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65" r:id="rId3"/>
    <p:sldId id="333" r:id="rId4"/>
    <p:sldId id="257" r:id="rId5"/>
    <p:sldId id="259" r:id="rId6"/>
    <p:sldId id="258" r:id="rId7"/>
    <p:sldId id="261" r:id="rId8"/>
    <p:sldId id="262" r:id="rId9"/>
    <p:sldId id="260" r:id="rId10"/>
    <p:sldId id="263" r:id="rId11"/>
    <p:sldId id="266" r:id="rId12"/>
    <p:sldId id="264" r:id="rId13"/>
    <p:sldId id="267" r:id="rId14"/>
    <p:sldId id="265" r:id="rId15"/>
    <p:sldId id="268" r:id="rId16"/>
    <p:sldId id="270" r:id="rId17"/>
    <p:sldId id="269" r:id="rId18"/>
    <p:sldId id="277" r:id="rId19"/>
    <p:sldId id="347" r:id="rId20"/>
    <p:sldId id="337" r:id="rId21"/>
    <p:sldId id="274" r:id="rId22"/>
    <p:sldId id="273" r:id="rId23"/>
    <p:sldId id="272" r:id="rId24"/>
    <p:sldId id="275" r:id="rId25"/>
    <p:sldId id="276" r:id="rId26"/>
    <p:sldId id="271" r:id="rId27"/>
    <p:sldId id="279" r:id="rId28"/>
    <p:sldId id="278" r:id="rId29"/>
    <p:sldId id="346" r:id="rId30"/>
    <p:sldId id="282" r:id="rId31"/>
    <p:sldId id="336" r:id="rId32"/>
    <p:sldId id="332" r:id="rId33"/>
    <p:sldId id="280" r:id="rId34"/>
    <p:sldId id="350" r:id="rId35"/>
    <p:sldId id="351" r:id="rId36"/>
    <p:sldId id="352" r:id="rId37"/>
    <p:sldId id="345" r:id="rId38"/>
    <p:sldId id="281" r:id="rId39"/>
    <p:sldId id="330" r:id="rId40"/>
    <p:sldId id="283" r:id="rId41"/>
    <p:sldId id="349" r:id="rId42"/>
    <p:sldId id="331" r:id="rId43"/>
    <p:sldId id="335" r:id="rId44"/>
    <p:sldId id="340" r:id="rId45"/>
    <p:sldId id="339" r:id="rId46"/>
    <p:sldId id="334" r:id="rId47"/>
    <p:sldId id="341" r:id="rId48"/>
    <p:sldId id="342" r:id="rId49"/>
    <p:sldId id="343" r:id="rId50"/>
    <p:sldId id="344" r:id="rId51"/>
    <p:sldId id="348" r:id="rId52"/>
    <p:sldId id="353" r:id="rId53"/>
    <p:sldId id="354" r:id="rId54"/>
    <p:sldId id="355" r:id="rId55"/>
    <p:sldId id="356" r:id="rId56"/>
    <p:sldId id="358" r:id="rId57"/>
    <p:sldId id="359" r:id="rId58"/>
    <p:sldId id="360" r:id="rId59"/>
    <p:sldId id="357" r:id="rId60"/>
    <p:sldId id="361" r:id="rId61"/>
    <p:sldId id="362" r:id="rId62"/>
    <p:sldId id="363" r:id="rId63"/>
    <p:sldId id="364"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29AB4-4B2C-4304-8F60-FE6C15653CED}" v="541" dt="2025-05-03T16:50:13.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3" autoAdjust="0"/>
    <p:restoredTop sz="91390" autoAdjust="0"/>
  </p:normalViewPr>
  <p:slideViewPr>
    <p:cSldViewPr snapToGrid="0">
      <p:cViewPr varScale="1">
        <p:scale>
          <a:sx n="88" d="100"/>
          <a:sy n="88" d="100"/>
        </p:scale>
        <p:origin x="1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 寺尾" userId="90e718707f6e22aa" providerId="LiveId" clId="{4E629AB4-4B2C-4304-8F60-FE6C15653CED}"/>
    <pc:docChg chg="undo custSel addSld delSld modSld sldOrd">
      <pc:chgData name="敦 寺尾" userId="90e718707f6e22aa" providerId="LiveId" clId="{4E629AB4-4B2C-4304-8F60-FE6C15653CED}" dt="2025-05-14T00:51:11.962" v="21985" actId="20577"/>
      <pc:docMkLst>
        <pc:docMk/>
      </pc:docMkLst>
      <pc:sldChg chg="addSp modSp mod">
        <pc:chgData name="敦 寺尾" userId="90e718707f6e22aa" providerId="LiveId" clId="{4E629AB4-4B2C-4304-8F60-FE6C15653CED}" dt="2025-05-10T07:57:57.687" v="15899" actId="1076"/>
        <pc:sldMkLst>
          <pc:docMk/>
          <pc:sldMk cId="2002300294" sldId="256"/>
        </pc:sldMkLst>
        <pc:spChg chg="mod">
          <ac:chgData name="敦 寺尾" userId="90e718707f6e22aa" providerId="LiveId" clId="{4E629AB4-4B2C-4304-8F60-FE6C15653CED}" dt="2025-05-10T07:57:19.751" v="15858" actId="20577"/>
          <ac:spMkLst>
            <pc:docMk/>
            <pc:sldMk cId="2002300294" sldId="256"/>
            <ac:spMk id="2" creationId="{48EBFDCD-2A8B-4D56-9F34-AB6527E6D7AA}"/>
          </ac:spMkLst>
        </pc:spChg>
        <pc:spChg chg="mod">
          <ac:chgData name="敦 寺尾" userId="90e718707f6e22aa" providerId="LiveId" clId="{4E629AB4-4B2C-4304-8F60-FE6C15653CED}" dt="2025-05-08T06:09:53.921" v="14422" actId="20577"/>
          <ac:spMkLst>
            <pc:docMk/>
            <pc:sldMk cId="2002300294" sldId="256"/>
            <ac:spMk id="3" creationId="{73F0D24E-95DE-2BE5-37C2-E5CC857E5E50}"/>
          </ac:spMkLst>
        </pc:spChg>
        <pc:spChg chg="add mod">
          <ac:chgData name="敦 寺尾" userId="90e718707f6e22aa" providerId="LiveId" clId="{4E629AB4-4B2C-4304-8F60-FE6C15653CED}" dt="2025-05-10T07:57:57.687" v="15899" actId="1076"/>
          <ac:spMkLst>
            <pc:docMk/>
            <pc:sldMk cId="2002300294" sldId="256"/>
            <ac:spMk id="4" creationId="{32865928-503D-88FB-21E5-8E78586E0CA3}"/>
          </ac:spMkLst>
        </pc:spChg>
      </pc:sldChg>
      <pc:sldChg chg="modSp mod">
        <pc:chgData name="敦 寺尾" userId="90e718707f6e22aa" providerId="LiveId" clId="{4E629AB4-4B2C-4304-8F60-FE6C15653CED}" dt="2025-05-04T02:31:10.904" v="1687" actId="20577"/>
        <pc:sldMkLst>
          <pc:docMk/>
          <pc:sldMk cId="161751318" sldId="257"/>
        </pc:sldMkLst>
        <pc:spChg chg="mod">
          <ac:chgData name="敦 寺尾" userId="90e718707f6e22aa" providerId="LiveId" clId="{4E629AB4-4B2C-4304-8F60-FE6C15653CED}" dt="2025-05-04T02:31:10.904" v="1687" actId="20577"/>
          <ac:spMkLst>
            <pc:docMk/>
            <pc:sldMk cId="161751318" sldId="257"/>
            <ac:spMk id="2" creationId="{A9DB84A9-A994-77E3-0C9E-B36BB5FCB2DE}"/>
          </ac:spMkLst>
        </pc:spChg>
        <pc:spChg chg="mod">
          <ac:chgData name="敦 寺尾" userId="90e718707f6e22aa" providerId="LiveId" clId="{4E629AB4-4B2C-4304-8F60-FE6C15653CED}" dt="2025-05-04T02:29:22.184" v="1624" actId="20577"/>
          <ac:spMkLst>
            <pc:docMk/>
            <pc:sldMk cId="161751318" sldId="257"/>
            <ac:spMk id="3" creationId="{D1389E1A-1D8F-4DA8-EB12-8449689EF17A}"/>
          </ac:spMkLst>
        </pc:spChg>
      </pc:sldChg>
      <pc:sldChg chg="addSp modSp mod">
        <pc:chgData name="敦 寺尾" userId="90e718707f6e22aa" providerId="LiveId" clId="{4E629AB4-4B2C-4304-8F60-FE6C15653CED}" dt="2025-05-10T08:03:37.423" v="16049" actId="207"/>
        <pc:sldMkLst>
          <pc:docMk/>
          <pc:sldMk cId="216726939" sldId="260"/>
        </pc:sldMkLst>
        <pc:spChg chg="mod">
          <ac:chgData name="敦 寺尾" userId="90e718707f6e22aa" providerId="LiveId" clId="{4E629AB4-4B2C-4304-8F60-FE6C15653CED}" dt="2025-05-04T02:34:18.072" v="1722" actId="20577"/>
          <ac:spMkLst>
            <pc:docMk/>
            <pc:sldMk cId="216726939" sldId="260"/>
            <ac:spMk id="2" creationId="{462B0D9C-5925-354D-EC23-F09B80ABE7F1}"/>
          </ac:spMkLst>
        </pc:spChg>
        <pc:spChg chg="mod">
          <ac:chgData name="敦 寺尾" userId="90e718707f6e22aa" providerId="LiveId" clId="{4E629AB4-4B2C-4304-8F60-FE6C15653CED}" dt="2025-05-10T08:03:24.149" v="16047" actId="20577"/>
          <ac:spMkLst>
            <pc:docMk/>
            <pc:sldMk cId="216726939" sldId="260"/>
            <ac:spMk id="3" creationId="{F424E29A-911E-CC10-2E6A-D5C2ECC94210}"/>
          </ac:spMkLst>
        </pc:spChg>
        <pc:spChg chg="add mod">
          <ac:chgData name="敦 寺尾" userId="90e718707f6e22aa" providerId="LiveId" clId="{4E629AB4-4B2C-4304-8F60-FE6C15653CED}" dt="2025-05-10T08:03:37.423" v="16049" actId="207"/>
          <ac:spMkLst>
            <pc:docMk/>
            <pc:sldMk cId="216726939" sldId="260"/>
            <ac:spMk id="4" creationId="{307804A3-4649-D329-2A29-DA26ADDC07BC}"/>
          </ac:spMkLst>
        </pc:spChg>
      </pc:sldChg>
      <pc:sldChg chg="modSp mod">
        <pc:chgData name="敦 寺尾" userId="90e718707f6e22aa" providerId="LiveId" clId="{4E629AB4-4B2C-4304-8F60-FE6C15653CED}" dt="2025-05-04T02:28:54.664" v="1601" actId="20577"/>
        <pc:sldMkLst>
          <pc:docMk/>
          <pc:sldMk cId="217078606" sldId="262"/>
        </pc:sldMkLst>
        <pc:spChg chg="mod">
          <ac:chgData name="敦 寺尾" userId="90e718707f6e22aa" providerId="LiveId" clId="{4E629AB4-4B2C-4304-8F60-FE6C15653CED}" dt="2025-05-04T02:28:54.664" v="1601" actId="20577"/>
          <ac:spMkLst>
            <pc:docMk/>
            <pc:sldMk cId="217078606" sldId="262"/>
            <ac:spMk id="2" creationId="{4678364B-1148-06DB-A641-34405460252B}"/>
          </ac:spMkLst>
        </pc:spChg>
      </pc:sldChg>
      <pc:sldChg chg="addSp modSp new mod">
        <pc:chgData name="敦 寺尾" userId="90e718707f6e22aa" providerId="LiveId" clId="{4E629AB4-4B2C-4304-8F60-FE6C15653CED}" dt="2025-05-10T08:04:51.129" v="16059" actId="1076"/>
        <pc:sldMkLst>
          <pc:docMk/>
          <pc:sldMk cId="2331493339" sldId="263"/>
        </pc:sldMkLst>
        <pc:spChg chg="mod">
          <ac:chgData name="敦 寺尾" userId="90e718707f6e22aa" providerId="LiveId" clId="{4E629AB4-4B2C-4304-8F60-FE6C15653CED}" dt="2025-05-04T02:34:29.892" v="1750" actId="20577"/>
          <ac:spMkLst>
            <pc:docMk/>
            <pc:sldMk cId="2331493339" sldId="263"/>
            <ac:spMk id="2" creationId="{50BAA6AF-9467-1BED-59BE-0A52424D8C95}"/>
          </ac:spMkLst>
        </pc:spChg>
        <pc:spChg chg="mod">
          <ac:chgData name="敦 寺尾" userId="90e718707f6e22aa" providerId="LiveId" clId="{4E629AB4-4B2C-4304-8F60-FE6C15653CED}" dt="2025-05-10T08:04:43.709" v="16058" actId="6549"/>
          <ac:spMkLst>
            <pc:docMk/>
            <pc:sldMk cId="2331493339" sldId="263"/>
            <ac:spMk id="3" creationId="{F31C847A-AF11-061A-4019-449AE38AA6B6}"/>
          </ac:spMkLst>
        </pc:spChg>
        <pc:spChg chg="add mod">
          <ac:chgData name="敦 寺尾" userId="90e718707f6e22aa" providerId="LiveId" clId="{4E629AB4-4B2C-4304-8F60-FE6C15653CED}" dt="2025-05-10T08:04:51.129" v="16059" actId="1076"/>
          <ac:spMkLst>
            <pc:docMk/>
            <pc:sldMk cId="2331493339" sldId="263"/>
            <ac:spMk id="4" creationId="{B49DC00E-4F8C-BD46-6C68-B1F992D2A2EC}"/>
          </ac:spMkLst>
        </pc:spChg>
      </pc:sldChg>
      <pc:sldChg chg="modSp new mod">
        <pc:chgData name="敦 寺尾" userId="90e718707f6e22aa" providerId="LiveId" clId="{4E629AB4-4B2C-4304-8F60-FE6C15653CED}" dt="2025-05-04T02:43:09.423" v="2020" actId="20577"/>
        <pc:sldMkLst>
          <pc:docMk/>
          <pc:sldMk cId="2678386441" sldId="264"/>
        </pc:sldMkLst>
        <pc:spChg chg="mod">
          <ac:chgData name="敦 寺尾" userId="90e718707f6e22aa" providerId="LiveId" clId="{4E629AB4-4B2C-4304-8F60-FE6C15653CED}" dt="2025-05-04T02:43:09.423" v="2020" actId="20577"/>
          <ac:spMkLst>
            <pc:docMk/>
            <pc:sldMk cId="2678386441" sldId="264"/>
            <ac:spMk id="2" creationId="{80B4C13B-CA3F-1DE2-3C60-715BC6613C73}"/>
          </ac:spMkLst>
        </pc:spChg>
        <pc:spChg chg="mod">
          <ac:chgData name="敦 寺尾" userId="90e718707f6e22aa" providerId="LiveId" clId="{4E629AB4-4B2C-4304-8F60-FE6C15653CED}" dt="2025-05-03T16:50:13.354" v="1580" actId="20577"/>
          <ac:spMkLst>
            <pc:docMk/>
            <pc:sldMk cId="2678386441" sldId="264"/>
            <ac:spMk id="3" creationId="{7DA076A8-645B-77C0-3519-7201E31AF3D9}"/>
          </ac:spMkLst>
        </pc:spChg>
      </pc:sldChg>
      <pc:sldChg chg="modSp new mod">
        <pc:chgData name="敦 寺尾" userId="90e718707f6e22aa" providerId="LiveId" clId="{4E629AB4-4B2C-4304-8F60-FE6C15653CED}" dt="2025-05-04T04:28:10.160" v="3447" actId="20577"/>
        <pc:sldMkLst>
          <pc:docMk/>
          <pc:sldMk cId="2911787333" sldId="265"/>
        </pc:sldMkLst>
        <pc:spChg chg="mod">
          <ac:chgData name="敦 寺尾" userId="90e718707f6e22aa" providerId="LiveId" clId="{4E629AB4-4B2C-4304-8F60-FE6C15653CED}" dt="2025-05-04T04:25:09.773" v="3326" actId="20577"/>
          <ac:spMkLst>
            <pc:docMk/>
            <pc:sldMk cId="2911787333" sldId="265"/>
            <ac:spMk id="2" creationId="{9BFB42FC-DD45-FB28-C8F6-02BD00028336}"/>
          </ac:spMkLst>
        </pc:spChg>
        <pc:spChg chg="mod">
          <ac:chgData name="敦 寺尾" userId="90e718707f6e22aa" providerId="LiveId" clId="{4E629AB4-4B2C-4304-8F60-FE6C15653CED}" dt="2025-05-04T04:28:10.160" v="3447" actId="20577"/>
          <ac:spMkLst>
            <pc:docMk/>
            <pc:sldMk cId="2911787333" sldId="265"/>
            <ac:spMk id="3" creationId="{C9DE05C9-586B-5F15-C4BA-F50ADFE1EC8C}"/>
          </ac:spMkLst>
        </pc:spChg>
      </pc:sldChg>
      <pc:sldChg chg="modSp new mod">
        <pc:chgData name="敦 寺尾" userId="90e718707f6e22aa" providerId="LiveId" clId="{4E629AB4-4B2C-4304-8F60-FE6C15653CED}" dt="2025-05-04T13:51:07.546" v="8605" actId="20577"/>
        <pc:sldMkLst>
          <pc:docMk/>
          <pc:sldMk cId="1715264681" sldId="266"/>
        </pc:sldMkLst>
        <pc:spChg chg="mod">
          <ac:chgData name="敦 寺尾" userId="90e718707f6e22aa" providerId="LiveId" clId="{4E629AB4-4B2C-4304-8F60-FE6C15653CED}" dt="2025-05-04T13:51:07.546" v="8605" actId="20577"/>
          <ac:spMkLst>
            <pc:docMk/>
            <pc:sldMk cId="1715264681" sldId="266"/>
            <ac:spMk id="3" creationId="{87E67213-9619-D731-DB69-1CC6E45D15F6}"/>
          </ac:spMkLst>
        </pc:spChg>
      </pc:sldChg>
      <pc:sldChg chg="modSp new mod">
        <pc:chgData name="敦 寺尾" userId="90e718707f6e22aa" providerId="LiveId" clId="{4E629AB4-4B2C-4304-8F60-FE6C15653CED}" dt="2025-05-04T03:20:45.866" v="2796" actId="207"/>
        <pc:sldMkLst>
          <pc:docMk/>
          <pc:sldMk cId="601468718" sldId="267"/>
        </pc:sldMkLst>
        <pc:spChg chg="mod">
          <ac:chgData name="敦 寺尾" userId="90e718707f6e22aa" providerId="LiveId" clId="{4E629AB4-4B2C-4304-8F60-FE6C15653CED}" dt="2025-05-04T03:20:45.866" v="2796" actId="207"/>
          <ac:spMkLst>
            <pc:docMk/>
            <pc:sldMk cId="601468718" sldId="267"/>
            <ac:spMk id="3" creationId="{70A37403-1A26-16F3-B9BB-C52E8900486A}"/>
          </ac:spMkLst>
        </pc:spChg>
      </pc:sldChg>
      <pc:sldChg chg="modSp new mod">
        <pc:chgData name="敦 寺尾" userId="90e718707f6e22aa" providerId="LiveId" clId="{4E629AB4-4B2C-4304-8F60-FE6C15653CED}" dt="2025-05-04T04:59:43.696" v="3929" actId="20577"/>
        <pc:sldMkLst>
          <pc:docMk/>
          <pc:sldMk cId="609080518" sldId="268"/>
        </pc:sldMkLst>
        <pc:spChg chg="mod">
          <ac:chgData name="敦 寺尾" userId="90e718707f6e22aa" providerId="LiveId" clId="{4E629AB4-4B2C-4304-8F60-FE6C15653CED}" dt="2025-05-04T04:59:43.696" v="3929" actId="20577"/>
          <ac:spMkLst>
            <pc:docMk/>
            <pc:sldMk cId="609080518" sldId="268"/>
            <ac:spMk id="3" creationId="{A0644236-8CF7-211A-DE2B-1CED5C0BE4B3}"/>
          </ac:spMkLst>
        </pc:spChg>
      </pc:sldChg>
      <pc:sldChg chg="addSp modSp new mod">
        <pc:chgData name="敦 寺尾" userId="90e718707f6e22aa" providerId="LiveId" clId="{4E629AB4-4B2C-4304-8F60-FE6C15653CED}" dt="2025-05-09T02:59:09.824" v="15745" actId="1076"/>
        <pc:sldMkLst>
          <pc:docMk/>
          <pc:sldMk cId="1242524640" sldId="269"/>
        </pc:sldMkLst>
        <pc:spChg chg="mod">
          <ac:chgData name="敦 寺尾" userId="90e718707f6e22aa" providerId="LiveId" clId="{4E629AB4-4B2C-4304-8F60-FE6C15653CED}" dt="2025-05-09T00:57:35.799" v="14764" actId="20577"/>
          <ac:spMkLst>
            <pc:docMk/>
            <pc:sldMk cId="1242524640" sldId="269"/>
            <ac:spMk id="3" creationId="{F1859C56-D9B7-067E-B3F9-413A6B441646}"/>
          </ac:spMkLst>
        </pc:spChg>
        <pc:spChg chg="add mod">
          <ac:chgData name="敦 寺尾" userId="90e718707f6e22aa" providerId="LiveId" clId="{4E629AB4-4B2C-4304-8F60-FE6C15653CED}" dt="2025-05-09T02:59:09.824" v="15745" actId="1076"/>
          <ac:spMkLst>
            <pc:docMk/>
            <pc:sldMk cId="1242524640" sldId="269"/>
            <ac:spMk id="4" creationId="{06BDB2A4-A618-5BF0-DFEA-7BB3C35099D9}"/>
          </ac:spMkLst>
        </pc:spChg>
        <pc:spChg chg="add mod">
          <ac:chgData name="敦 寺尾" userId="90e718707f6e22aa" providerId="LiveId" clId="{4E629AB4-4B2C-4304-8F60-FE6C15653CED}" dt="2025-05-09T02:58:59.625" v="15744" actId="1076"/>
          <ac:spMkLst>
            <pc:docMk/>
            <pc:sldMk cId="1242524640" sldId="269"/>
            <ac:spMk id="5" creationId="{5454876A-2DCB-6101-2730-AF45B97BDF99}"/>
          </ac:spMkLst>
        </pc:spChg>
      </pc:sldChg>
      <pc:sldChg chg="addSp modSp new mod">
        <pc:chgData name="敦 寺尾" userId="90e718707f6e22aa" providerId="LiveId" clId="{4E629AB4-4B2C-4304-8F60-FE6C15653CED}" dt="2025-05-09T02:53:11.011" v="15697" actId="207"/>
        <pc:sldMkLst>
          <pc:docMk/>
          <pc:sldMk cId="1805135264" sldId="270"/>
        </pc:sldMkLst>
        <pc:spChg chg="mod">
          <ac:chgData name="敦 寺尾" userId="90e718707f6e22aa" providerId="LiveId" clId="{4E629AB4-4B2C-4304-8F60-FE6C15653CED}" dt="2025-05-09T02:51:27.950" v="15675" actId="20577"/>
          <ac:spMkLst>
            <pc:docMk/>
            <pc:sldMk cId="1805135264" sldId="270"/>
            <ac:spMk id="3" creationId="{8A4B68B8-947D-CEED-380D-3653B4FA03BD}"/>
          </ac:spMkLst>
        </pc:spChg>
        <pc:spChg chg="add mod">
          <ac:chgData name="敦 寺尾" userId="90e718707f6e22aa" providerId="LiveId" clId="{4E629AB4-4B2C-4304-8F60-FE6C15653CED}" dt="2025-05-09T02:53:11.011" v="15697" actId="207"/>
          <ac:spMkLst>
            <pc:docMk/>
            <pc:sldMk cId="1805135264" sldId="270"/>
            <ac:spMk id="4" creationId="{F98A7A3E-B551-27FF-312C-0AA19634F337}"/>
          </ac:spMkLst>
        </pc:spChg>
        <pc:spChg chg="add mod">
          <ac:chgData name="敦 寺尾" userId="90e718707f6e22aa" providerId="LiveId" clId="{4E629AB4-4B2C-4304-8F60-FE6C15653CED}" dt="2025-05-09T02:53:02.397" v="15696" actId="1076"/>
          <ac:spMkLst>
            <pc:docMk/>
            <pc:sldMk cId="1805135264" sldId="270"/>
            <ac:spMk id="5" creationId="{5060C6C3-7B75-338C-A281-CF13850759EF}"/>
          </ac:spMkLst>
        </pc:spChg>
      </pc:sldChg>
      <pc:sldChg chg="addSp modSp new mod">
        <pc:chgData name="敦 寺尾" userId="90e718707f6e22aa" providerId="LiveId" clId="{4E629AB4-4B2C-4304-8F60-FE6C15653CED}" dt="2025-05-08T03:44:08.340" v="13781" actId="6549"/>
        <pc:sldMkLst>
          <pc:docMk/>
          <pc:sldMk cId="3904655342" sldId="271"/>
        </pc:sldMkLst>
        <pc:spChg chg="mod">
          <ac:chgData name="敦 寺尾" userId="90e718707f6e22aa" providerId="LiveId" clId="{4E629AB4-4B2C-4304-8F60-FE6C15653CED}" dt="2025-05-05T05:51:49.840" v="9746" actId="20577"/>
          <ac:spMkLst>
            <pc:docMk/>
            <pc:sldMk cId="3904655342" sldId="271"/>
            <ac:spMk id="2" creationId="{91FC67B7-29B3-B35E-434D-1E0E0EB0747C}"/>
          </ac:spMkLst>
        </pc:spChg>
        <pc:spChg chg="mod">
          <ac:chgData name="敦 寺尾" userId="90e718707f6e22aa" providerId="LiveId" clId="{4E629AB4-4B2C-4304-8F60-FE6C15653CED}" dt="2025-05-08T03:44:08.340" v="13781" actId="6549"/>
          <ac:spMkLst>
            <pc:docMk/>
            <pc:sldMk cId="3904655342" sldId="271"/>
            <ac:spMk id="3" creationId="{8C17CE7B-435F-1D93-2921-D6DFE6CF783F}"/>
          </ac:spMkLst>
        </pc:spChg>
        <pc:spChg chg="add mod">
          <ac:chgData name="敦 寺尾" userId="90e718707f6e22aa" providerId="LiveId" clId="{4E629AB4-4B2C-4304-8F60-FE6C15653CED}" dt="2025-05-08T03:43:25.471" v="13755" actId="1076"/>
          <ac:spMkLst>
            <pc:docMk/>
            <pc:sldMk cId="3904655342" sldId="271"/>
            <ac:spMk id="4" creationId="{F5B0EB10-5B73-599B-EA01-405989D013FA}"/>
          </ac:spMkLst>
        </pc:spChg>
        <pc:spChg chg="add mod">
          <ac:chgData name="敦 寺尾" userId="90e718707f6e22aa" providerId="LiveId" clId="{4E629AB4-4B2C-4304-8F60-FE6C15653CED}" dt="2025-05-08T03:43:33.031" v="13756" actId="1076"/>
          <ac:spMkLst>
            <pc:docMk/>
            <pc:sldMk cId="3904655342" sldId="271"/>
            <ac:spMk id="5" creationId="{6C6DF058-154D-452A-D88D-2B1F5E033B0F}"/>
          </ac:spMkLst>
        </pc:spChg>
        <pc:spChg chg="add mod">
          <ac:chgData name="敦 寺尾" userId="90e718707f6e22aa" providerId="LiveId" clId="{4E629AB4-4B2C-4304-8F60-FE6C15653CED}" dt="2025-05-08T03:43:39.455" v="13757" actId="1076"/>
          <ac:spMkLst>
            <pc:docMk/>
            <pc:sldMk cId="3904655342" sldId="271"/>
            <ac:spMk id="6" creationId="{7F2422D0-2723-2538-B322-1C0F80F83A81}"/>
          </ac:spMkLst>
        </pc:spChg>
      </pc:sldChg>
      <pc:sldChg chg="addSp modSp new mod ord">
        <pc:chgData name="敦 寺尾" userId="90e718707f6e22aa" providerId="LiveId" clId="{4E629AB4-4B2C-4304-8F60-FE6C15653CED}" dt="2025-05-10T08:12:57.939" v="16101" actId="1076"/>
        <pc:sldMkLst>
          <pc:docMk/>
          <pc:sldMk cId="3435682680" sldId="272"/>
        </pc:sldMkLst>
        <pc:spChg chg="mod">
          <ac:chgData name="敦 寺尾" userId="90e718707f6e22aa" providerId="LiveId" clId="{4E629AB4-4B2C-4304-8F60-FE6C15653CED}" dt="2025-05-04T11:38:13.597" v="8056" actId="20577"/>
          <ac:spMkLst>
            <pc:docMk/>
            <pc:sldMk cId="3435682680" sldId="272"/>
            <ac:spMk id="2" creationId="{EDD1B135-B991-C576-E2CC-F8A6EC69F7D4}"/>
          </ac:spMkLst>
        </pc:spChg>
        <pc:spChg chg="mod">
          <ac:chgData name="敦 寺尾" userId="90e718707f6e22aa" providerId="LiveId" clId="{4E629AB4-4B2C-4304-8F60-FE6C15653CED}" dt="2025-05-08T03:37:58.276" v="13695" actId="20577"/>
          <ac:spMkLst>
            <pc:docMk/>
            <pc:sldMk cId="3435682680" sldId="272"/>
            <ac:spMk id="3" creationId="{CD41F3EB-D1BC-B406-F04B-BA421AF2FAA0}"/>
          </ac:spMkLst>
        </pc:spChg>
        <pc:spChg chg="add mod">
          <ac:chgData name="敦 寺尾" userId="90e718707f6e22aa" providerId="LiveId" clId="{4E629AB4-4B2C-4304-8F60-FE6C15653CED}" dt="2025-05-10T08:11:18.733" v="16084" actId="1076"/>
          <ac:spMkLst>
            <pc:docMk/>
            <pc:sldMk cId="3435682680" sldId="272"/>
            <ac:spMk id="4" creationId="{C45D8B57-EF55-741D-BC80-25283139646B}"/>
          </ac:spMkLst>
        </pc:spChg>
        <pc:spChg chg="add mod">
          <ac:chgData name="敦 寺尾" userId="90e718707f6e22aa" providerId="LiveId" clId="{4E629AB4-4B2C-4304-8F60-FE6C15653CED}" dt="2025-05-10T08:10:44.822" v="16083" actId="1076"/>
          <ac:spMkLst>
            <pc:docMk/>
            <pc:sldMk cId="3435682680" sldId="272"/>
            <ac:spMk id="5" creationId="{873A9DE4-AC91-B9E4-8525-AC8D298450C3}"/>
          </ac:spMkLst>
        </pc:spChg>
        <pc:spChg chg="add mod">
          <ac:chgData name="敦 寺尾" userId="90e718707f6e22aa" providerId="LiveId" clId="{4E629AB4-4B2C-4304-8F60-FE6C15653CED}" dt="2025-05-10T08:12:57.939" v="16101" actId="1076"/>
          <ac:spMkLst>
            <pc:docMk/>
            <pc:sldMk cId="3435682680" sldId="272"/>
            <ac:spMk id="6" creationId="{FBFF5FE2-A36A-3506-4405-E30621E5AB40}"/>
          </ac:spMkLst>
        </pc:spChg>
      </pc:sldChg>
      <pc:sldChg chg="modSp new mod ord">
        <pc:chgData name="敦 寺尾" userId="90e718707f6e22aa" providerId="LiveId" clId="{4E629AB4-4B2C-4304-8F60-FE6C15653CED}" dt="2025-05-04T07:01:45.535" v="5901" actId="20577"/>
        <pc:sldMkLst>
          <pc:docMk/>
          <pc:sldMk cId="967140842" sldId="273"/>
        </pc:sldMkLst>
        <pc:spChg chg="mod">
          <ac:chgData name="敦 寺尾" userId="90e718707f6e22aa" providerId="LiveId" clId="{4E629AB4-4B2C-4304-8F60-FE6C15653CED}" dt="2025-05-04T07:01:45.535" v="5901" actId="20577"/>
          <ac:spMkLst>
            <pc:docMk/>
            <pc:sldMk cId="967140842" sldId="273"/>
            <ac:spMk id="3" creationId="{8087BD18-5B35-43E9-CDCC-9B44DDDB0812}"/>
          </ac:spMkLst>
        </pc:spChg>
      </pc:sldChg>
      <pc:sldChg chg="addSp modSp new mod">
        <pc:chgData name="敦 寺尾" userId="90e718707f6e22aa" providerId="LiveId" clId="{4E629AB4-4B2C-4304-8F60-FE6C15653CED}" dt="2025-05-10T08:07:54.728" v="16070" actId="1076"/>
        <pc:sldMkLst>
          <pc:docMk/>
          <pc:sldMk cId="311558653" sldId="274"/>
        </pc:sldMkLst>
        <pc:spChg chg="mod">
          <ac:chgData name="敦 寺尾" userId="90e718707f6e22aa" providerId="LiveId" clId="{4E629AB4-4B2C-4304-8F60-FE6C15653CED}" dt="2025-05-04T07:42:50.034" v="6172" actId="20577"/>
          <ac:spMkLst>
            <pc:docMk/>
            <pc:sldMk cId="311558653" sldId="274"/>
            <ac:spMk id="2" creationId="{9B823388-8743-DB04-E56B-EFF0A2A87AFE}"/>
          </ac:spMkLst>
        </pc:spChg>
        <pc:spChg chg="mod">
          <ac:chgData name="敦 寺尾" userId="90e718707f6e22aa" providerId="LiveId" clId="{4E629AB4-4B2C-4304-8F60-FE6C15653CED}" dt="2025-05-10T08:07:07.838" v="16065" actId="20577"/>
          <ac:spMkLst>
            <pc:docMk/>
            <pc:sldMk cId="311558653" sldId="274"/>
            <ac:spMk id="3" creationId="{1E92B1C2-CBD7-CA60-B716-28F35E942F4C}"/>
          </ac:spMkLst>
        </pc:spChg>
        <pc:spChg chg="add mod">
          <ac:chgData name="敦 寺尾" userId="90e718707f6e22aa" providerId="LiveId" clId="{4E629AB4-4B2C-4304-8F60-FE6C15653CED}" dt="2025-05-10T08:07:54.728" v="16070" actId="1076"/>
          <ac:spMkLst>
            <pc:docMk/>
            <pc:sldMk cId="311558653" sldId="274"/>
            <ac:spMk id="4" creationId="{770E70EB-A3E6-6F19-7D42-4EA228190C54}"/>
          </ac:spMkLst>
        </pc:spChg>
      </pc:sldChg>
      <pc:sldChg chg="addSp modSp new mod">
        <pc:chgData name="敦 寺尾" userId="90e718707f6e22aa" providerId="LiveId" clId="{4E629AB4-4B2C-4304-8F60-FE6C15653CED}" dt="2025-05-10T08:16:18.312" v="16130" actId="1076"/>
        <pc:sldMkLst>
          <pc:docMk/>
          <pc:sldMk cId="3052474394" sldId="275"/>
        </pc:sldMkLst>
        <pc:spChg chg="mod">
          <ac:chgData name="敦 寺尾" userId="90e718707f6e22aa" providerId="LiveId" clId="{4E629AB4-4B2C-4304-8F60-FE6C15653CED}" dt="2025-05-04T11:32:01.430" v="7889" actId="20577"/>
          <ac:spMkLst>
            <pc:docMk/>
            <pc:sldMk cId="3052474394" sldId="275"/>
            <ac:spMk id="3" creationId="{63F1F2F2-EBFD-7488-DFD3-62D052C02B40}"/>
          </ac:spMkLst>
        </pc:spChg>
        <pc:spChg chg="add mod">
          <ac:chgData name="敦 寺尾" userId="90e718707f6e22aa" providerId="LiveId" clId="{4E629AB4-4B2C-4304-8F60-FE6C15653CED}" dt="2025-05-04T11:25:18.948" v="7766" actId="1076"/>
          <ac:spMkLst>
            <pc:docMk/>
            <pc:sldMk cId="3052474394" sldId="275"/>
            <ac:spMk id="4" creationId="{8C6B91EB-4601-BB11-FCE2-234292E4B672}"/>
          </ac:spMkLst>
        </pc:spChg>
        <pc:spChg chg="add mod">
          <ac:chgData name="敦 寺尾" userId="90e718707f6e22aa" providerId="LiveId" clId="{4E629AB4-4B2C-4304-8F60-FE6C15653CED}" dt="2025-05-10T08:16:03.472" v="16128" actId="1076"/>
          <ac:spMkLst>
            <pc:docMk/>
            <pc:sldMk cId="3052474394" sldId="275"/>
            <ac:spMk id="5" creationId="{30485DFE-B5B8-CC61-DACE-1E86EF51DEA9}"/>
          </ac:spMkLst>
        </pc:spChg>
        <pc:spChg chg="add mod">
          <ac:chgData name="敦 寺尾" userId="90e718707f6e22aa" providerId="LiveId" clId="{4E629AB4-4B2C-4304-8F60-FE6C15653CED}" dt="2025-05-04T11:25:35.536" v="7768" actId="255"/>
          <ac:spMkLst>
            <pc:docMk/>
            <pc:sldMk cId="3052474394" sldId="275"/>
            <ac:spMk id="6" creationId="{B52F6AD7-9F21-D07E-A1F2-65909FEEE3A6}"/>
          </ac:spMkLst>
        </pc:spChg>
        <pc:spChg chg="add mod">
          <ac:chgData name="敦 寺尾" userId="90e718707f6e22aa" providerId="LiveId" clId="{4E629AB4-4B2C-4304-8F60-FE6C15653CED}" dt="2025-05-10T08:16:12.653" v="16129" actId="1076"/>
          <ac:spMkLst>
            <pc:docMk/>
            <pc:sldMk cId="3052474394" sldId="275"/>
            <ac:spMk id="7" creationId="{35E1E542-A87E-CC11-2650-299AB75FC950}"/>
          </ac:spMkLst>
        </pc:spChg>
        <pc:spChg chg="add mod">
          <ac:chgData name="敦 寺尾" userId="90e718707f6e22aa" providerId="LiveId" clId="{4E629AB4-4B2C-4304-8F60-FE6C15653CED}" dt="2025-05-10T08:16:18.312" v="16130" actId="1076"/>
          <ac:spMkLst>
            <pc:docMk/>
            <pc:sldMk cId="3052474394" sldId="275"/>
            <ac:spMk id="8" creationId="{199CA52A-8DD0-5620-1885-F2A5D5A0EA12}"/>
          </ac:spMkLst>
        </pc:spChg>
        <pc:spChg chg="add mod">
          <ac:chgData name="敦 寺尾" userId="90e718707f6e22aa" providerId="LiveId" clId="{4E629AB4-4B2C-4304-8F60-FE6C15653CED}" dt="2025-05-10T08:15:42.703" v="16127" actId="207"/>
          <ac:spMkLst>
            <pc:docMk/>
            <pc:sldMk cId="3052474394" sldId="275"/>
            <ac:spMk id="9" creationId="{1AD8F51B-DC21-516C-B46C-CF43F05E3791}"/>
          </ac:spMkLst>
        </pc:spChg>
      </pc:sldChg>
      <pc:sldChg chg="addSp delSp modSp new mod">
        <pc:chgData name="敦 寺尾" userId="90e718707f6e22aa" providerId="LiveId" clId="{4E629AB4-4B2C-4304-8F60-FE6C15653CED}" dt="2025-05-10T10:44:39.020" v="18823" actId="6549"/>
        <pc:sldMkLst>
          <pc:docMk/>
          <pc:sldMk cId="4140136300" sldId="276"/>
        </pc:sldMkLst>
        <pc:spChg chg="mod">
          <ac:chgData name="敦 寺尾" userId="90e718707f6e22aa" providerId="LiveId" clId="{4E629AB4-4B2C-4304-8F60-FE6C15653CED}" dt="2025-05-10T10:44:39.020" v="18823" actId="6549"/>
          <ac:spMkLst>
            <pc:docMk/>
            <pc:sldMk cId="4140136300" sldId="276"/>
            <ac:spMk id="3" creationId="{AC0E9D86-3A36-A254-0C6B-DA8BCFD452F3}"/>
          </ac:spMkLst>
        </pc:spChg>
        <pc:spChg chg="add mod">
          <ac:chgData name="敦 寺尾" userId="90e718707f6e22aa" providerId="LiveId" clId="{4E629AB4-4B2C-4304-8F60-FE6C15653CED}" dt="2025-05-10T08:33:56.405" v="16248" actId="1076"/>
          <ac:spMkLst>
            <pc:docMk/>
            <pc:sldMk cId="4140136300" sldId="276"/>
            <ac:spMk id="4" creationId="{B3E299E9-2B5B-3F22-02F2-021746546B47}"/>
          </ac:spMkLst>
        </pc:spChg>
        <pc:spChg chg="add mod">
          <ac:chgData name="敦 寺尾" userId="90e718707f6e22aa" providerId="LiveId" clId="{4E629AB4-4B2C-4304-8F60-FE6C15653CED}" dt="2025-05-10T08:34:06.598" v="16250" actId="207"/>
          <ac:spMkLst>
            <pc:docMk/>
            <pc:sldMk cId="4140136300" sldId="276"/>
            <ac:spMk id="6" creationId="{DF8E5B1D-93F5-967B-0495-2928E9B7714F}"/>
          </ac:spMkLst>
        </pc:spChg>
      </pc:sldChg>
      <pc:sldChg chg="modSp new mod">
        <pc:chgData name="敦 寺尾" userId="90e718707f6e22aa" providerId="LiveId" clId="{4E629AB4-4B2C-4304-8F60-FE6C15653CED}" dt="2025-05-04T11:39:46.501" v="8158" actId="20577"/>
        <pc:sldMkLst>
          <pc:docMk/>
          <pc:sldMk cId="983441409" sldId="277"/>
        </pc:sldMkLst>
        <pc:spChg chg="mod">
          <ac:chgData name="敦 寺尾" userId="90e718707f6e22aa" providerId="LiveId" clId="{4E629AB4-4B2C-4304-8F60-FE6C15653CED}" dt="2025-05-04T11:39:46.501" v="8158" actId="20577"/>
          <ac:spMkLst>
            <pc:docMk/>
            <pc:sldMk cId="983441409" sldId="277"/>
            <ac:spMk id="2" creationId="{903B1BFD-4A78-66F8-3F06-8D417E41BED5}"/>
          </ac:spMkLst>
        </pc:spChg>
      </pc:sldChg>
      <pc:sldChg chg="addSp delSp modSp new mod">
        <pc:chgData name="敦 寺尾" userId="90e718707f6e22aa" providerId="LiveId" clId="{4E629AB4-4B2C-4304-8F60-FE6C15653CED}" dt="2025-05-10T08:39:28.235" v="16295" actId="207"/>
        <pc:sldMkLst>
          <pc:docMk/>
          <pc:sldMk cId="3203453766" sldId="278"/>
        </pc:sldMkLst>
        <pc:spChg chg="mod">
          <ac:chgData name="敦 寺尾" userId="90e718707f6e22aa" providerId="LiveId" clId="{4E629AB4-4B2C-4304-8F60-FE6C15653CED}" dt="2025-05-04T13:54:37.181" v="8626" actId="6549"/>
          <ac:spMkLst>
            <pc:docMk/>
            <pc:sldMk cId="3203453766" sldId="278"/>
            <ac:spMk id="2" creationId="{76DC2625-DDD0-250B-0472-369C5D1B9299}"/>
          </ac:spMkLst>
        </pc:spChg>
        <pc:spChg chg="mod">
          <ac:chgData name="敦 寺尾" userId="90e718707f6e22aa" providerId="LiveId" clId="{4E629AB4-4B2C-4304-8F60-FE6C15653CED}" dt="2025-05-10T08:39:00.340" v="16291" actId="20577"/>
          <ac:spMkLst>
            <pc:docMk/>
            <pc:sldMk cId="3203453766" sldId="278"/>
            <ac:spMk id="3" creationId="{99539A04-804A-6A96-2A46-22377016BC9D}"/>
          </ac:spMkLst>
        </pc:spChg>
        <pc:spChg chg="add mod">
          <ac:chgData name="敦 寺尾" userId="90e718707f6e22aa" providerId="LiveId" clId="{4E629AB4-4B2C-4304-8F60-FE6C15653CED}" dt="2025-05-10T08:39:28.235" v="16295" actId="207"/>
          <ac:spMkLst>
            <pc:docMk/>
            <pc:sldMk cId="3203453766" sldId="278"/>
            <ac:spMk id="6" creationId="{85684AE7-910B-78B4-D6A1-2C21A7541520}"/>
          </ac:spMkLst>
        </pc:spChg>
      </pc:sldChg>
      <pc:sldChg chg="addSp delSp modSp new mod modClrScheme chgLayout">
        <pc:chgData name="敦 寺尾" userId="90e718707f6e22aa" providerId="LiveId" clId="{4E629AB4-4B2C-4304-8F60-FE6C15653CED}" dt="2025-05-05T05:53:24.939" v="9818" actId="20577"/>
        <pc:sldMkLst>
          <pc:docMk/>
          <pc:sldMk cId="1599594642" sldId="279"/>
        </pc:sldMkLst>
        <pc:spChg chg="add mod">
          <ac:chgData name="敦 寺尾" userId="90e718707f6e22aa" providerId="LiveId" clId="{4E629AB4-4B2C-4304-8F60-FE6C15653CED}" dt="2025-05-05T02:42:00.188" v="9371" actId="1076"/>
          <ac:spMkLst>
            <pc:docMk/>
            <pc:sldMk cId="1599594642" sldId="279"/>
            <ac:spMk id="4" creationId="{529B23AA-B300-5CD9-DE79-2953C2DA60A9}"/>
          </ac:spMkLst>
        </pc:spChg>
        <pc:spChg chg="add mod">
          <ac:chgData name="敦 寺尾" userId="90e718707f6e22aa" providerId="LiveId" clId="{4E629AB4-4B2C-4304-8F60-FE6C15653CED}" dt="2025-05-05T02:42:00.188" v="9371" actId="1076"/>
          <ac:spMkLst>
            <pc:docMk/>
            <pc:sldMk cId="1599594642" sldId="279"/>
            <ac:spMk id="5" creationId="{8D2F5003-584A-3A8F-7451-AD0B09BACA92}"/>
          </ac:spMkLst>
        </pc:spChg>
        <pc:spChg chg="add mod">
          <ac:chgData name="敦 寺尾" userId="90e718707f6e22aa" providerId="LiveId" clId="{4E629AB4-4B2C-4304-8F60-FE6C15653CED}" dt="2025-05-05T02:42:00.188" v="9371" actId="1076"/>
          <ac:spMkLst>
            <pc:docMk/>
            <pc:sldMk cId="1599594642" sldId="279"/>
            <ac:spMk id="6" creationId="{76893CB0-AB79-FB77-84D6-CABD8556B896}"/>
          </ac:spMkLst>
        </pc:spChg>
        <pc:spChg chg="add mod">
          <ac:chgData name="敦 寺尾" userId="90e718707f6e22aa" providerId="LiveId" clId="{4E629AB4-4B2C-4304-8F60-FE6C15653CED}" dt="2025-05-05T02:42:00.188" v="9371" actId="1076"/>
          <ac:spMkLst>
            <pc:docMk/>
            <pc:sldMk cId="1599594642" sldId="279"/>
            <ac:spMk id="7" creationId="{22AEBF77-5414-7D43-B094-CC8C48BF9C88}"/>
          </ac:spMkLst>
        </pc:spChg>
        <pc:spChg chg="add mod">
          <ac:chgData name="敦 寺尾" userId="90e718707f6e22aa" providerId="LiveId" clId="{4E629AB4-4B2C-4304-8F60-FE6C15653CED}" dt="2025-05-05T02:42:28.201" v="9373" actId="207"/>
          <ac:spMkLst>
            <pc:docMk/>
            <pc:sldMk cId="1599594642" sldId="279"/>
            <ac:spMk id="17" creationId="{F0228618-4E82-8155-F64F-BB649EF6DA07}"/>
          </ac:spMkLst>
        </pc:spChg>
        <pc:spChg chg="add mod">
          <ac:chgData name="敦 寺尾" userId="90e718707f6e22aa" providerId="LiveId" clId="{4E629AB4-4B2C-4304-8F60-FE6C15653CED}" dt="2025-05-05T02:43:23.946" v="9434" actId="1076"/>
          <ac:spMkLst>
            <pc:docMk/>
            <pc:sldMk cId="1599594642" sldId="279"/>
            <ac:spMk id="18" creationId="{FD64A502-EE96-83CC-8CA5-5547CC479311}"/>
          </ac:spMkLst>
        </pc:spChg>
        <pc:spChg chg="add mod">
          <ac:chgData name="敦 寺尾" userId="90e718707f6e22aa" providerId="LiveId" clId="{4E629AB4-4B2C-4304-8F60-FE6C15653CED}" dt="2025-05-05T05:53:24.939" v="9818" actId="20577"/>
          <ac:spMkLst>
            <pc:docMk/>
            <pc:sldMk cId="1599594642" sldId="279"/>
            <ac:spMk id="19" creationId="{EBD12323-0CF9-50F9-0203-B70C9A3CD11E}"/>
          </ac:spMkLst>
        </pc:spChg>
        <pc:cxnChg chg="add mod">
          <ac:chgData name="敦 寺尾" userId="90e718707f6e22aa" providerId="LiveId" clId="{4E629AB4-4B2C-4304-8F60-FE6C15653CED}" dt="2025-05-05T02:42:00.188" v="9371" actId="1076"/>
          <ac:cxnSpMkLst>
            <pc:docMk/>
            <pc:sldMk cId="1599594642" sldId="279"/>
            <ac:cxnSpMk id="9" creationId="{55A19270-5CE2-C819-11B7-4BCFC5AFEFE2}"/>
          </ac:cxnSpMkLst>
        </pc:cxnChg>
        <pc:cxnChg chg="add mod">
          <ac:chgData name="敦 寺尾" userId="90e718707f6e22aa" providerId="LiveId" clId="{4E629AB4-4B2C-4304-8F60-FE6C15653CED}" dt="2025-05-05T02:42:00.188" v="9371" actId="1076"/>
          <ac:cxnSpMkLst>
            <pc:docMk/>
            <pc:sldMk cId="1599594642" sldId="279"/>
            <ac:cxnSpMk id="10" creationId="{D75FFDBF-F407-6EEA-3E19-7349E63DA844}"/>
          </ac:cxnSpMkLst>
        </pc:cxnChg>
        <pc:cxnChg chg="add mod">
          <ac:chgData name="敦 寺尾" userId="90e718707f6e22aa" providerId="LiveId" clId="{4E629AB4-4B2C-4304-8F60-FE6C15653CED}" dt="2025-05-05T02:42:00.188" v="9371" actId="1076"/>
          <ac:cxnSpMkLst>
            <pc:docMk/>
            <pc:sldMk cId="1599594642" sldId="279"/>
            <ac:cxnSpMk id="13" creationId="{246B3DAB-3868-975A-F6FF-1B319012E538}"/>
          </ac:cxnSpMkLst>
        </pc:cxnChg>
        <pc:cxnChg chg="add mod">
          <ac:chgData name="敦 寺尾" userId="90e718707f6e22aa" providerId="LiveId" clId="{4E629AB4-4B2C-4304-8F60-FE6C15653CED}" dt="2025-05-05T02:42:00.188" v="9371" actId="1076"/>
          <ac:cxnSpMkLst>
            <pc:docMk/>
            <pc:sldMk cId="1599594642" sldId="279"/>
            <ac:cxnSpMk id="15" creationId="{1B9E0C80-8445-0CAE-6FC1-9BA86E108E92}"/>
          </ac:cxnSpMkLst>
        </pc:cxnChg>
      </pc:sldChg>
      <pc:sldChg chg="addSp delSp modSp add mod">
        <pc:chgData name="敦 寺尾" userId="90e718707f6e22aa" providerId="LiveId" clId="{4E629AB4-4B2C-4304-8F60-FE6C15653CED}" dt="2025-05-05T09:34:48.100" v="9834" actId="1076"/>
        <pc:sldMkLst>
          <pc:docMk/>
          <pc:sldMk cId="1925040005" sldId="280"/>
        </pc:sldMkLst>
        <pc:spChg chg="add mod">
          <ac:chgData name="敦 寺尾" userId="90e718707f6e22aa" providerId="LiveId" clId="{4E629AB4-4B2C-4304-8F60-FE6C15653CED}" dt="2025-05-05T02:48:42.695" v="9441" actId="1076"/>
          <ac:spMkLst>
            <pc:docMk/>
            <pc:sldMk cId="1925040005" sldId="280"/>
            <ac:spMk id="2" creationId="{B7B1EBCC-D6FD-FF61-BB56-0AF27585BF3C}"/>
          </ac:spMkLst>
        </pc:spChg>
        <pc:spChg chg="add mod">
          <ac:chgData name="敦 寺尾" userId="90e718707f6e22aa" providerId="LiveId" clId="{4E629AB4-4B2C-4304-8F60-FE6C15653CED}" dt="2025-05-05T09:34:48.100" v="9834" actId="1076"/>
          <ac:spMkLst>
            <pc:docMk/>
            <pc:sldMk cId="1925040005" sldId="280"/>
            <ac:spMk id="3" creationId="{420EB313-48C0-FEBF-7F6A-DFEBFE2336CF}"/>
          </ac:spMkLst>
        </pc:spChg>
      </pc:sldChg>
      <pc:sldChg chg="addSp modSp new mod modClrScheme chgLayout">
        <pc:chgData name="敦 寺尾" userId="90e718707f6e22aa" providerId="LiveId" clId="{4E629AB4-4B2C-4304-8F60-FE6C15653CED}" dt="2025-05-10T08:50:23.622" v="16613" actId="207"/>
        <pc:sldMkLst>
          <pc:docMk/>
          <pc:sldMk cId="3678692860" sldId="281"/>
        </pc:sldMkLst>
        <pc:spChg chg="add mod">
          <ac:chgData name="敦 寺尾" userId="90e718707f6e22aa" providerId="LiveId" clId="{4E629AB4-4B2C-4304-8F60-FE6C15653CED}" dt="2025-05-06T03:23:30.694" v="13186" actId="20577"/>
          <ac:spMkLst>
            <pc:docMk/>
            <pc:sldMk cId="3678692860" sldId="281"/>
            <ac:spMk id="2" creationId="{C345A482-FC98-1B30-2899-3705B99D3F73}"/>
          </ac:spMkLst>
        </pc:spChg>
        <pc:spChg chg="add mod">
          <ac:chgData name="敦 寺尾" userId="90e718707f6e22aa" providerId="LiveId" clId="{4E629AB4-4B2C-4304-8F60-FE6C15653CED}" dt="2025-05-10T08:50:23.622" v="16613" actId="207"/>
          <ac:spMkLst>
            <pc:docMk/>
            <pc:sldMk cId="3678692860" sldId="281"/>
            <ac:spMk id="3" creationId="{0C418899-CA9B-E78C-72C1-199EBE5197DF}"/>
          </ac:spMkLst>
        </pc:spChg>
      </pc:sldChg>
      <pc:sldChg chg="modSp new mod ord">
        <pc:chgData name="敦 寺尾" userId="90e718707f6e22aa" providerId="LiveId" clId="{4E629AB4-4B2C-4304-8F60-FE6C15653CED}" dt="2025-05-10T08:42:23.480" v="16298" actId="21"/>
        <pc:sldMkLst>
          <pc:docMk/>
          <pc:sldMk cId="1056379245" sldId="282"/>
        </pc:sldMkLst>
        <pc:spChg chg="mod">
          <ac:chgData name="敦 寺尾" userId="90e718707f6e22aa" providerId="LiveId" clId="{4E629AB4-4B2C-4304-8F60-FE6C15653CED}" dt="2025-05-10T08:42:23.480" v="16298" actId="21"/>
          <ac:spMkLst>
            <pc:docMk/>
            <pc:sldMk cId="1056379245" sldId="282"/>
            <ac:spMk id="3" creationId="{770E7223-02B9-228B-9359-8C2C94E208B1}"/>
          </ac:spMkLst>
        </pc:spChg>
      </pc:sldChg>
      <pc:sldChg chg="modSp new mod">
        <pc:chgData name="敦 寺尾" userId="90e718707f6e22aa" providerId="LiveId" clId="{4E629AB4-4B2C-4304-8F60-FE6C15653CED}" dt="2025-05-10T13:48:05.994" v="19914" actId="20577"/>
        <pc:sldMkLst>
          <pc:docMk/>
          <pc:sldMk cId="158927367" sldId="283"/>
        </pc:sldMkLst>
        <pc:spChg chg="mod">
          <ac:chgData name="敦 寺尾" userId="90e718707f6e22aa" providerId="LiveId" clId="{4E629AB4-4B2C-4304-8F60-FE6C15653CED}" dt="2025-05-10T13:48:05.994" v="19914" actId="20577"/>
          <ac:spMkLst>
            <pc:docMk/>
            <pc:sldMk cId="158927367" sldId="283"/>
            <ac:spMk id="3" creationId="{5A146F9E-9A41-76F4-E4FA-3476A2BF18B9}"/>
          </ac:spMkLst>
        </pc:spChg>
      </pc:sldChg>
      <pc:sldChg chg="new del">
        <pc:chgData name="敦 寺尾" userId="90e718707f6e22aa" providerId="LiveId" clId="{4E629AB4-4B2C-4304-8F60-FE6C15653CED}" dt="2025-05-05T14:46:25.525" v="12675" actId="47"/>
        <pc:sldMkLst>
          <pc:docMk/>
          <pc:sldMk cId="1612896412" sldId="284"/>
        </pc:sldMkLst>
      </pc:sldChg>
      <pc:sldChg chg="addSp delSp modSp add mod ord chgLayout">
        <pc:chgData name="敦 寺尾" userId="90e718707f6e22aa" providerId="LiveId" clId="{4E629AB4-4B2C-4304-8F60-FE6C15653CED}" dt="2025-05-05T14:46:39.726" v="12677"/>
        <pc:sldMkLst>
          <pc:docMk/>
          <pc:sldMk cId="2717947219" sldId="330"/>
        </pc:sldMkLst>
        <pc:spChg chg="add mod">
          <ac:chgData name="敦 寺尾" userId="90e718707f6e22aa" providerId="LiveId" clId="{4E629AB4-4B2C-4304-8F60-FE6C15653CED}" dt="2025-05-05T14:31:48.114" v="12531" actId="1076"/>
          <ac:spMkLst>
            <pc:docMk/>
            <pc:sldMk cId="2717947219" sldId="330"/>
            <ac:spMk id="3" creationId="{AC99F530-4453-0994-BF20-EABC4D495ABC}"/>
          </ac:spMkLst>
        </pc:spChg>
        <pc:spChg chg="add mod">
          <ac:chgData name="敦 寺尾" userId="90e718707f6e22aa" providerId="LiveId" clId="{4E629AB4-4B2C-4304-8F60-FE6C15653CED}" dt="2025-05-05T14:28:38.048" v="12524" actId="1076"/>
          <ac:spMkLst>
            <pc:docMk/>
            <pc:sldMk cId="2717947219" sldId="330"/>
            <ac:spMk id="5" creationId="{00715DC4-3194-F915-D972-2EE6DA841341}"/>
          </ac:spMkLst>
        </pc:spChg>
        <pc:spChg chg="add mod">
          <ac:chgData name="敦 寺尾" userId="90e718707f6e22aa" providerId="LiveId" clId="{4E629AB4-4B2C-4304-8F60-FE6C15653CED}" dt="2025-05-05T14:32:14.369" v="12537" actId="1076"/>
          <ac:spMkLst>
            <pc:docMk/>
            <pc:sldMk cId="2717947219" sldId="330"/>
            <ac:spMk id="7" creationId="{BFD6E70C-0BF3-E478-CB9A-AC61ADBBB4DD}"/>
          </ac:spMkLst>
        </pc:spChg>
        <pc:spChg chg="add mod">
          <ac:chgData name="敦 寺尾" userId="90e718707f6e22aa" providerId="LiveId" clId="{4E629AB4-4B2C-4304-8F60-FE6C15653CED}" dt="2025-05-05T14:32:47.689" v="12544" actId="20577"/>
          <ac:spMkLst>
            <pc:docMk/>
            <pc:sldMk cId="2717947219" sldId="330"/>
            <ac:spMk id="9" creationId="{DACEFC0C-6BF9-9BC7-D70B-9CE135857A49}"/>
          </ac:spMkLst>
        </pc:spChg>
        <pc:spChg chg="add mod">
          <ac:chgData name="敦 寺尾" userId="90e718707f6e22aa" providerId="LiveId" clId="{4E629AB4-4B2C-4304-8F60-FE6C15653CED}" dt="2025-05-05T14:44:58.802" v="12655" actId="20577"/>
          <ac:spMkLst>
            <pc:docMk/>
            <pc:sldMk cId="2717947219" sldId="330"/>
            <ac:spMk id="14" creationId="{FBCC1B53-46E6-E1D1-D9BA-56633017E3D7}"/>
          </ac:spMkLst>
        </pc:spChg>
        <pc:spChg chg="add mod">
          <ac:chgData name="敦 寺尾" userId="90e718707f6e22aa" providerId="LiveId" clId="{4E629AB4-4B2C-4304-8F60-FE6C15653CED}" dt="2025-05-05T14:40:26.257" v="12615" actId="20577"/>
          <ac:spMkLst>
            <pc:docMk/>
            <pc:sldMk cId="2717947219" sldId="330"/>
            <ac:spMk id="15" creationId="{C58885FB-7A63-2305-8E7C-FB87532DB32B}"/>
          </ac:spMkLst>
        </pc:spChg>
        <pc:spChg chg="mod">
          <ac:chgData name="敦 寺尾" userId="90e718707f6e22aa" providerId="LiveId" clId="{4E629AB4-4B2C-4304-8F60-FE6C15653CED}" dt="2025-05-05T14:28:17.953" v="12521" actId="16959"/>
          <ac:spMkLst>
            <pc:docMk/>
            <pc:sldMk cId="2717947219" sldId="330"/>
            <ac:spMk id="17" creationId="{00000000-0000-0000-0000-000000000000}"/>
          </ac:spMkLst>
        </pc:spChg>
        <pc:spChg chg="add mod">
          <ac:chgData name="敦 寺尾" userId="90e718707f6e22aa" providerId="LiveId" clId="{4E629AB4-4B2C-4304-8F60-FE6C15653CED}" dt="2025-05-05T14:41:22.981" v="12621" actId="20577"/>
          <ac:spMkLst>
            <pc:docMk/>
            <pc:sldMk cId="2717947219" sldId="330"/>
            <ac:spMk id="22" creationId="{D3D3D22F-0206-C8F7-A8D4-73803AB56BC8}"/>
          </ac:spMkLst>
        </pc:spChg>
        <pc:spChg chg="add mod">
          <ac:chgData name="敦 寺尾" userId="90e718707f6e22aa" providerId="LiveId" clId="{4E629AB4-4B2C-4304-8F60-FE6C15653CED}" dt="2025-05-05T14:41:44.376" v="12629" actId="20577"/>
          <ac:spMkLst>
            <pc:docMk/>
            <pc:sldMk cId="2717947219" sldId="330"/>
            <ac:spMk id="26" creationId="{DB69ECAB-FF89-8115-C8E4-4A980F94A648}"/>
          </ac:spMkLst>
        </pc:spChg>
        <pc:spChg chg="add mod">
          <ac:chgData name="敦 寺尾" userId="90e718707f6e22aa" providerId="LiveId" clId="{4E629AB4-4B2C-4304-8F60-FE6C15653CED}" dt="2025-05-05T14:44:01.330" v="12644" actId="1076"/>
          <ac:spMkLst>
            <pc:docMk/>
            <pc:sldMk cId="2717947219" sldId="330"/>
            <ac:spMk id="30" creationId="{B3952661-453C-6EC1-5423-EC4677420475}"/>
          </ac:spMkLst>
        </pc:spChg>
        <pc:spChg chg="add mod">
          <ac:chgData name="敦 寺尾" userId="90e718707f6e22aa" providerId="LiveId" clId="{4E629AB4-4B2C-4304-8F60-FE6C15653CED}" dt="2025-05-05T14:44:26.521" v="12653" actId="1076"/>
          <ac:spMkLst>
            <pc:docMk/>
            <pc:sldMk cId="2717947219" sldId="330"/>
            <ac:spMk id="31" creationId="{575A4534-7719-D754-BBEC-5DED0592F098}"/>
          </ac:spMkLst>
        </pc:spChg>
        <pc:picChg chg="mod">
          <ac:chgData name="敦 寺尾" userId="90e718707f6e22aa" providerId="LiveId" clId="{4E629AB4-4B2C-4304-8F60-FE6C15653CED}" dt="2025-05-05T14:27:03.686" v="12506" actId="1076"/>
          <ac:picMkLst>
            <pc:docMk/>
            <pc:sldMk cId="2717947219" sldId="330"/>
            <ac:picMk id="4" creationId="{00000000-0000-0000-0000-000000000000}"/>
          </ac:picMkLst>
        </pc:picChg>
        <pc:picChg chg="mod">
          <ac:chgData name="敦 寺尾" userId="90e718707f6e22aa" providerId="LiveId" clId="{4E629AB4-4B2C-4304-8F60-FE6C15653CED}" dt="2025-05-05T14:27:03.686" v="12506" actId="1076"/>
          <ac:picMkLst>
            <pc:docMk/>
            <pc:sldMk cId="2717947219" sldId="330"/>
            <ac:picMk id="19" creationId="{00000000-0000-0000-0000-000000000000}"/>
          </ac:picMkLst>
        </pc:picChg>
        <pc:cxnChg chg="mod">
          <ac:chgData name="敦 寺尾" userId="90e718707f6e22aa" providerId="LiveId" clId="{4E629AB4-4B2C-4304-8F60-FE6C15653CED}" dt="2025-05-05T14:27:03.686" v="12506" actId="1076"/>
          <ac:cxnSpMkLst>
            <pc:docMk/>
            <pc:sldMk cId="2717947219" sldId="330"/>
            <ac:cxnSpMk id="6"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8"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10" creationId="{00000000-0000-0000-0000-000000000000}"/>
          </ac:cxnSpMkLst>
        </pc:cxnChg>
        <pc:cxnChg chg="mod">
          <ac:chgData name="敦 寺尾" userId="90e718707f6e22aa" providerId="LiveId" clId="{4E629AB4-4B2C-4304-8F60-FE6C15653CED}" dt="2025-05-05T14:43:16.920" v="12634" actId="1076"/>
          <ac:cxnSpMkLst>
            <pc:docMk/>
            <pc:sldMk cId="2717947219" sldId="330"/>
            <ac:cxnSpMk id="12" creationId="{00000000-0000-0000-0000-000000000000}"/>
          </ac:cxnSpMkLst>
        </pc:cxnChg>
        <pc:cxnChg chg="mod">
          <ac:chgData name="敦 寺尾" userId="90e718707f6e22aa" providerId="LiveId" clId="{4E629AB4-4B2C-4304-8F60-FE6C15653CED}" dt="2025-05-05T14:41:05.291" v="12616" actId="14100"/>
          <ac:cxnSpMkLst>
            <pc:docMk/>
            <pc:sldMk cId="2717947219" sldId="330"/>
            <ac:cxnSpMk id="16" creationId="{00000000-0000-0000-0000-000000000000}"/>
          </ac:cxnSpMkLst>
        </pc:cxnChg>
        <pc:cxnChg chg="mod">
          <ac:chgData name="敦 寺尾" userId="90e718707f6e22aa" providerId="LiveId" clId="{4E629AB4-4B2C-4304-8F60-FE6C15653CED}" dt="2025-05-05T14:27:03.686" v="12506" actId="1076"/>
          <ac:cxnSpMkLst>
            <pc:docMk/>
            <pc:sldMk cId="2717947219" sldId="330"/>
            <ac:cxnSpMk id="20" creationId="{00000000-0000-0000-0000-000000000000}"/>
          </ac:cxnSpMkLst>
        </pc:cxnChg>
        <pc:cxnChg chg="mod">
          <ac:chgData name="敦 寺尾" userId="90e718707f6e22aa" providerId="LiveId" clId="{4E629AB4-4B2C-4304-8F60-FE6C15653CED}" dt="2025-05-05T14:43:27.799" v="12635" actId="1076"/>
          <ac:cxnSpMkLst>
            <pc:docMk/>
            <pc:sldMk cId="2717947219" sldId="330"/>
            <ac:cxnSpMk id="21" creationId="{00000000-0000-0000-0000-000000000000}"/>
          </ac:cxnSpMkLst>
        </pc:cxnChg>
      </pc:sldChg>
      <pc:sldChg chg="addSp delSp modSp new mod">
        <pc:chgData name="敦 寺尾" userId="90e718707f6e22aa" providerId="LiveId" clId="{4E629AB4-4B2C-4304-8F60-FE6C15653CED}" dt="2025-05-10T15:38:11.284" v="20193" actId="20577"/>
        <pc:sldMkLst>
          <pc:docMk/>
          <pc:sldMk cId="860933202" sldId="331"/>
        </pc:sldMkLst>
        <pc:spChg chg="mod">
          <ac:chgData name="敦 寺尾" userId="90e718707f6e22aa" providerId="LiveId" clId="{4E629AB4-4B2C-4304-8F60-FE6C15653CED}" dt="2025-05-10T14:32:03.926" v="20068" actId="6549"/>
          <ac:spMkLst>
            <pc:docMk/>
            <pc:sldMk cId="860933202" sldId="331"/>
            <ac:spMk id="2" creationId="{BA4D4FF8-FD0F-93D8-1999-83EABDED9CB6}"/>
          </ac:spMkLst>
        </pc:spChg>
        <pc:spChg chg="mod">
          <ac:chgData name="敦 寺尾" userId="90e718707f6e22aa" providerId="LiveId" clId="{4E629AB4-4B2C-4304-8F60-FE6C15653CED}" dt="2025-05-10T09:38:57.367" v="18496" actId="20577"/>
          <ac:spMkLst>
            <pc:docMk/>
            <pc:sldMk cId="860933202" sldId="331"/>
            <ac:spMk id="3" creationId="{73BAA2EF-FF93-5BEB-4B3B-CD6C0EBB3628}"/>
          </ac:spMkLst>
        </pc:spChg>
        <pc:spChg chg="add mod">
          <ac:chgData name="敦 寺尾" userId="90e718707f6e22aa" providerId="LiveId" clId="{4E629AB4-4B2C-4304-8F60-FE6C15653CED}" dt="2025-05-10T15:37:58.504" v="20188" actId="20577"/>
          <ac:spMkLst>
            <pc:docMk/>
            <pc:sldMk cId="860933202" sldId="331"/>
            <ac:spMk id="9" creationId="{7BD4AF92-EEA0-A08B-A173-71504C2958A4}"/>
          </ac:spMkLst>
        </pc:spChg>
        <pc:spChg chg="add mod">
          <ac:chgData name="敦 寺尾" userId="90e718707f6e22aa" providerId="LiveId" clId="{4E629AB4-4B2C-4304-8F60-FE6C15653CED}" dt="2025-05-10T15:38:11.284" v="20193" actId="20577"/>
          <ac:spMkLst>
            <pc:docMk/>
            <pc:sldMk cId="860933202" sldId="331"/>
            <ac:spMk id="10" creationId="{6A749AF6-89DF-1A34-8273-31DC251A6E9A}"/>
          </ac:spMkLst>
        </pc:spChg>
      </pc:sldChg>
      <pc:sldChg chg="modSp new mod">
        <pc:chgData name="敦 寺尾" userId="90e718707f6e22aa" providerId="LiveId" clId="{4E629AB4-4B2C-4304-8F60-FE6C15653CED}" dt="2025-05-08T04:14:23.578" v="14030" actId="20577"/>
        <pc:sldMkLst>
          <pc:docMk/>
          <pc:sldMk cId="4246970492" sldId="332"/>
        </pc:sldMkLst>
        <pc:spChg chg="mod">
          <ac:chgData name="敦 寺尾" userId="90e718707f6e22aa" providerId="LiveId" clId="{4E629AB4-4B2C-4304-8F60-FE6C15653CED}" dt="2025-05-08T04:14:23.578" v="14030" actId="20577"/>
          <ac:spMkLst>
            <pc:docMk/>
            <pc:sldMk cId="4246970492" sldId="332"/>
            <ac:spMk id="3" creationId="{D4DA7FB3-19D5-A8D4-FE58-2D3E17A134DD}"/>
          </ac:spMkLst>
        </pc:spChg>
      </pc:sldChg>
      <pc:sldChg chg="modSp new mod">
        <pc:chgData name="敦 寺尾" userId="90e718707f6e22aa" providerId="LiveId" clId="{4E629AB4-4B2C-4304-8F60-FE6C15653CED}" dt="2025-05-10T08:00:43.233" v="16020" actId="20577"/>
        <pc:sldMkLst>
          <pc:docMk/>
          <pc:sldMk cId="2305563034" sldId="333"/>
        </pc:sldMkLst>
        <pc:spChg chg="mod">
          <ac:chgData name="敦 寺尾" userId="90e718707f6e22aa" providerId="LiveId" clId="{4E629AB4-4B2C-4304-8F60-FE6C15653CED}" dt="2025-05-08T06:13:58.152" v="14433" actId="20577"/>
          <ac:spMkLst>
            <pc:docMk/>
            <pc:sldMk cId="2305563034" sldId="333"/>
            <ac:spMk id="2" creationId="{8EAE58BA-907A-1B18-101A-990EC816CBE2}"/>
          </ac:spMkLst>
        </pc:spChg>
        <pc:spChg chg="mod">
          <ac:chgData name="敦 寺尾" userId="90e718707f6e22aa" providerId="LiveId" clId="{4E629AB4-4B2C-4304-8F60-FE6C15653CED}" dt="2025-05-10T08:00:43.233" v="16020" actId="20577"/>
          <ac:spMkLst>
            <pc:docMk/>
            <pc:sldMk cId="2305563034" sldId="333"/>
            <ac:spMk id="3" creationId="{A7C6F710-D81A-C00C-5BDF-62CC48996A84}"/>
          </ac:spMkLst>
        </pc:spChg>
      </pc:sldChg>
      <pc:sldChg chg="addSp delSp modSp new mod modClrScheme chgLayout">
        <pc:chgData name="敦 寺尾" userId="90e718707f6e22aa" providerId="LiveId" clId="{4E629AB4-4B2C-4304-8F60-FE6C15653CED}" dt="2025-05-10T15:40:09.715" v="20217"/>
        <pc:sldMkLst>
          <pc:docMk/>
          <pc:sldMk cId="1202803324" sldId="334"/>
        </pc:sldMkLst>
        <pc:spChg chg="add mod">
          <ac:chgData name="敦 寺尾" userId="90e718707f6e22aa" providerId="LiveId" clId="{4E629AB4-4B2C-4304-8F60-FE6C15653CED}" dt="2025-05-10T14:21:37.877" v="20010" actId="1076"/>
          <ac:spMkLst>
            <pc:docMk/>
            <pc:sldMk cId="1202803324" sldId="334"/>
            <ac:spMk id="2" creationId="{10CACCA9-D155-D8FC-B889-5FA9AB51B43B}"/>
          </ac:spMkLst>
        </pc:spChg>
        <pc:spChg chg="add mod">
          <ac:chgData name="敦 寺尾" userId="90e718707f6e22aa" providerId="LiveId" clId="{4E629AB4-4B2C-4304-8F60-FE6C15653CED}" dt="2025-05-10T14:29:01.331" v="20039" actId="1076"/>
          <ac:spMkLst>
            <pc:docMk/>
            <pc:sldMk cId="1202803324" sldId="334"/>
            <ac:spMk id="3" creationId="{04A59E05-23A9-E8F2-50BD-F094E58269F4}"/>
          </ac:spMkLst>
        </pc:spChg>
        <pc:spChg chg="add mod">
          <ac:chgData name="敦 寺尾" userId="90e718707f6e22aa" providerId="LiveId" clId="{4E629AB4-4B2C-4304-8F60-FE6C15653CED}" dt="2025-05-09T02:43:54.952" v="15626" actId="1076"/>
          <ac:spMkLst>
            <pc:docMk/>
            <pc:sldMk cId="1202803324" sldId="334"/>
            <ac:spMk id="4" creationId="{884B326A-913C-C576-A97D-EE3720D1B2EF}"/>
          </ac:spMkLst>
        </pc:spChg>
        <pc:spChg chg="add mod">
          <ac:chgData name="敦 寺尾" userId="90e718707f6e22aa" providerId="LiveId" clId="{4E629AB4-4B2C-4304-8F60-FE6C15653CED}" dt="2025-05-10T15:40:09.715" v="20217"/>
          <ac:spMkLst>
            <pc:docMk/>
            <pc:sldMk cId="1202803324" sldId="334"/>
            <ac:spMk id="5" creationId="{8F115362-DD4B-C2EC-A686-418AD1BA9B36}"/>
          </ac:spMkLst>
        </pc:spChg>
      </pc:sldChg>
      <pc:sldChg chg="addSp delSp modSp new mod modClrScheme chgLayout">
        <pc:chgData name="敦 寺尾" userId="90e718707f6e22aa" providerId="LiveId" clId="{4E629AB4-4B2C-4304-8F60-FE6C15653CED}" dt="2025-05-10T15:29:51.504" v="20111" actId="20577"/>
        <pc:sldMkLst>
          <pc:docMk/>
          <pc:sldMk cId="3182078619" sldId="335"/>
        </pc:sldMkLst>
        <pc:spChg chg="add mod">
          <ac:chgData name="敦 寺尾" userId="90e718707f6e22aa" providerId="LiveId" clId="{4E629AB4-4B2C-4304-8F60-FE6C15653CED}" dt="2025-05-10T09:42:08.982" v="18499" actId="1076"/>
          <ac:spMkLst>
            <pc:docMk/>
            <pc:sldMk cId="3182078619" sldId="335"/>
            <ac:spMk id="2" creationId="{92CB9D7F-1E1A-BFD0-116B-9E0B153FDA1B}"/>
          </ac:spMkLst>
        </pc:spChg>
        <pc:spChg chg="add mod">
          <ac:chgData name="敦 寺尾" userId="90e718707f6e22aa" providerId="LiveId" clId="{4E629AB4-4B2C-4304-8F60-FE6C15653CED}" dt="2025-05-10T15:29:51.504" v="20111" actId="20577"/>
          <ac:spMkLst>
            <pc:docMk/>
            <pc:sldMk cId="3182078619" sldId="335"/>
            <ac:spMk id="4" creationId="{AED85376-9607-187D-39CD-65C8449C12C5}"/>
          </ac:spMkLst>
        </pc:spChg>
        <pc:spChg chg="add mod">
          <ac:chgData name="敦 寺尾" userId="90e718707f6e22aa" providerId="LiveId" clId="{4E629AB4-4B2C-4304-8F60-FE6C15653CED}" dt="2025-05-10T08:56:08.587" v="16665" actId="1076"/>
          <ac:spMkLst>
            <pc:docMk/>
            <pc:sldMk cId="3182078619" sldId="335"/>
            <ac:spMk id="8" creationId="{074A975A-75FB-63BF-0383-6E13AC8C7D91}"/>
          </ac:spMkLst>
        </pc:spChg>
        <pc:spChg chg="add mod">
          <ac:chgData name="敦 寺尾" userId="90e718707f6e22aa" providerId="LiveId" clId="{4E629AB4-4B2C-4304-8F60-FE6C15653CED}" dt="2025-05-10T10:18:42.922" v="18566" actId="1076"/>
          <ac:spMkLst>
            <pc:docMk/>
            <pc:sldMk cId="3182078619" sldId="335"/>
            <ac:spMk id="44" creationId="{699505E3-9BF6-6071-0218-C129BE068726}"/>
          </ac:spMkLst>
        </pc:spChg>
        <pc:spChg chg="add mod">
          <ac:chgData name="敦 寺尾" userId="90e718707f6e22aa" providerId="LiveId" clId="{4E629AB4-4B2C-4304-8F60-FE6C15653CED}" dt="2025-05-10T10:18:42.922" v="18566" actId="1076"/>
          <ac:spMkLst>
            <pc:docMk/>
            <pc:sldMk cId="3182078619" sldId="335"/>
            <ac:spMk id="45" creationId="{54AA17A9-27B0-B26E-2098-881CB0EE5B33}"/>
          </ac:spMkLst>
        </pc:spChg>
        <pc:spChg chg="add mod">
          <ac:chgData name="敦 寺尾" userId="90e718707f6e22aa" providerId="LiveId" clId="{4E629AB4-4B2C-4304-8F60-FE6C15653CED}" dt="2025-05-10T10:28:08.164" v="18756" actId="1076"/>
          <ac:spMkLst>
            <pc:docMk/>
            <pc:sldMk cId="3182078619" sldId="335"/>
            <ac:spMk id="46" creationId="{EF9AB8BF-7C9A-2575-57D5-0DAA7C32E4F6}"/>
          </ac:spMkLst>
        </pc:spChg>
        <pc:spChg chg="add mod">
          <ac:chgData name="敦 寺尾" userId="90e718707f6e22aa" providerId="LiveId" clId="{4E629AB4-4B2C-4304-8F60-FE6C15653CED}" dt="2025-05-10T10:19:07.878" v="18576" actId="20577"/>
          <ac:spMkLst>
            <pc:docMk/>
            <pc:sldMk cId="3182078619" sldId="335"/>
            <ac:spMk id="47" creationId="{BC5674B3-9CA7-0A89-99B0-1582C6A84AF2}"/>
          </ac:spMkLst>
        </pc:spChg>
        <pc:spChg chg="add mod">
          <ac:chgData name="敦 寺尾" userId="90e718707f6e22aa" providerId="LiveId" clId="{4E629AB4-4B2C-4304-8F60-FE6C15653CED}" dt="2025-05-10T10:20:32.032" v="18590" actId="1076"/>
          <ac:spMkLst>
            <pc:docMk/>
            <pc:sldMk cId="3182078619" sldId="335"/>
            <ac:spMk id="48" creationId="{924E6177-1E18-4743-5CC4-B87B6C2CDF23}"/>
          </ac:spMkLst>
        </pc:spChg>
        <pc:spChg chg="add mod">
          <ac:chgData name="敦 寺尾" userId="90e718707f6e22aa" providerId="LiveId" clId="{4E629AB4-4B2C-4304-8F60-FE6C15653CED}" dt="2025-05-10T10:20:45.291" v="18596" actId="20577"/>
          <ac:spMkLst>
            <pc:docMk/>
            <pc:sldMk cId="3182078619" sldId="335"/>
            <ac:spMk id="49" creationId="{483C22C4-6B11-1861-739B-BC53DC9649A7}"/>
          </ac:spMkLst>
        </pc:spChg>
        <pc:spChg chg="add mod">
          <ac:chgData name="敦 寺尾" userId="90e718707f6e22aa" providerId="LiveId" clId="{4E629AB4-4B2C-4304-8F60-FE6C15653CED}" dt="2025-05-10T10:27:21.942" v="18754" actId="1076"/>
          <ac:spMkLst>
            <pc:docMk/>
            <pc:sldMk cId="3182078619" sldId="335"/>
            <ac:spMk id="50" creationId="{7E87A187-0D45-7D13-58ED-B320D670E4AE}"/>
          </ac:spMkLst>
        </pc:spChg>
        <pc:spChg chg="add mod">
          <ac:chgData name="敦 寺尾" userId="90e718707f6e22aa" providerId="LiveId" clId="{4E629AB4-4B2C-4304-8F60-FE6C15653CED}" dt="2025-05-10T10:28:03.308" v="18755" actId="1076"/>
          <ac:spMkLst>
            <pc:docMk/>
            <pc:sldMk cId="3182078619" sldId="335"/>
            <ac:spMk id="51" creationId="{7DE56F7F-A24A-FB5F-2592-BD3681557EA2}"/>
          </ac:spMkLst>
        </pc:spChg>
        <pc:spChg chg="add mod">
          <ac:chgData name="敦 寺尾" userId="90e718707f6e22aa" providerId="LiveId" clId="{4E629AB4-4B2C-4304-8F60-FE6C15653CED}" dt="2025-05-10T10:27:13.714" v="18753" actId="20577"/>
          <ac:spMkLst>
            <pc:docMk/>
            <pc:sldMk cId="3182078619" sldId="335"/>
            <ac:spMk id="52" creationId="{56009413-3092-D134-B0A6-DC387CC91F32}"/>
          </ac:spMkLst>
        </pc:spChg>
        <pc:cxnChg chg="add mod">
          <ac:chgData name="敦 寺尾" userId="90e718707f6e22aa" providerId="LiveId" clId="{4E629AB4-4B2C-4304-8F60-FE6C15653CED}" dt="2025-05-10T10:24:22.621" v="18680" actId="208"/>
          <ac:cxnSpMkLst>
            <pc:docMk/>
            <pc:sldMk cId="3182078619" sldId="335"/>
            <ac:cxnSpMk id="3" creationId="{130977D3-3004-D6E3-A1CC-284407FD8E67}"/>
          </ac:cxnSpMkLst>
        </pc:cxnChg>
        <pc:cxnChg chg="add mod">
          <ac:chgData name="敦 寺尾" userId="90e718707f6e22aa" providerId="LiveId" clId="{4E629AB4-4B2C-4304-8F60-FE6C15653CED}" dt="2025-05-10T10:18:42.922" v="18566" actId="1076"/>
          <ac:cxnSpMkLst>
            <pc:docMk/>
            <pc:sldMk cId="3182078619" sldId="335"/>
            <ac:cxnSpMk id="5" creationId="{E2B5E17E-B918-C1AD-F24F-0633D5941A6D}"/>
          </ac:cxnSpMkLst>
        </pc:cxnChg>
        <pc:cxnChg chg="add mod">
          <ac:chgData name="敦 寺尾" userId="90e718707f6e22aa" providerId="LiveId" clId="{4E629AB4-4B2C-4304-8F60-FE6C15653CED}" dt="2025-05-10T10:18:42.922" v="18566" actId="1076"/>
          <ac:cxnSpMkLst>
            <pc:docMk/>
            <pc:sldMk cId="3182078619" sldId="335"/>
            <ac:cxnSpMk id="9" creationId="{EF28F970-C366-FB7F-537E-1F11309ECE1C}"/>
          </ac:cxnSpMkLst>
        </pc:cxnChg>
        <pc:cxnChg chg="add mod">
          <ac:chgData name="敦 寺尾" userId="90e718707f6e22aa" providerId="LiveId" clId="{4E629AB4-4B2C-4304-8F60-FE6C15653CED}" dt="2025-05-10T10:18:42.922" v="18566" actId="1076"/>
          <ac:cxnSpMkLst>
            <pc:docMk/>
            <pc:sldMk cId="3182078619" sldId="335"/>
            <ac:cxnSpMk id="10" creationId="{8B43CD4D-AD03-79B8-2D2C-1A6D18DB94A2}"/>
          </ac:cxnSpMkLst>
        </pc:cxnChg>
        <pc:cxnChg chg="add mod">
          <ac:chgData name="敦 寺尾" userId="90e718707f6e22aa" providerId="LiveId" clId="{4E629AB4-4B2C-4304-8F60-FE6C15653CED}" dt="2025-05-10T10:24:14.575" v="18679" actId="208"/>
          <ac:cxnSpMkLst>
            <pc:docMk/>
            <pc:sldMk cId="3182078619" sldId="335"/>
            <ac:cxnSpMk id="39" creationId="{8EC84F2C-43A3-0555-68FF-EBD04DAB6B74}"/>
          </ac:cxnSpMkLst>
        </pc:cxnChg>
        <pc:cxnChg chg="add mod">
          <ac:chgData name="敦 寺尾" userId="90e718707f6e22aa" providerId="LiveId" clId="{4E629AB4-4B2C-4304-8F60-FE6C15653CED}" dt="2025-05-10T10:24:01.031" v="18678" actId="208"/>
          <ac:cxnSpMkLst>
            <pc:docMk/>
            <pc:sldMk cId="3182078619" sldId="335"/>
            <ac:cxnSpMk id="41" creationId="{D896B32C-E9E2-EA9C-BF89-2223BCFCA503}"/>
          </ac:cxnSpMkLst>
        </pc:cxnChg>
      </pc:sldChg>
      <pc:sldChg chg="addSp delSp modSp new mod">
        <pc:chgData name="敦 寺尾" userId="90e718707f6e22aa" providerId="LiveId" clId="{4E629AB4-4B2C-4304-8F60-FE6C15653CED}" dt="2025-05-10T08:48:34.123" v="16582" actId="1076"/>
        <pc:sldMkLst>
          <pc:docMk/>
          <pc:sldMk cId="2999586348" sldId="336"/>
        </pc:sldMkLst>
        <pc:spChg chg="mod">
          <ac:chgData name="敦 寺尾" userId="90e718707f6e22aa" providerId="LiveId" clId="{4E629AB4-4B2C-4304-8F60-FE6C15653CED}" dt="2025-05-10T08:37:54.500" v="16276" actId="20577"/>
          <ac:spMkLst>
            <pc:docMk/>
            <pc:sldMk cId="2999586348" sldId="336"/>
            <ac:spMk id="2" creationId="{D943F869-E5F8-8531-7617-7FAD3493BDD6}"/>
          </ac:spMkLst>
        </pc:spChg>
        <pc:spChg chg="mod">
          <ac:chgData name="敦 寺尾" userId="90e718707f6e22aa" providerId="LiveId" clId="{4E629AB4-4B2C-4304-8F60-FE6C15653CED}" dt="2025-05-10T08:48:26.716" v="16581" actId="20577"/>
          <ac:spMkLst>
            <pc:docMk/>
            <pc:sldMk cId="2999586348" sldId="336"/>
            <ac:spMk id="3" creationId="{BBDA9196-8979-6534-8001-BE17577C6B31}"/>
          </ac:spMkLst>
        </pc:spChg>
        <pc:spChg chg="add mod">
          <ac:chgData name="敦 寺尾" userId="90e718707f6e22aa" providerId="LiveId" clId="{4E629AB4-4B2C-4304-8F60-FE6C15653CED}" dt="2025-05-10T08:48:34.123" v="16582" actId="1076"/>
          <ac:spMkLst>
            <pc:docMk/>
            <pc:sldMk cId="2999586348" sldId="336"/>
            <ac:spMk id="6" creationId="{533134CD-0149-98FC-218A-DCFF5C9A8A99}"/>
          </ac:spMkLst>
        </pc:spChg>
        <pc:spChg chg="add mod">
          <ac:chgData name="敦 寺尾" userId="90e718707f6e22aa" providerId="LiveId" clId="{4E629AB4-4B2C-4304-8F60-FE6C15653CED}" dt="2025-05-10T08:47:32.808" v="16547" actId="255"/>
          <ac:spMkLst>
            <pc:docMk/>
            <pc:sldMk cId="2999586348" sldId="336"/>
            <ac:spMk id="7" creationId="{1F5CCF77-9937-0672-8078-BE0B81D6993C}"/>
          </ac:spMkLst>
        </pc:spChg>
      </pc:sldChg>
      <pc:sldChg chg="addSp delSp modSp new mod setBg">
        <pc:chgData name="敦 寺尾" userId="90e718707f6e22aa" providerId="LiveId" clId="{4E629AB4-4B2C-4304-8F60-FE6C15653CED}" dt="2025-05-12T04:15:04.019" v="21731" actId="20577"/>
        <pc:sldMkLst>
          <pc:docMk/>
          <pc:sldMk cId="621318801" sldId="337"/>
        </pc:sldMkLst>
        <pc:spChg chg="mod">
          <ac:chgData name="敦 寺尾" userId="90e718707f6e22aa" providerId="LiveId" clId="{4E629AB4-4B2C-4304-8F60-FE6C15653CED}" dt="2025-05-10T09:02:54.086" v="16776" actId="20577"/>
          <ac:spMkLst>
            <pc:docMk/>
            <pc:sldMk cId="621318801" sldId="337"/>
            <ac:spMk id="2" creationId="{D43A8859-149E-D5C7-8392-CB0880F27FCE}"/>
          </ac:spMkLst>
        </pc:spChg>
        <pc:spChg chg="mod">
          <ac:chgData name="敦 寺尾" userId="90e718707f6e22aa" providerId="LiveId" clId="{4E629AB4-4B2C-4304-8F60-FE6C15653CED}" dt="2025-05-12T04:15:04.019" v="21731" actId="20577"/>
          <ac:spMkLst>
            <pc:docMk/>
            <pc:sldMk cId="621318801" sldId="337"/>
            <ac:spMk id="3" creationId="{82EECA47-75BB-5BDF-D3EB-8173573E4A9A}"/>
          </ac:spMkLst>
        </pc:spChg>
        <pc:spChg chg="add mod">
          <ac:chgData name="敦 寺尾" userId="90e718707f6e22aa" providerId="LiveId" clId="{4E629AB4-4B2C-4304-8F60-FE6C15653CED}" dt="2025-05-10T09:32:05.544" v="18220" actId="20577"/>
          <ac:spMkLst>
            <pc:docMk/>
            <pc:sldMk cId="621318801" sldId="337"/>
            <ac:spMk id="6" creationId="{3C53D3EE-56DA-B168-BAA3-16456198D89D}"/>
          </ac:spMkLst>
        </pc:spChg>
      </pc:sldChg>
      <pc:sldChg chg="addSp modSp new del mod">
        <pc:chgData name="敦 寺尾" userId="90e718707f6e22aa" providerId="LiveId" clId="{4E629AB4-4B2C-4304-8F60-FE6C15653CED}" dt="2025-05-10T10:58:06.132" v="19006" actId="47"/>
        <pc:sldMkLst>
          <pc:docMk/>
          <pc:sldMk cId="3276446216" sldId="338"/>
        </pc:sldMkLst>
      </pc:sldChg>
      <pc:sldChg chg="addSp modSp new mod ord">
        <pc:chgData name="敦 寺尾" userId="90e718707f6e22aa" providerId="LiveId" clId="{4E629AB4-4B2C-4304-8F60-FE6C15653CED}" dt="2025-05-10T16:18:22.879" v="20595" actId="20577"/>
        <pc:sldMkLst>
          <pc:docMk/>
          <pc:sldMk cId="733093634" sldId="339"/>
        </pc:sldMkLst>
        <pc:spChg chg="mod">
          <ac:chgData name="敦 寺尾" userId="90e718707f6e22aa" providerId="LiveId" clId="{4E629AB4-4B2C-4304-8F60-FE6C15653CED}" dt="2025-05-10T16:18:22.879" v="20595" actId="20577"/>
          <ac:spMkLst>
            <pc:docMk/>
            <pc:sldMk cId="733093634" sldId="339"/>
            <ac:spMk id="3" creationId="{E8B7D547-9098-1F98-720B-3E853CC00B0F}"/>
          </ac:spMkLst>
        </pc:spChg>
        <pc:spChg chg="add mod">
          <ac:chgData name="敦 寺尾" userId="90e718707f6e22aa" providerId="LiveId" clId="{4E629AB4-4B2C-4304-8F60-FE6C15653CED}" dt="2025-05-10T16:16:24.530" v="20580" actId="1076"/>
          <ac:spMkLst>
            <pc:docMk/>
            <pc:sldMk cId="733093634" sldId="339"/>
            <ac:spMk id="4" creationId="{D1000AB4-E502-663C-578C-C009BC940842}"/>
          </ac:spMkLst>
        </pc:spChg>
        <pc:spChg chg="add mod">
          <ac:chgData name="敦 寺尾" userId="90e718707f6e22aa" providerId="LiveId" clId="{4E629AB4-4B2C-4304-8F60-FE6C15653CED}" dt="2025-05-10T16:16:30.451" v="20581" actId="1076"/>
          <ac:spMkLst>
            <pc:docMk/>
            <pc:sldMk cId="733093634" sldId="339"/>
            <ac:spMk id="5" creationId="{97B0AF9C-BBDC-5B4E-AC5F-D87283A43D83}"/>
          </ac:spMkLst>
        </pc:spChg>
      </pc:sldChg>
      <pc:sldChg chg="addSp modSp new mod">
        <pc:chgData name="敦 寺尾" userId="90e718707f6e22aa" providerId="LiveId" clId="{4E629AB4-4B2C-4304-8F60-FE6C15653CED}" dt="2025-05-10T15:31:54.669" v="20145" actId="20577"/>
        <pc:sldMkLst>
          <pc:docMk/>
          <pc:sldMk cId="3116650726" sldId="340"/>
        </pc:sldMkLst>
        <pc:spChg chg="add mod">
          <ac:chgData name="敦 寺尾" userId="90e718707f6e22aa" providerId="LiveId" clId="{4E629AB4-4B2C-4304-8F60-FE6C15653CED}" dt="2025-05-10T15:31:54.669" v="20145" actId="20577"/>
          <ac:spMkLst>
            <pc:docMk/>
            <pc:sldMk cId="3116650726" sldId="340"/>
            <ac:spMk id="2" creationId="{31129C4B-E246-99BA-B1BE-5ADEE5423990}"/>
          </ac:spMkLst>
        </pc:spChg>
        <pc:spChg chg="add mod">
          <ac:chgData name="敦 寺尾" userId="90e718707f6e22aa" providerId="LiveId" clId="{4E629AB4-4B2C-4304-8F60-FE6C15653CED}" dt="2025-05-10T15:31:29.979" v="20143" actId="1076"/>
          <ac:spMkLst>
            <pc:docMk/>
            <pc:sldMk cId="3116650726" sldId="340"/>
            <ac:spMk id="3" creationId="{8290216A-6CCF-A562-E91E-E044180DBA39}"/>
          </ac:spMkLst>
        </pc:spChg>
        <pc:spChg chg="add mod">
          <ac:chgData name="敦 寺尾" userId="90e718707f6e22aa" providerId="LiveId" clId="{4E629AB4-4B2C-4304-8F60-FE6C15653CED}" dt="2025-05-10T11:40:58.425" v="19364" actId="1076"/>
          <ac:spMkLst>
            <pc:docMk/>
            <pc:sldMk cId="3116650726" sldId="340"/>
            <ac:spMk id="7" creationId="{A0866925-24B8-E695-862B-2DA23B0ACADD}"/>
          </ac:spMkLst>
        </pc:spChg>
        <pc:spChg chg="add mod">
          <ac:chgData name="敦 寺尾" userId="90e718707f6e22aa" providerId="LiveId" clId="{4E629AB4-4B2C-4304-8F60-FE6C15653CED}" dt="2025-05-10T11:40:58.425" v="19364" actId="1076"/>
          <ac:spMkLst>
            <pc:docMk/>
            <pc:sldMk cId="3116650726" sldId="340"/>
            <ac:spMk id="8" creationId="{D2D9639C-28F2-BF46-D48F-1F54E96E350D}"/>
          </ac:spMkLst>
        </pc:spChg>
        <pc:spChg chg="add mod">
          <ac:chgData name="敦 寺尾" userId="90e718707f6e22aa" providerId="LiveId" clId="{4E629AB4-4B2C-4304-8F60-FE6C15653CED}" dt="2025-05-10T11:40:58.425" v="19364" actId="1076"/>
          <ac:spMkLst>
            <pc:docMk/>
            <pc:sldMk cId="3116650726" sldId="340"/>
            <ac:spMk id="9" creationId="{68C58394-D3E1-9F63-3CA9-979143AE2157}"/>
          </ac:spMkLst>
        </pc:spChg>
        <pc:spChg chg="add mod">
          <ac:chgData name="敦 寺尾" userId="90e718707f6e22aa" providerId="LiveId" clId="{4E629AB4-4B2C-4304-8F60-FE6C15653CED}" dt="2025-05-10T11:40:58.425" v="19364" actId="1076"/>
          <ac:spMkLst>
            <pc:docMk/>
            <pc:sldMk cId="3116650726" sldId="340"/>
            <ac:spMk id="15" creationId="{D4934E14-4781-7595-517A-064DE013BDC0}"/>
          </ac:spMkLst>
        </pc:spChg>
        <pc:spChg chg="add mod">
          <ac:chgData name="敦 寺尾" userId="90e718707f6e22aa" providerId="LiveId" clId="{4E629AB4-4B2C-4304-8F60-FE6C15653CED}" dt="2025-05-10T11:40:58.425" v="19364" actId="1076"/>
          <ac:spMkLst>
            <pc:docMk/>
            <pc:sldMk cId="3116650726" sldId="340"/>
            <ac:spMk id="16" creationId="{3BE87357-6495-7E88-E4D7-1188CA8CEC87}"/>
          </ac:spMkLst>
        </pc:spChg>
        <pc:spChg chg="add mod">
          <ac:chgData name="敦 寺尾" userId="90e718707f6e22aa" providerId="LiveId" clId="{4E629AB4-4B2C-4304-8F60-FE6C15653CED}" dt="2025-05-10T11:40:58.425" v="19364" actId="1076"/>
          <ac:spMkLst>
            <pc:docMk/>
            <pc:sldMk cId="3116650726" sldId="340"/>
            <ac:spMk id="17" creationId="{E449F679-ABBF-F24A-042D-4E5717A42289}"/>
          </ac:spMkLst>
        </pc:spChg>
        <pc:spChg chg="add mod">
          <ac:chgData name="敦 寺尾" userId="90e718707f6e22aa" providerId="LiveId" clId="{4E629AB4-4B2C-4304-8F60-FE6C15653CED}" dt="2025-05-10T11:41:03.491" v="19365" actId="1076"/>
          <ac:spMkLst>
            <pc:docMk/>
            <pc:sldMk cId="3116650726" sldId="340"/>
            <ac:spMk id="18" creationId="{8843C199-FAD5-9E17-1038-EAD76677F231}"/>
          </ac:spMkLst>
        </pc:spChg>
        <pc:spChg chg="add mod">
          <ac:chgData name="敦 寺尾" userId="90e718707f6e22aa" providerId="LiveId" clId="{4E629AB4-4B2C-4304-8F60-FE6C15653CED}" dt="2025-05-10T11:41:56.325" v="19406" actId="1076"/>
          <ac:spMkLst>
            <pc:docMk/>
            <pc:sldMk cId="3116650726" sldId="340"/>
            <ac:spMk id="19" creationId="{58892CED-A950-6409-67CE-99F552008A18}"/>
          </ac:spMkLst>
        </pc:spChg>
        <pc:cxnChg chg="add mod">
          <ac:chgData name="敦 寺尾" userId="90e718707f6e22aa" providerId="LiveId" clId="{4E629AB4-4B2C-4304-8F60-FE6C15653CED}" dt="2025-05-10T11:40:58.425" v="19364" actId="1076"/>
          <ac:cxnSpMkLst>
            <pc:docMk/>
            <pc:sldMk cId="3116650726" sldId="340"/>
            <ac:cxnSpMk id="4" creationId="{930CF2C3-1DB1-EF4A-735F-167F8F9ACD67}"/>
          </ac:cxnSpMkLst>
        </pc:cxnChg>
        <pc:cxnChg chg="add mod">
          <ac:chgData name="敦 寺尾" userId="90e718707f6e22aa" providerId="LiveId" clId="{4E629AB4-4B2C-4304-8F60-FE6C15653CED}" dt="2025-05-10T11:40:58.425" v="19364" actId="1076"/>
          <ac:cxnSpMkLst>
            <pc:docMk/>
            <pc:sldMk cId="3116650726" sldId="340"/>
            <ac:cxnSpMk id="5" creationId="{BA5259B1-00E2-50EC-E672-A1B0AFD1D7F8}"/>
          </ac:cxnSpMkLst>
        </pc:cxnChg>
        <pc:cxnChg chg="add mod">
          <ac:chgData name="敦 寺尾" userId="90e718707f6e22aa" providerId="LiveId" clId="{4E629AB4-4B2C-4304-8F60-FE6C15653CED}" dt="2025-05-10T11:40:58.425" v="19364" actId="1076"/>
          <ac:cxnSpMkLst>
            <pc:docMk/>
            <pc:sldMk cId="3116650726" sldId="340"/>
            <ac:cxnSpMk id="6" creationId="{E9AAD2B7-E501-84B0-E7C1-38F58BC1F9E9}"/>
          </ac:cxnSpMkLst>
        </pc:cxnChg>
        <pc:cxnChg chg="add mod">
          <ac:chgData name="敦 寺尾" userId="90e718707f6e22aa" providerId="LiveId" clId="{4E629AB4-4B2C-4304-8F60-FE6C15653CED}" dt="2025-05-10T11:40:58.425" v="19364" actId="1076"/>
          <ac:cxnSpMkLst>
            <pc:docMk/>
            <pc:sldMk cId="3116650726" sldId="340"/>
            <ac:cxnSpMk id="14" creationId="{DC0CDA6C-F9AE-B982-5039-9651405235F0}"/>
          </ac:cxnSpMkLst>
        </pc:cxnChg>
      </pc:sldChg>
      <pc:sldChg chg="addSp delSp modSp new mod">
        <pc:chgData name="敦 寺尾" userId="90e718707f6e22aa" providerId="LiveId" clId="{4E629AB4-4B2C-4304-8F60-FE6C15653CED}" dt="2025-05-10T15:40:41.906" v="20224" actId="20577"/>
        <pc:sldMkLst>
          <pc:docMk/>
          <pc:sldMk cId="1583170474" sldId="341"/>
        </pc:sldMkLst>
        <pc:spChg chg="add mod">
          <ac:chgData name="敦 寺尾" userId="90e718707f6e22aa" providerId="LiveId" clId="{4E629AB4-4B2C-4304-8F60-FE6C15653CED}" dt="2025-05-10T14:29:42.869" v="20040" actId="1076"/>
          <ac:spMkLst>
            <pc:docMk/>
            <pc:sldMk cId="1583170474" sldId="341"/>
            <ac:spMk id="3" creationId="{199607D8-CA3D-D31F-A56C-C6487F09621A}"/>
          </ac:spMkLst>
        </pc:spChg>
        <pc:spChg chg="add mod">
          <ac:chgData name="敦 寺尾" userId="90e718707f6e22aa" providerId="LiveId" clId="{4E629AB4-4B2C-4304-8F60-FE6C15653CED}" dt="2025-05-10T15:40:41.906" v="20224" actId="20577"/>
          <ac:spMkLst>
            <pc:docMk/>
            <pc:sldMk cId="1583170474" sldId="341"/>
            <ac:spMk id="4" creationId="{8AE543A2-BBA8-9C4E-3F7C-10137D24EA8A}"/>
          </ac:spMkLst>
        </pc:spChg>
        <pc:spChg chg="add mod">
          <ac:chgData name="敦 寺尾" userId="90e718707f6e22aa" providerId="LiveId" clId="{4E629AB4-4B2C-4304-8F60-FE6C15653CED}" dt="2025-05-10T14:23:33.199" v="20012" actId="1076"/>
          <ac:spMkLst>
            <pc:docMk/>
            <pc:sldMk cId="1583170474" sldId="341"/>
            <ac:spMk id="5" creationId="{A11023F1-DC8A-501D-6BFD-3B4F9719BB8B}"/>
          </ac:spMkLst>
        </pc:spChg>
        <pc:spChg chg="add mod">
          <ac:chgData name="敦 寺尾" userId="90e718707f6e22aa" providerId="LiveId" clId="{4E629AB4-4B2C-4304-8F60-FE6C15653CED}" dt="2025-05-10T14:30:02.651" v="20042" actId="1076"/>
          <ac:spMkLst>
            <pc:docMk/>
            <pc:sldMk cId="1583170474" sldId="341"/>
            <ac:spMk id="6" creationId="{C847DBD0-80FC-8685-A774-F6A0CE5EBD4B}"/>
          </ac:spMkLst>
        </pc:spChg>
      </pc:sldChg>
      <pc:sldChg chg="addSp modSp new mod modClrScheme chgLayout">
        <pc:chgData name="敦 寺尾" userId="90e718707f6e22aa" providerId="LiveId" clId="{4E629AB4-4B2C-4304-8F60-FE6C15653CED}" dt="2025-05-14T00:51:11.962" v="21985" actId="20577"/>
        <pc:sldMkLst>
          <pc:docMk/>
          <pc:sldMk cId="3446236937" sldId="342"/>
        </pc:sldMkLst>
        <pc:spChg chg="add mod">
          <ac:chgData name="敦 寺尾" userId="90e718707f6e22aa" providerId="LiveId" clId="{4E629AB4-4B2C-4304-8F60-FE6C15653CED}" dt="2025-05-10T18:13:45.701" v="21400" actId="20577"/>
          <ac:spMkLst>
            <pc:docMk/>
            <pc:sldMk cId="3446236937" sldId="342"/>
            <ac:spMk id="2" creationId="{C73544E5-8671-5179-582B-980DDB783A96}"/>
          </ac:spMkLst>
        </pc:spChg>
        <pc:spChg chg="add mod">
          <ac:chgData name="敦 寺尾" userId="90e718707f6e22aa" providerId="LiveId" clId="{4E629AB4-4B2C-4304-8F60-FE6C15653CED}" dt="2025-05-14T00:51:11.962" v="21985" actId="20577"/>
          <ac:spMkLst>
            <pc:docMk/>
            <pc:sldMk cId="3446236937" sldId="342"/>
            <ac:spMk id="3" creationId="{53D2223C-16F7-40B6-318E-4CDF1EDC84BB}"/>
          </ac:spMkLst>
        </pc:spChg>
        <pc:spChg chg="add mod">
          <ac:chgData name="敦 寺尾" userId="90e718707f6e22aa" providerId="LiveId" clId="{4E629AB4-4B2C-4304-8F60-FE6C15653CED}" dt="2025-05-10T18:32:17.688" v="21548" actId="1076"/>
          <ac:spMkLst>
            <pc:docMk/>
            <pc:sldMk cId="3446236937" sldId="342"/>
            <ac:spMk id="4" creationId="{C6C2A63D-7DA5-49EF-7B2C-1CE61EE3E50A}"/>
          </ac:spMkLst>
        </pc:spChg>
        <pc:spChg chg="add mod">
          <ac:chgData name="敦 寺尾" userId="90e718707f6e22aa" providerId="LiveId" clId="{4E629AB4-4B2C-4304-8F60-FE6C15653CED}" dt="2025-05-14T00:36:29.605" v="21783"/>
          <ac:spMkLst>
            <pc:docMk/>
            <pc:sldMk cId="3446236937" sldId="342"/>
            <ac:spMk id="5" creationId="{EFD86F74-FA63-BE31-60A1-773873E59C79}"/>
          </ac:spMkLst>
        </pc:spChg>
      </pc:sldChg>
      <pc:sldChg chg="new del">
        <pc:chgData name="敦 寺尾" userId="90e718707f6e22aa" providerId="LiveId" clId="{4E629AB4-4B2C-4304-8F60-FE6C15653CED}" dt="2025-05-10T15:15:00.062" v="20088" actId="47"/>
        <pc:sldMkLst>
          <pc:docMk/>
          <pc:sldMk cId="104593519" sldId="343"/>
        </pc:sldMkLst>
      </pc:sldChg>
      <pc:sldChg chg="addSp delSp modSp new mod modClrScheme chgLayout">
        <pc:chgData name="敦 寺尾" userId="90e718707f6e22aa" providerId="LiveId" clId="{4E629AB4-4B2C-4304-8F60-FE6C15653CED}" dt="2025-05-10T17:56:53.521" v="20902" actId="1076"/>
        <pc:sldMkLst>
          <pc:docMk/>
          <pc:sldMk cId="1873588054" sldId="343"/>
        </pc:sldMkLst>
        <pc:spChg chg="add mod">
          <ac:chgData name="敦 寺尾" userId="90e718707f6e22aa" providerId="LiveId" clId="{4E629AB4-4B2C-4304-8F60-FE6C15653CED}" dt="2025-05-10T15:56:09.287" v="20412" actId="1076"/>
          <ac:spMkLst>
            <pc:docMk/>
            <pc:sldMk cId="1873588054" sldId="343"/>
            <ac:spMk id="4" creationId="{B0AE7AA5-E18A-E8A6-804B-72A872F73CB5}"/>
          </ac:spMkLst>
        </pc:spChg>
        <pc:spChg chg="add mod">
          <ac:chgData name="敦 寺尾" userId="90e718707f6e22aa" providerId="LiveId" clId="{4E629AB4-4B2C-4304-8F60-FE6C15653CED}" dt="2025-05-10T17:56:53.521" v="20902" actId="1076"/>
          <ac:spMkLst>
            <pc:docMk/>
            <pc:sldMk cId="1873588054" sldId="343"/>
            <ac:spMk id="5" creationId="{BAEFD258-2F98-90E2-5272-4BE74068E7B1}"/>
          </ac:spMkLst>
        </pc:spChg>
        <pc:spChg chg="add mod">
          <ac:chgData name="敦 寺尾" userId="90e718707f6e22aa" providerId="LiveId" clId="{4E629AB4-4B2C-4304-8F60-FE6C15653CED}" dt="2025-05-10T15:58:51.799" v="20486" actId="1076"/>
          <ac:spMkLst>
            <pc:docMk/>
            <pc:sldMk cId="1873588054" sldId="343"/>
            <ac:spMk id="6" creationId="{4B74A0CC-9534-0435-93B2-25353C20354E}"/>
          </ac:spMkLst>
        </pc:spChg>
      </pc:sldChg>
      <pc:sldChg chg="new del">
        <pc:chgData name="敦 寺尾" userId="90e718707f6e22aa" providerId="LiveId" clId="{4E629AB4-4B2C-4304-8F60-FE6C15653CED}" dt="2025-05-10T15:15:04.457" v="20089" actId="47"/>
        <pc:sldMkLst>
          <pc:docMk/>
          <pc:sldMk cId="3539362362" sldId="344"/>
        </pc:sldMkLst>
      </pc:sldChg>
      <pc:sldChg chg="addSp modSp new mod">
        <pc:chgData name="敦 寺尾" userId="90e718707f6e22aa" providerId="LiveId" clId="{4E629AB4-4B2C-4304-8F60-FE6C15653CED}" dt="2025-05-14T00:43:37.049" v="21816" actId="1076"/>
        <pc:sldMkLst>
          <pc:docMk/>
          <pc:sldMk cId="3589742786" sldId="344"/>
        </pc:sldMkLst>
        <pc:spChg chg="add mod">
          <ac:chgData name="敦 寺尾" userId="90e718707f6e22aa" providerId="LiveId" clId="{4E629AB4-4B2C-4304-8F60-FE6C15653CED}" dt="2025-05-14T00:33:08.547" v="21734" actId="20577"/>
          <ac:spMkLst>
            <pc:docMk/>
            <pc:sldMk cId="3589742786" sldId="344"/>
            <ac:spMk id="2" creationId="{10C86BDC-23E8-FEB4-D2D0-301092677190}"/>
          </ac:spMkLst>
        </pc:spChg>
        <pc:spChg chg="add mod">
          <ac:chgData name="敦 寺尾" userId="90e718707f6e22aa" providerId="LiveId" clId="{4E629AB4-4B2C-4304-8F60-FE6C15653CED}" dt="2025-05-10T17:57:06.511" v="20904" actId="1076"/>
          <ac:spMkLst>
            <pc:docMk/>
            <pc:sldMk cId="3589742786" sldId="344"/>
            <ac:spMk id="3" creationId="{3198FFFF-1623-0B75-2AD3-FDA42AC531BA}"/>
          </ac:spMkLst>
        </pc:spChg>
        <pc:spChg chg="add mod">
          <ac:chgData name="敦 寺尾" userId="90e718707f6e22aa" providerId="LiveId" clId="{4E629AB4-4B2C-4304-8F60-FE6C15653CED}" dt="2025-05-10T17:57:41.030" v="20906" actId="1076"/>
          <ac:spMkLst>
            <pc:docMk/>
            <pc:sldMk cId="3589742786" sldId="344"/>
            <ac:spMk id="4" creationId="{6E30A682-BFD2-FEE0-8393-4AFD609455D8}"/>
          </ac:spMkLst>
        </pc:spChg>
        <pc:spChg chg="add mod">
          <ac:chgData name="敦 寺尾" userId="90e718707f6e22aa" providerId="LiveId" clId="{4E629AB4-4B2C-4304-8F60-FE6C15653CED}" dt="2025-05-14T00:35:42.535" v="21780" actId="20577"/>
          <ac:spMkLst>
            <pc:docMk/>
            <pc:sldMk cId="3589742786" sldId="344"/>
            <ac:spMk id="5" creationId="{15DAAAAF-DCCC-950F-0DAD-6A00A496D750}"/>
          </ac:spMkLst>
        </pc:spChg>
        <pc:spChg chg="add mod">
          <ac:chgData name="敦 寺尾" userId="90e718707f6e22aa" providerId="LiveId" clId="{4E629AB4-4B2C-4304-8F60-FE6C15653CED}" dt="2025-05-14T00:43:00.068" v="21814" actId="1076"/>
          <ac:spMkLst>
            <pc:docMk/>
            <pc:sldMk cId="3589742786" sldId="344"/>
            <ac:spMk id="6" creationId="{61ECFF2A-E95F-B965-4A6F-4BB6A5361F48}"/>
          </ac:spMkLst>
        </pc:spChg>
        <pc:cxnChg chg="add mod">
          <ac:chgData name="敦 寺尾" userId="90e718707f6e22aa" providerId="LiveId" clId="{4E629AB4-4B2C-4304-8F60-FE6C15653CED}" dt="2025-05-14T00:43:37.049" v="21816" actId="1076"/>
          <ac:cxnSpMkLst>
            <pc:docMk/>
            <pc:sldMk cId="3589742786" sldId="344"/>
            <ac:cxnSpMk id="8" creationId="{C65FE376-42A6-E866-FD6A-006F188A15F3}"/>
          </ac:cxnSpMkLst>
        </pc:cxnChg>
      </pc:sldChg>
      <pc:sldChg chg="new del">
        <pc:chgData name="敦 寺尾" userId="90e718707f6e22aa" providerId="LiveId" clId="{4E629AB4-4B2C-4304-8F60-FE6C15653CED}" dt="2025-05-10T15:15:09.459" v="20090" actId="47"/>
        <pc:sldMkLst>
          <pc:docMk/>
          <pc:sldMk cId="1337900463"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8300B-C282-4180-AD3E-57A579BE993E}" type="datetimeFigureOut">
              <a:rPr kumimoji="1" lang="ja-JP" altLang="en-US" smtClean="0"/>
              <a:t>2026/1/19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B43E1-38D2-4092-BDE2-4F530B536F26}" type="slidenum">
              <a:rPr kumimoji="1" lang="ja-JP" altLang="en-US" smtClean="0"/>
              <a:t>‹#›</a:t>
            </a:fld>
            <a:endParaRPr kumimoji="1" lang="ja-JP" altLang="en-US"/>
          </a:p>
        </p:txBody>
      </p:sp>
    </p:spTree>
    <p:extLst>
      <p:ext uri="{BB962C8B-B14F-4D97-AF65-F5344CB8AC3E}">
        <p14:creationId xmlns:p14="http://schemas.microsoft.com/office/powerpoint/2010/main" val="2883195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青山学院大学社会情報学部「統計入門」第</a:t>
            </a:r>
            <a:r>
              <a:rPr kumimoji="1" lang="en-US" altLang="ja-JP" dirty="0"/>
              <a:t>15</a:t>
            </a:r>
            <a:r>
              <a:rPr kumimoji="1" lang="ja-JP" altLang="en-US" dirty="0"/>
              <a:t>回，回帰分析の講義動画です。講義動画は２つあります。これは一つ目の動画です。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a:t>
            </a:fld>
            <a:endParaRPr kumimoji="1" lang="ja-JP" altLang="en-US"/>
          </a:p>
        </p:txBody>
      </p:sp>
    </p:spTree>
    <p:extLst>
      <p:ext uri="{BB962C8B-B14F-4D97-AF65-F5344CB8AC3E}">
        <p14:creationId xmlns:p14="http://schemas.microsoft.com/office/powerpoint/2010/main" val="367132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単回帰式 </a:t>
            </a:r>
            <a:r>
              <a:rPr kumimoji="1" lang="en-US" altLang="ja-JP" dirty="0"/>
              <a:t>y = b0 + b1x </a:t>
            </a:r>
            <a:r>
              <a:rPr kumimoji="1" lang="ja-JP" altLang="en-US" dirty="0"/>
              <a:t>は，説明変数 </a:t>
            </a:r>
            <a:r>
              <a:rPr kumimoji="1" lang="en-US" altLang="ja-JP" dirty="0"/>
              <a:t>x </a:t>
            </a:r>
            <a:r>
              <a:rPr kumimoji="1" lang="ja-JP" altLang="en-US" dirty="0"/>
              <a:t>の値を決めたときの，目的変数 </a:t>
            </a:r>
            <a:r>
              <a:rPr kumimoji="1" lang="en-US" altLang="ja-JP" dirty="0"/>
              <a:t>y </a:t>
            </a:r>
            <a:r>
              <a:rPr kumimoji="1" lang="ja-JP" altLang="en-US" dirty="0"/>
              <a:t>の値を予測しています。数学で習うように，</a:t>
            </a:r>
            <a:r>
              <a:rPr kumimoji="1" lang="en-US" altLang="ja-JP" dirty="0"/>
              <a:t>b0 </a:t>
            </a:r>
            <a:r>
              <a:rPr kumimoji="1" lang="ja-JP" altLang="en-US" dirty="0"/>
              <a:t>は切片，</a:t>
            </a:r>
            <a:r>
              <a:rPr kumimoji="1" lang="en-US" altLang="ja-JP" dirty="0"/>
              <a:t>b1</a:t>
            </a:r>
            <a:r>
              <a:rPr kumimoji="1" lang="ja-JP" altLang="en-US" dirty="0"/>
              <a:t>は傾きですね。これらは決まった値，定数になります。傾きのことを回帰係数と呼びます。実際の目的変数 </a:t>
            </a:r>
            <a:r>
              <a:rPr kumimoji="1" lang="en-US" altLang="ja-JP" dirty="0"/>
              <a:t>y </a:t>
            </a:r>
            <a:r>
              <a:rPr kumimoji="1" lang="ja-JP" altLang="en-US" dirty="0"/>
              <a:t>の値は，単回帰式によって完全には決まりません。先ほどの散布図を見てわかるように，すべての点が直線上にきれいに乗ってはいないのですから，単回帰式で表されるような </a:t>
            </a:r>
            <a:r>
              <a:rPr kumimoji="1" lang="en-US" altLang="ja-JP" dirty="0"/>
              <a:t>y </a:t>
            </a:r>
            <a:r>
              <a:rPr kumimoji="1" lang="ja-JP" altLang="en-US" dirty="0"/>
              <a:t>の値は，実際には得られていないわけですね。そこには予測の誤差 </a:t>
            </a:r>
            <a:r>
              <a:rPr kumimoji="1" lang="en-US" altLang="ja-JP" dirty="0"/>
              <a:t>e </a:t>
            </a:r>
            <a:r>
              <a:rPr kumimoji="1" lang="ja-JP" altLang="en-US" dirty="0"/>
              <a:t>が加わります。単回帰式に予測誤差である変数 </a:t>
            </a:r>
            <a:r>
              <a:rPr kumimoji="1" lang="en-US" altLang="ja-JP" dirty="0"/>
              <a:t>e </a:t>
            </a:r>
            <a:r>
              <a:rPr kumimoji="1" lang="ja-JP" altLang="en-US" dirty="0"/>
              <a:t>を加えた式を単回帰モデルと呼びます。</a:t>
            </a:r>
            <a:r>
              <a:rPr kumimoji="1" lang="en-US" altLang="ja-JP" dirty="0"/>
              <a:t>y = b0 + b1x + e </a:t>
            </a:r>
            <a:r>
              <a:rPr kumimoji="1" lang="ja-JP" altLang="en-US" dirty="0"/>
              <a:t>ですね。</a:t>
            </a:r>
            <a:r>
              <a:rPr kumimoji="1" lang="en-US" altLang="ja-JP" dirty="0"/>
              <a:t>b0 + b1x </a:t>
            </a:r>
            <a:r>
              <a:rPr kumimoji="1" lang="ja-JP" altLang="en-US" dirty="0"/>
              <a:t>までが直線上の値。そこに誤差が加わって，実際の目的変数 </a:t>
            </a:r>
            <a:r>
              <a:rPr kumimoji="1" lang="en-US" altLang="ja-JP" dirty="0"/>
              <a:t>y </a:t>
            </a:r>
            <a:r>
              <a:rPr kumimoji="1" lang="ja-JP" altLang="en-US" dirty="0"/>
              <a:t>の値ができているということです。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10</a:t>
            </a:fld>
            <a:endParaRPr kumimoji="1" lang="ja-JP" altLang="en-US"/>
          </a:p>
        </p:txBody>
      </p:sp>
    </p:spTree>
    <p:extLst>
      <p:ext uri="{BB962C8B-B14F-4D97-AF65-F5344CB8AC3E}">
        <p14:creationId xmlns:p14="http://schemas.microsoft.com/office/powerpoint/2010/main" val="276312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この単回帰式あるいは単回帰モデルをデータに当てはめることを行うのが，回帰分析になります。この当てはめを行うことで，</a:t>
            </a:r>
            <a:r>
              <a:rPr lang="ja-JP" altLang="en-US" dirty="0"/>
              <a:t>データでみられる２変数関係の記述</a:t>
            </a:r>
            <a:r>
              <a:rPr kumimoji="1" lang="ja-JP" altLang="en-US" dirty="0"/>
              <a:t>，</a:t>
            </a:r>
            <a:r>
              <a:rPr lang="ja-JP" altLang="en-US" dirty="0"/>
              <a:t>あてはまりの良さ（</a:t>
            </a:r>
            <a:r>
              <a:rPr lang="en-US" altLang="ja-JP" dirty="0"/>
              <a:t>=</a:t>
            </a:r>
            <a:r>
              <a:rPr lang="ja-JP" altLang="en-US" dirty="0"/>
              <a:t>予測精度）の評価，母集団についての推測，得られるデータの予測を行うことができます。</a:t>
            </a:r>
            <a:endParaRPr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11</a:t>
            </a:fld>
            <a:endParaRPr kumimoji="1" lang="ja-JP" altLang="en-US"/>
          </a:p>
        </p:txBody>
      </p:sp>
    </p:spTree>
    <p:extLst>
      <p:ext uri="{BB962C8B-B14F-4D97-AF65-F5344CB8AC3E}">
        <p14:creationId xmlns:p14="http://schemas.microsoft.com/office/powerpoint/2010/main" val="394452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単回帰モデルのパラメータである，切片と傾きの値を求めます。説明変数と目的変数の組 </a:t>
            </a:r>
            <a:r>
              <a:rPr kumimoji="1" lang="en-US" altLang="ja-JP" dirty="0"/>
              <a:t>(</a:t>
            </a:r>
            <a:r>
              <a:rPr kumimoji="1" lang="en-US" altLang="ja-JP" dirty="0" err="1"/>
              <a:t>x_i</a:t>
            </a:r>
            <a:r>
              <a:rPr kumimoji="1" lang="en-US" altLang="ja-JP" dirty="0"/>
              <a:t>, </a:t>
            </a:r>
            <a:r>
              <a:rPr kumimoji="1" lang="en-US" altLang="ja-JP" dirty="0" err="1"/>
              <a:t>y_i</a:t>
            </a:r>
            <a:r>
              <a:rPr kumimoji="1" lang="en-US" altLang="ja-JP" dirty="0"/>
              <a:t>) </a:t>
            </a:r>
            <a:r>
              <a:rPr kumimoji="1" lang="ja-JP" altLang="en-US" dirty="0"/>
              <a:t>が </a:t>
            </a:r>
            <a:r>
              <a:rPr kumimoji="1" lang="en-US" altLang="ja-JP" dirty="0"/>
              <a:t>n </a:t>
            </a:r>
            <a:r>
              <a:rPr kumimoji="1" lang="ja-JP" altLang="en-US" dirty="0"/>
              <a:t>個の対象について測定されているとします。説明変数の値が </a:t>
            </a:r>
            <a:r>
              <a:rPr kumimoji="1" lang="en-US" altLang="ja-JP" dirty="0" err="1"/>
              <a:t>x_i</a:t>
            </a:r>
            <a:r>
              <a:rPr kumimoji="1" lang="en-US" altLang="ja-JP" dirty="0"/>
              <a:t> </a:t>
            </a:r>
            <a:r>
              <a:rPr kumimoji="1" lang="ja-JP" altLang="en-US" dirty="0"/>
              <a:t>のとき，目的変数の値は </a:t>
            </a:r>
            <a:r>
              <a:rPr kumimoji="1" lang="en-US" altLang="ja-JP" dirty="0"/>
              <a:t>b0 + b1x_i </a:t>
            </a:r>
            <a:r>
              <a:rPr kumimoji="1" lang="ja-JP" altLang="en-US" dirty="0"/>
              <a:t>と予測できますので，この予測値を </a:t>
            </a:r>
            <a:r>
              <a:rPr kumimoji="1" lang="en-US" altLang="ja-JP" dirty="0"/>
              <a:t>\hat{y}_</a:t>
            </a:r>
            <a:r>
              <a:rPr kumimoji="1" lang="en-US" altLang="ja-JP" dirty="0" err="1"/>
              <a:t>i</a:t>
            </a:r>
            <a:r>
              <a:rPr kumimoji="1" lang="en-US" altLang="ja-JP" dirty="0"/>
              <a:t> </a:t>
            </a:r>
            <a:r>
              <a:rPr kumimoji="1" lang="ja-JP" altLang="en-US" dirty="0"/>
              <a:t>で表すことにします。ここでは，実際の </a:t>
            </a:r>
            <a:r>
              <a:rPr kumimoji="1" lang="en-US" altLang="ja-JP" dirty="0"/>
              <a:t>y </a:t>
            </a:r>
            <a:r>
              <a:rPr kumimoji="1" lang="ja-JP" altLang="en-US" dirty="0"/>
              <a:t>の値と区別するためにハットをつけていると考えてください。一般には，母集団での真の値の推定値という意味でハットを使います。説明変数の値が </a:t>
            </a:r>
            <a:r>
              <a:rPr kumimoji="1" lang="en-US" altLang="ja-JP" dirty="0" err="1"/>
              <a:t>x_i</a:t>
            </a:r>
            <a:r>
              <a:rPr kumimoji="1" lang="en-US" altLang="ja-JP" dirty="0"/>
              <a:t> </a:t>
            </a:r>
            <a:r>
              <a:rPr kumimoji="1" lang="ja-JP" altLang="en-US" dirty="0"/>
              <a:t>のとき，目的変数の実際の値 </a:t>
            </a:r>
            <a:r>
              <a:rPr kumimoji="1" lang="en-US" altLang="ja-JP" dirty="0" err="1"/>
              <a:t>y_i</a:t>
            </a:r>
            <a:r>
              <a:rPr kumimoji="1" lang="en-US" altLang="ja-JP" dirty="0"/>
              <a:t> </a:t>
            </a:r>
            <a:r>
              <a:rPr kumimoji="1" lang="ja-JP" altLang="en-US" dirty="0"/>
              <a:t>は，直線上の値 </a:t>
            </a:r>
            <a:r>
              <a:rPr kumimoji="1" lang="en-US" altLang="ja-JP" dirty="0"/>
              <a:t>\hat{y}_</a:t>
            </a:r>
            <a:r>
              <a:rPr kumimoji="1" lang="en-US" altLang="ja-JP" dirty="0" err="1"/>
              <a:t>i</a:t>
            </a:r>
            <a:r>
              <a:rPr kumimoji="1" lang="en-US" altLang="ja-JP" dirty="0"/>
              <a:t> </a:t>
            </a:r>
            <a:r>
              <a:rPr kumimoji="1" lang="ja-JP" altLang="en-US" dirty="0"/>
              <a:t>に誤差 </a:t>
            </a:r>
            <a:r>
              <a:rPr kumimoji="1" lang="en-US" altLang="ja-JP" dirty="0" err="1"/>
              <a:t>e_i</a:t>
            </a:r>
            <a:r>
              <a:rPr kumimoji="1" lang="en-US" altLang="ja-JP" dirty="0"/>
              <a:t> </a:t>
            </a:r>
            <a:r>
              <a:rPr kumimoji="1" lang="ja-JP" altLang="en-US" dirty="0"/>
              <a:t>が加えられたものとなります。どのような誤差が生じているかは </a:t>
            </a:r>
            <a:r>
              <a:rPr kumimoji="1" lang="en-US" altLang="ja-JP" dirty="0" err="1"/>
              <a:t>x_i</a:t>
            </a:r>
            <a:r>
              <a:rPr kumimoji="1" lang="en-US" altLang="ja-JP" dirty="0"/>
              <a:t> </a:t>
            </a:r>
            <a:r>
              <a:rPr kumimoji="1" lang="ja-JP" altLang="en-US" dirty="0"/>
              <a:t>ごとに異なりますので，誤差 </a:t>
            </a:r>
            <a:r>
              <a:rPr kumimoji="1" lang="en-US" altLang="ja-JP" dirty="0"/>
              <a:t>e </a:t>
            </a:r>
            <a:r>
              <a:rPr kumimoji="1" lang="ja-JP" altLang="en-US" dirty="0"/>
              <a:t>には添字 </a:t>
            </a:r>
            <a:r>
              <a:rPr kumimoji="1" lang="en-US" altLang="ja-JP" dirty="0" err="1"/>
              <a:t>i</a:t>
            </a:r>
            <a:r>
              <a:rPr kumimoji="1" lang="en-US" altLang="ja-JP" dirty="0"/>
              <a:t> </a:t>
            </a:r>
            <a:r>
              <a:rPr kumimoji="1" lang="ja-JP" altLang="en-US" dirty="0"/>
              <a:t>が必要になります。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12</a:t>
            </a:fld>
            <a:endParaRPr kumimoji="1" lang="ja-JP" altLang="en-US"/>
          </a:p>
        </p:txBody>
      </p:sp>
    </p:spTree>
    <p:extLst>
      <p:ext uri="{BB962C8B-B14F-4D97-AF65-F5344CB8AC3E}">
        <p14:creationId xmlns:p14="http://schemas.microsoft.com/office/powerpoint/2010/main" val="20177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との差が誤差 </a:t>
            </a:r>
            <a:r>
              <a:rPr kumimoji="1" lang="en-US" altLang="ja-JP" dirty="0" err="1"/>
              <a:t>e_i</a:t>
            </a:r>
            <a:r>
              <a:rPr kumimoji="1" lang="en-US" altLang="ja-JP" dirty="0"/>
              <a:t> </a:t>
            </a:r>
            <a:r>
              <a:rPr kumimoji="1" lang="ja-JP" altLang="en-US" dirty="0"/>
              <a:t>になります。この </a:t>
            </a:r>
            <a:r>
              <a:rPr kumimoji="1" lang="en-US" altLang="ja-JP" dirty="0" err="1"/>
              <a:t>e_i</a:t>
            </a:r>
            <a:r>
              <a:rPr kumimoji="1" lang="en-US" altLang="ja-JP" dirty="0"/>
              <a:t> </a:t>
            </a:r>
            <a:r>
              <a:rPr kumimoji="1" lang="ja-JP" altLang="en-US" dirty="0"/>
              <a:t>のことを残差と呼びます。</a:t>
            </a:r>
            <a:endParaRPr kumimoji="1" lang="en-US" altLang="ja-JP" dirty="0"/>
          </a:p>
          <a:p>
            <a:r>
              <a:rPr kumimoji="1" lang="ja-JP" altLang="en-US" dirty="0"/>
              <a:t>回帰直線の </a:t>
            </a:r>
            <a:r>
              <a:rPr kumimoji="1" lang="en-US" altLang="ja-JP" dirty="0"/>
              <a:t>b0 </a:t>
            </a:r>
            <a:r>
              <a:rPr kumimoji="1" lang="ja-JP" altLang="en-US" dirty="0"/>
              <a:t>と </a:t>
            </a:r>
            <a:r>
              <a:rPr kumimoji="1" lang="en-US" altLang="ja-JP" dirty="0"/>
              <a:t>b1 </a:t>
            </a:r>
            <a:r>
              <a:rPr kumimoji="1" lang="ja-JP" altLang="en-US" dirty="0"/>
              <a:t>の値は最小２乗法という方法で求めます。これは，残差，つまり，</a:t>
            </a:r>
            <a:r>
              <a:rPr kumimoji="1" lang="en-US" altLang="ja-JP" dirty="0" err="1"/>
              <a:t>e_i</a:t>
            </a:r>
            <a:r>
              <a:rPr kumimoji="1" lang="en-US" altLang="ja-JP" dirty="0"/>
              <a:t> </a:t>
            </a:r>
            <a:r>
              <a:rPr kumimoji="1" lang="ja-JP" altLang="en-US" dirty="0"/>
              <a:t>の２乗和が最小となるように，切片 </a:t>
            </a:r>
            <a:r>
              <a:rPr kumimoji="1" lang="en-US" altLang="ja-JP" dirty="0"/>
              <a:t>b0 </a:t>
            </a:r>
            <a:r>
              <a:rPr kumimoji="1" lang="ja-JP" altLang="en-US" dirty="0"/>
              <a:t>と傾き </a:t>
            </a:r>
            <a:r>
              <a:rPr kumimoji="1" lang="en-US" altLang="ja-JP" dirty="0"/>
              <a:t>b1 </a:t>
            </a:r>
            <a:r>
              <a:rPr kumimoji="1" lang="ja-JP" altLang="en-US" dirty="0"/>
              <a:t>を決める方法です。残差には負の値と正の値がありますが，２乗することですべて正の数となります。残差 </a:t>
            </a:r>
            <a:r>
              <a:rPr kumimoji="1" lang="en-US" altLang="ja-JP" dirty="0" err="1"/>
              <a:t>e_i</a:t>
            </a:r>
            <a:r>
              <a:rPr kumimoji="1" lang="en-US" altLang="ja-JP" dirty="0"/>
              <a:t> </a:t>
            </a:r>
            <a:r>
              <a:rPr kumimoji="1" lang="ja-JP" altLang="en-US" dirty="0"/>
              <a:t>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の差であり，予測値 </a:t>
            </a:r>
            <a:r>
              <a:rPr kumimoji="1" lang="en-US" altLang="ja-JP" dirty="0"/>
              <a:t>\hat{y}_</a:t>
            </a:r>
            <a:r>
              <a:rPr kumimoji="1" lang="en-US" altLang="ja-JP" dirty="0" err="1"/>
              <a:t>i</a:t>
            </a:r>
            <a:r>
              <a:rPr kumimoji="1" lang="en-US" altLang="ja-JP" dirty="0"/>
              <a:t> </a:t>
            </a:r>
            <a:r>
              <a:rPr kumimoji="1" lang="ja-JP" altLang="en-US" dirty="0"/>
              <a:t>は </a:t>
            </a:r>
            <a:r>
              <a:rPr kumimoji="1" lang="en-US" altLang="ja-JP" dirty="0"/>
              <a:t>b0 + b1 </a:t>
            </a:r>
            <a:r>
              <a:rPr kumimoji="1" lang="en-US" altLang="ja-JP" dirty="0" err="1"/>
              <a:t>x_i</a:t>
            </a:r>
            <a:r>
              <a:rPr kumimoji="1" lang="en-US" altLang="ja-JP" dirty="0"/>
              <a:t> </a:t>
            </a:r>
            <a:r>
              <a:rPr kumimoji="1" lang="ja-JP" altLang="en-US" dirty="0"/>
              <a:t>です。よって，残差の２乗和は，下から２行目のこの式のように表現できます。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13</a:t>
            </a:fld>
            <a:endParaRPr kumimoji="1" lang="ja-JP" altLang="en-US"/>
          </a:p>
        </p:txBody>
      </p:sp>
    </p:spTree>
    <p:extLst>
      <p:ext uri="{BB962C8B-B14F-4D97-AF65-F5344CB8AC3E}">
        <p14:creationId xmlns:p14="http://schemas.microsoft.com/office/powerpoint/2010/main" val="294868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残差の２乗和は，２つのパラメーターである切片 </a:t>
            </a:r>
            <a:r>
              <a:rPr kumimoji="1" lang="en-US" altLang="ja-JP" dirty="0"/>
              <a:t>b0 </a:t>
            </a:r>
            <a:r>
              <a:rPr kumimoji="1" lang="ja-JP" altLang="en-US" dirty="0"/>
              <a:t>と傾き </a:t>
            </a:r>
            <a:r>
              <a:rPr kumimoji="1" lang="en-US" altLang="ja-JP" dirty="0"/>
              <a:t>b1 </a:t>
            </a:r>
            <a:r>
              <a:rPr kumimoji="1" lang="ja-JP" altLang="en-US" dirty="0"/>
              <a:t>の関数であると考えることができます。この式を見ると全部記号で書かれてますが，</a:t>
            </a:r>
            <a:r>
              <a:rPr kumimoji="1" lang="en-US" altLang="ja-JP" dirty="0" err="1"/>
              <a:t>y_i</a:t>
            </a:r>
            <a:r>
              <a:rPr kumimoji="1" lang="en-US" altLang="ja-JP" dirty="0"/>
              <a:t> </a:t>
            </a:r>
            <a:r>
              <a:rPr kumimoji="1" lang="ja-JP" altLang="en-US" dirty="0"/>
              <a:t>と </a:t>
            </a:r>
            <a:r>
              <a:rPr kumimoji="1" lang="en-US" altLang="ja-JP" dirty="0" err="1"/>
              <a:t>x_i</a:t>
            </a:r>
            <a:r>
              <a:rPr kumimoji="1" lang="en-US" altLang="ja-JP" dirty="0"/>
              <a:t> </a:t>
            </a:r>
            <a:r>
              <a:rPr kumimoji="1" lang="ja-JP" altLang="en-US" dirty="0"/>
              <a:t>はデータとして具体的な値が与えられます。ということは，未知数は </a:t>
            </a:r>
            <a:r>
              <a:rPr kumimoji="1" lang="en-US" altLang="ja-JP" dirty="0"/>
              <a:t>b0 </a:t>
            </a:r>
            <a:r>
              <a:rPr kumimoji="1" lang="ja-JP" altLang="en-US" dirty="0"/>
              <a:t>と </a:t>
            </a:r>
            <a:r>
              <a:rPr kumimoji="1" lang="en-US" altLang="ja-JP" dirty="0"/>
              <a:t>b1 </a:t>
            </a:r>
            <a:r>
              <a:rPr kumimoji="1" lang="ja-JP" altLang="en-US" dirty="0"/>
              <a:t>の２つですから，これは </a:t>
            </a:r>
            <a:r>
              <a:rPr kumimoji="1" lang="en-US" altLang="ja-JP" dirty="0"/>
              <a:t>b0 </a:t>
            </a:r>
            <a:r>
              <a:rPr kumimoji="1" lang="ja-JP" altLang="en-US" dirty="0"/>
              <a:t>と </a:t>
            </a:r>
            <a:r>
              <a:rPr kumimoji="1" lang="en-US" altLang="ja-JP" dirty="0"/>
              <a:t>b1 </a:t>
            </a:r>
            <a:r>
              <a:rPr kumimoji="1" lang="ja-JP" altLang="en-US" dirty="0"/>
              <a:t>の関数であると考えることができますので，</a:t>
            </a:r>
            <a:r>
              <a:rPr kumimoji="1" lang="en-US" altLang="ja-JP" dirty="0"/>
              <a:t>F(b0, b1) </a:t>
            </a:r>
            <a:r>
              <a:rPr kumimoji="1" lang="ja-JP" altLang="en-US" dirty="0"/>
              <a:t>と表しています。この関数の値が最小となるような </a:t>
            </a:r>
            <a:r>
              <a:rPr kumimoji="1" lang="en-US" altLang="ja-JP" dirty="0"/>
              <a:t>b0 </a:t>
            </a:r>
            <a:r>
              <a:rPr kumimoji="1" lang="ja-JP" altLang="en-US" dirty="0"/>
              <a:t>と </a:t>
            </a:r>
            <a:r>
              <a:rPr kumimoji="1" lang="en-US" altLang="ja-JP" dirty="0"/>
              <a:t>b1 </a:t>
            </a:r>
            <a:r>
              <a:rPr kumimoji="1" lang="ja-JP" altLang="en-US" dirty="0"/>
              <a:t>の値を探します。この関数の値を最小にするようなパラメータ </a:t>
            </a:r>
            <a:r>
              <a:rPr kumimoji="1" lang="en-US" altLang="ja-JP" dirty="0"/>
              <a:t>b0 </a:t>
            </a:r>
            <a:r>
              <a:rPr kumimoji="1" lang="ja-JP" altLang="en-US" dirty="0"/>
              <a:t>と </a:t>
            </a:r>
            <a:r>
              <a:rPr kumimoji="1" lang="en-US" altLang="ja-JP" dirty="0"/>
              <a:t>b1 </a:t>
            </a:r>
            <a:r>
              <a:rPr kumimoji="1" lang="ja-JP" altLang="en-US" dirty="0"/>
              <a:t>を決めるには，これら２変数のうち一方を止めて，もう一方の変数の関数とみなします。まずは </a:t>
            </a:r>
            <a:r>
              <a:rPr kumimoji="1" lang="en-US" altLang="ja-JP" dirty="0"/>
              <a:t>b0 </a:t>
            </a:r>
            <a:r>
              <a:rPr kumimoji="1" lang="ja-JP" altLang="en-US" dirty="0"/>
              <a:t>についてです。</a:t>
            </a:r>
            <a:r>
              <a:rPr kumimoji="1" lang="en-US" altLang="ja-JP" dirty="0"/>
              <a:t>b1 </a:t>
            </a:r>
            <a:r>
              <a:rPr kumimoji="1" lang="ja-JP" altLang="en-US" dirty="0"/>
              <a:t>の値はわかっているとして，</a:t>
            </a:r>
            <a:r>
              <a:rPr kumimoji="1" lang="en-US" altLang="ja-JP" dirty="0"/>
              <a:t>b0 </a:t>
            </a:r>
            <a:r>
              <a:rPr kumimoji="1" lang="ja-JP" altLang="en-US" dirty="0"/>
              <a:t>の関数だと思って，関数 </a:t>
            </a:r>
            <a:r>
              <a:rPr kumimoji="1" lang="en-US" altLang="ja-JP" dirty="0"/>
              <a:t>F0(b0) </a:t>
            </a:r>
            <a:r>
              <a:rPr kumimoji="1" lang="ja-JP" altLang="en-US" dirty="0"/>
              <a:t>の値を最小にする </a:t>
            </a:r>
            <a:r>
              <a:rPr kumimoji="1" lang="en-US" altLang="ja-JP" dirty="0"/>
              <a:t>b0 </a:t>
            </a:r>
            <a:r>
              <a:rPr kumimoji="1" lang="ja-JP" altLang="en-US" dirty="0"/>
              <a:t>を求めます。次に </a:t>
            </a:r>
            <a:r>
              <a:rPr kumimoji="1" lang="en-US" altLang="ja-JP" dirty="0"/>
              <a:t>b1 </a:t>
            </a:r>
            <a:r>
              <a:rPr kumimoji="1" lang="ja-JP" altLang="en-US" dirty="0"/>
              <a:t>についてです。</a:t>
            </a:r>
            <a:r>
              <a:rPr kumimoji="1" lang="en-US" altLang="ja-JP" dirty="0"/>
              <a:t>b0 </a:t>
            </a:r>
            <a:r>
              <a:rPr kumimoji="1" lang="ja-JP" altLang="en-US" dirty="0"/>
              <a:t>の値は決まっている，あるいは，止めているとして，関数 </a:t>
            </a:r>
            <a:r>
              <a:rPr kumimoji="1" lang="en-US" altLang="ja-JP" dirty="0"/>
              <a:t>F1(b1) </a:t>
            </a:r>
            <a:r>
              <a:rPr kumimoji="1" lang="ja-JP" altLang="en-US" dirty="0"/>
              <a:t>の値を最小にする </a:t>
            </a:r>
            <a:r>
              <a:rPr kumimoji="1" lang="en-US" altLang="ja-JP" dirty="0"/>
              <a:t>b1 </a:t>
            </a:r>
            <a:r>
              <a:rPr kumimoji="1" lang="ja-JP" altLang="en-US" dirty="0"/>
              <a:t>を求めます。関数 </a:t>
            </a:r>
            <a:r>
              <a:rPr kumimoji="1" lang="en-US" altLang="ja-JP" dirty="0"/>
              <a:t>F0(b0) </a:t>
            </a:r>
            <a:r>
              <a:rPr kumimoji="1" lang="ja-JP" altLang="en-US" dirty="0"/>
              <a:t>と </a:t>
            </a:r>
            <a:r>
              <a:rPr kumimoji="1" lang="en-US" altLang="ja-JP" dirty="0"/>
              <a:t>F1(b1) </a:t>
            </a:r>
            <a:r>
              <a:rPr kumimoji="1" lang="ja-JP" altLang="en-US" dirty="0"/>
              <a:t>の見た目は異なっていますが，これは注目する変数を変えたことによるものであり，もともと同一の関数 </a:t>
            </a:r>
            <a:r>
              <a:rPr kumimoji="1" lang="en-US" altLang="ja-JP" dirty="0"/>
              <a:t>F(b0, b1) </a:t>
            </a:r>
            <a:r>
              <a:rPr kumimoji="1" lang="ja-JP" altLang="en-US" dirty="0"/>
              <a:t>です。</a:t>
            </a:r>
            <a:endParaRPr kumimoji="1" lang="en-US" altLang="ja-JP" dirty="0"/>
          </a:p>
          <a:p>
            <a:r>
              <a:rPr kumimoji="1" lang="ja-JP" altLang="en-US" dirty="0"/>
              <a:t>これら２つの関数 </a:t>
            </a:r>
            <a:r>
              <a:rPr kumimoji="1" lang="en-US" altLang="ja-JP" dirty="0"/>
              <a:t>F0(b0) </a:t>
            </a:r>
            <a:r>
              <a:rPr kumimoji="1" lang="ja-JP" altLang="en-US" dirty="0"/>
              <a:t>と </a:t>
            </a:r>
            <a:r>
              <a:rPr kumimoji="1" lang="en-US" altLang="ja-JP" dirty="0"/>
              <a:t>F1(b1) </a:t>
            </a:r>
            <a:r>
              <a:rPr kumimoji="1" lang="ja-JP" altLang="en-US" dirty="0"/>
              <a:t>は，いずれも下に凸の２次関数です。</a:t>
            </a:r>
            <a:r>
              <a:rPr kumimoji="1" lang="en-US" altLang="ja-JP" dirty="0"/>
              <a:t>B0 </a:t>
            </a:r>
            <a:r>
              <a:rPr kumimoji="1" lang="ja-JP" altLang="en-US" dirty="0"/>
              <a:t>の２乗あるいは </a:t>
            </a:r>
            <a:r>
              <a:rPr kumimoji="1" lang="en-US" altLang="ja-JP" dirty="0"/>
              <a:t>b1 </a:t>
            </a:r>
            <a:r>
              <a:rPr kumimoji="1" lang="ja-JP" altLang="en-US" dirty="0"/>
              <a:t>の</a:t>
            </a:r>
            <a:r>
              <a:rPr kumimoji="1" lang="en-US" altLang="ja-JP" dirty="0"/>
              <a:t>2</a:t>
            </a:r>
            <a:r>
              <a:rPr kumimoji="1" lang="ja-JP" altLang="en-US" dirty="0"/>
              <a:t>乗の項のところを見るとわかりますが，２乗の項が一番大きな次数ですから，これは２次関数ですね。</a:t>
            </a:r>
            <a:r>
              <a:rPr kumimoji="1" lang="en-US" altLang="ja-JP" dirty="0"/>
              <a:t>b0 </a:t>
            </a:r>
            <a:r>
              <a:rPr kumimoji="1" lang="ja-JP" altLang="en-US" dirty="0"/>
              <a:t>の２乗にかかっている係数は </a:t>
            </a:r>
            <a:r>
              <a:rPr kumimoji="1" lang="en-US" altLang="ja-JP" dirty="0"/>
              <a:t>1</a:t>
            </a:r>
            <a:r>
              <a:rPr kumimoji="1" lang="ja-JP" altLang="en-US" dirty="0"/>
              <a:t>，１倍の </a:t>
            </a:r>
            <a:r>
              <a:rPr kumimoji="1" lang="en-US" altLang="ja-JP" dirty="0"/>
              <a:t>b0 </a:t>
            </a:r>
            <a:r>
              <a:rPr kumimoji="1" lang="ja-JP" altLang="en-US" dirty="0"/>
              <a:t>２乗です。</a:t>
            </a:r>
            <a:r>
              <a:rPr kumimoji="1" lang="en-US" altLang="ja-JP" dirty="0"/>
              <a:t>b1 </a:t>
            </a:r>
            <a:r>
              <a:rPr kumimoji="1" lang="ja-JP" altLang="en-US" dirty="0"/>
              <a:t>の２乗にかかってる係数は </a:t>
            </a:r>
            <a:r>
              <a:rPr kumimoji="1" lang="en-US" altLang="ja-JP" dirty="0" err="1"/>
              <a:t>x_i</a:t>
            </a:r>
            <a:r>
              <a:rPr kumimoji="1" lang="en-US" altLang="ja-JP" dirty="0"/>
              <a:t> </a:t>
            </a:r>
            <a:r>
              <a:rPr kumimoji="1" lang="ja-JP" altLang="en-US" dirty="0"/>
              <a:t>の２乗です。いずれも２次の項に正の数がかけ算されているので，下に凸の２次関数です。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14</a:t>
            </a:fld>
            <a:endParaRPr kumimoji="1" lang="ja-JP" altLang="en-US"/>
          </a:p>
        </p:txBody>
      </p:sp>
    </p:spTree>
    <p:extLst>
      <p:ext uri="{BB962C8B-B14F-4D97-AF65-F5344CB8AC3E}">
        <p14:creationId xmlns:p14="http://schemas.microsoft.com/office/powerpoint/2010/main" val="251610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グラフでいうと，アルファベットの </a:t>
            </a:r>
            <a:r>
              <a:rPr kumimoji="1" lang="en-US" altLang="ja-JP" dirty="0"/>
              <a:t>U </a:t>
            </a:r>
            <a:r>
              <a:rPr kumimoji="1" lang="ja-JP" altLang="en-US" dirty="0"/>
              <a:t>のような形になっていて，その一番底の部分が最小値になっています。その最小値を与えるような </a:t>
            </a:r>
            <a:r>
              <a:rPr kumimoji="1" lang="en-US" altLang="ja-JP" dirty="0"/>
              <a:t>b0 </a:t>
            </a:r>
            <a:r>
              <a:rPr kumimoji="1" lang="ja-JP" altLang="en-US" dirty="0"/>
              <a:t>あるいは </a:t>
            </a:r>
            <a:r>
              <a:rPr kumimoji="1" lang="en-US" altLang="ja-JP" dirty="0"/>
              <a:t>b1 </a:t>
            </a:r>
            <a:r>
              <a:rPr kumimoji="1" lang="ja-JP" altLang="en-US" dirty="0"/>
              <a:t>のところでは，接線の傾きが </a:t>
            </a:r>
            <a:r>
              <a:rPr kumimoji="1" lang="en-US" altLang="ja-JP" dirty="0"/>
              <a:t>0 </a:t>
            </a:r>
            <a:r>
              <a:rPr kumimoji="1" lang="ja-JP" altLang="en-US" dirty="0"/>
              <a:t>になっています。よって，微分して </a:t>
            </a:r>
            <a:r>
              <a:rPr kumimoji="1" lang="en-US" altLang="ja-JP" dirty="0"/>
              <a:t>= 0 </a:t>
            </a:r>
            <a:r>
              <a:rPr kumimoji="1" lang="ja-JP" altLang="en-US" dirty="0"/>
              <a:t>とおくという，高校数学で学習する常套手段を使うことができます。ただし高校数学と違うのは，２変数ありますので，</a:t>
            </a:r>
            <a:r>
              <a:rPr kumimoji="1" lang="en-US" altLang="ja-JP" dirty="0"/>
              <a:t>b0 </a:t>
            </a:r>
            <a:r>
              <a:rPr kumimoji="1" lang="ja-JP" altLang="en-US" dirty="0"/>
              <a:t>および </a:t>
            </a:r>
            <a:r>
              <a:rPr kumimoji="1" lang="en-US" altLang="ja-JP" dirty="0"/>
              <a:t>b1 </a:t>
            </a:r>
            <a:r>
              <a:rPr kumimoji="1" lang="ja-JP" altLang="en-US" dirty="0"/>
              <a:t>それぞれについて微分します。これは偏微分と呼ばれます。２変数それぞれについて偏微分すると，このスライドの一番下に書いてある２つの式が得られます。この偏微分には，合成関数の微分の公式を使うことができます。このスライドにある計算を実行してみてください。合成関数の微分に慣れていなければ，</a:t>
            </a:r>
            <a:r>
              <a:rPr kumimoji="1" lang="en-US" altLang="ja-JP" dirty="0"/>
              <a:t>t = </a:t>
            </a:r>
            <a:r>
              <a:rPr kumimoji="1" lang="en-US" altLang="ja-JP" dirty="0" err="1"/>
              <a:t>y_i</a:t>
            </a:r>
            <a:r>
              <a:rPr kumimoji="1" lang="en-US" altLang="ja-JP" dirty="0"/>
              <a:t> – (b0 + b1 </a:t>
            </a:r>
            <a:r>
              <a:rPr kumimoji="1" lang="en-US" altLang="ja-JP" dirty="0" err="1"/>
              <a:t>x_i</a:t>
            </a:r>
            <a:r>
              <a:rPr kumimoji="1" lang="en-US" altLang="ja-JP" dirty="0"/>
              <a:t>) </a:t>
            </a:r>
            <a:r>
              <a:rPr kumimoji="1" lang="ja-JP" altLang="en-US" dirty="0"/>
              <a:t>とおくとよいでしょう。これを </a:t>
            </a:r>
            <a:r>
              <a:rPr kumimoji="1" lang="en-US" altLang="ja-JP" dirty="0"/>
              <a:t>b0 </a:t>
            </a:r>
            <a:r>
              <a:rPr kumimoji="1" lang="ja-JP" altLang="en-US" dirty="0"/>
              <a:t>で微分すれば </a:t>
            </a:r>
            <a:r>
              <a:rPr kumimoji="1" lang="en-US" altLang="ja-JP" dirty="0"/>
              <a:t>-1</a:t>
            </a:r>
            <a:r>
              <a:rPr kumimoji="1" lang="ja-JP" altLang="en-US" dirty="0"/>
              <a:t>，</a:t>
            </a:r>
            <a:r>
              <a:rPr kumimoji="1" lang="en-US" altLang="ja-JP" dirty="0"/>
              <a:t>b1 </a:t>
            </a:r>
            <a:r>
              <a:rPr kumimoji="1" lang="ja-JP" altLang="en-US" dirty="0"/>
              <a:t>で微分すれば </a:t>
            </a:r>
            <a:r>
              <a:rPr kumimoji="1" lang="en-US" altLang="ja-JP" dirty="0"/>
              <a:t>–</a:t>
            </a:r>
            <a:r>
              <a:rPr kumimoji="1" lang="en-US" altLang="ja-JP" dirty="0" err="1"/>
              <a:t>x_i</a:t>
            </a:r>
            <a:r>
              <a:rPr kumimoji="1" lang="en-US" altLang="ja-JP" dirty="0"/>
              <a:t> </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15</a:t>
            </a:fld>
            <a:endParaRPr kumimoji="1" lang="ja-JP" altLang="en-US"/>
          </a:p>
        </p:txBody>
      </p:sp>
    </p:spTree>
    <p:extLst>
      <p:ext uri="{BB962C8B-B14F-4D97-AF65-F5344CB8AC3E}">
        <p14:creationId xmlns:p14="http://schemas.microsoft.com/office/powerpoint/2010/main" val="231962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得られた式を少し整理すると，正規方程式と呼ばれる連立方程式が得られます。未知数が２つ，そして式が２つありますから，解くことができそうですね。繰り返しますが，</a:t>
            </a:r>
            <a:r>
              <a:rPr kumimoji="1" lang="en-US" altLang="ja-JP" dirty="0" err="1"/>
              <a:t>x_i</a:t>
            </a:r>
            <a:r>
              <a:rPr kumimoji="1" lang="en-US" altLang="ja-JP" dirty="0"/>
              <a:t> </a:t>
            </a:r>
            <a:r>
              <a:rPr kumimoji="1" lang="ja-JP" altLang="en-US" dirty="0"/>
              <a:t>と </a:t>
            </a:r>
            <a:r>
              <a:rPr kumimoji="1" lang="en-US" altLang="ja-JP" dirty="0" err="1"/>
              <a:t>y_i</a:t>
            </a:r>
            <a:r>
              <a:rPr kumimoji="1" lang="en-US" altLang="ja-JP" dirty="0"/>
              <a:t> </a:t>
            </a:r>
            <a:r>
              <a:rPr kumimoji="1" lang="ja-JP" altLang="en-US" dirty="0"/>
              <a:t>の値はデータとしてすべて得られています。</a:t>
            </a:r>
            <a:r>
              <a:rPr kumimoji="1" lang="en-US" altLang="ja-JP" dirty="0"/>
              <a:t>(1) </a:t>
            </a:r>
            <a:r>
              <a:rPr kumimoji="1" lang="ja-JP" altLang="en-US" dirty="0"/>
              <a:t>と </a:t>
            </a:r>
            <a:r>
              <a:rPr kumimoji="1" lang="en-US" altLang="ja-JP" dirty="0"/>
              <a:t>(2) </a:t>
            </a:r>
            <a:r>
              <a:rPr kumimoji="1" lang="ja-JP" altLang="en-US" dirty="0"/>
              <a:t>の式を比較しますと，形式的には，</a:t>
            </a:r>
            <a:r>
              <a:rPr kumimoji="1" lang="en-US" altLang="ja-JP" dirty="0"/>
              <a:t>(1) </a:t>
            </a:r>
            <a:r>
              <a:rPr kumimoji="1" lang="ja-JP" altLang="en-US" dirty="0"/>
              <a:t>の式に </a:t>
            </a:r>
            <a:r>
              <a:rPr kumimoji="1" lang="en-US" altLang="ja-JP" dirty="0" err="1"/>
              <a:t>x_i</a:t>
            </a:r>
            <a:r>
              <a:rPr kumimoji="1" lang="en-US" altLang="ja-JP" dirty="0"/>
              <a:t> </a:t>
            </a:r>
            <a:r>
              <a:rPr kumimoji="1" lang="ja-JP" altLang="en-US" dirty="0"/>
              <a:t>をくっつけたようになっています。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16</a:t>
            </a:fld>
            <a:endParaRPr kumimoji="1" lang="ja-JP" altLang="en-US"/>
          </a:p>
        </p:txBody>
      </p:sp>
    </p:spTree>
    <p:extLst>
      <p:ext uri="{BB962C8B-B14F-4D97-AF65-F5344CB8AC3E}">
        <p14:creationId xmlns:p14="http://schemas.microsoft.com/office/powerpoint/2010/main" val="184535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ではこの正規方程式を解いていきます。まず </a:t>
            </a:r>
            <a:r>
              <a:rPr kumimoji="1" lang="en-US" altLang="ja-JP" dirty="0"/>
              <a:t>(1) </a:t>
            </a:r>
            <a:r>
              <a:rPr kumimoji="1" lang="ja-JP" altLang="en-US" dirty="0"/>
              <a:t>の式に注目します。</a:t>
            </a:r>
            <a:r>
              <a:rPr kumimoji="1" lang="en-US" altLang="ja-JP" dirty="0"/>
              <a:t>b0 </a:t>
            </a:r>
            <a:r>
              <a:rPr kumimoji="1" lang="ja-JP" altLang="en-US" dirty="0"/>
              <a:t>の係数である </a:t>
            </a:r>
            <a:r>
              <a:rPr kumimoji="1" lang="en-US" altLang="ja-JP" dirty="0"/>
              <a:t>Σ </a:t>
            </a:r>
            <a:r>
              <a:rPr kumimoji="1" lang="en-US" altLang="ja-JP" dirty="0" err="1"/>
              <a:t>i</a:t>
            </a:r>
            <a:r>
              <a:rPr kumimoji="1" lang="en-US" altLang="ja-JP" dirty="0"/>
              <a:t> = 1 </a:t>
            </a:r>
            <a:r>
              <a:rPr kumimoji="1" lang="ja-JP" altLang="en-US" dirty="0"/>
              <a:t>から </a:t>
            </a:r>
            <a:r>
              <a:rPr kumimoji="1" lang="en-US" altLang="ja-JP" dirty="0"/>
              <a:t>n </a:t>
            </a:r>
            <a:r>
              <a:rPr kumimoji="1" lang="ja-JP" altLang="en-US" dirty="0"/>
              <a:t>までの </a:t>
            </a:r>
            <a:r>
              <a:rPr kumimoji="1" lang="en-US" altLang="ja-JP" dirty="0"/>
              <a:t>1 </a:t>
            </a:r>
            <a:r>
              <a:rPr kumimoji="1" lang="ja-JP" altLang="en-US" dirty="0"/>
              <a:t>という式は，</a:t>
            </a:r>
            <a:r>
              <a:rPr kumimoji="1" lang="en-US" altLang="ja-JP" dirty="0"/>
              <a:t>1 </a:t>
            </a:r>
            <a:r>
              <a:rPr kumimoji="1" lang="ja-JP" altLang="en-US" dirty="0"/>
              <a:t>を </a:t>
            </a:r>
            <a:r>
              <a:rPr kumimoji="1" lang="en-US" altLang="ja-JP" dirty="0"/>
              <a:t>n </a:t>
            </a:r>
            <a:r>
              <a:rPr kumimoji="1" lang="ja-JP" altLang="en-US" dirty="0"/>
              <a:t>回足しますので，</a:t>
            </a:r>
            <a:r>
              <a:rPr kumimoji="1" lang="en-US" altLang="ja-JP" dirty="0"/>
              <a:t>n </a:t>
            </a:r>
            <a:r>
              <a:rPr kumimoji="1" lang="ja-JP" altLang="en-US" dirty="0"/>
              <a:t>になるということに注意してください。</a:t>
            </a:r>
            <a:r>
              <a:rPr kumimoji="1" lang="en-US" altLang="ja-JP" dirty="0"/>
              <a:t>b0 </a:t>
            </a:r>
            <a:r>
              <a:rPr kumimoji="1" lang="ja-JP" altLang="en-US" dirty="0"/>
              <a:t>だけが左辺に来るように式変形してやると，右辺は </a:t>
            </a:r>
            <a:r>
              <a:rPr kumimoji="1" lang="en-US" altLang="ja-JP" dirty="0"/>
              <a:t>\bar{y} – b1 \bar{x} </a:t>
            </a:r>
            <a:r>
              <a:rPr kumimoji="1" lang="ja-JP" altLang="en-US" dirty="0"/>
              <a:t>つまり，</a:t>
            </a:r>
            <a:r>
              <a:rPr kumimoji="1" lang="en-US" altLang="ja-JP" dirty="0"/>
              <a:t>y </a:t>
            </a:r>
            <a:r>
              <a:rPr kumimoji="1" lang="ja-JP" altLang="en-US" dirty="0"/>
              <a:t>の平均から </a:t>
            </a:r>
            <a:r>
              <a:rPr kumimoji="1" lang="en-US" altLang="ja-JP" dirty="0"/>
              <a:t>x </a:t>
            </a:r>
            <a:r>
              <a:rPr kumimoji="1" lang="ja-JP" altLang="en-US" dirty="0"/>
              <a:t>の平均の </a:t>
            </a:r>
            <a:r>
              <a:rPr kumimoji="1" lang="en-US" altLang="ja-JP" dirty="0"/>
              <a:t>b1 </a:t>
            </a:r>
            <a:r>
              <a:rPr kumimoji="1" lang="ja-JP" altLang="en-US" dirty="0"/>
              <a:t>倍を引くという式になります。</a:t>
            </a:r>
            <a:r>
              <a:rPr kumimoji="1" lang="en-US" altLang="ja-JP" dirty="0"/>
              <a:t>b1 </a:t>
            </a:r>
            <a:r>
              <a:rPr kumimoji="1" lang="ja-JP" altLang="en-US" dirty="0"/>
              <a:t>の値がわかれば </a:t>
            </a:r>
            <a:r>
              <a:rPr kumimoji="1" lang="en-US" altLang="ja-JP" dirty="0"/>
              <a:t>b0 </a:t>
            </a:r>
            <a:r>
              <a:rPr kumimoji="1" lang="ja-JP" altLang="en-US" dirty="0"/>
              <a:t>もわかるということです。では </a:t>
            </a:r>
            <a:r>
              <a:rPr kumimoji="1" lang="en-US" altLang="ja-JP" dirty="0"/>
              <a:t>b1 </a:t>
            </a:r>
            <a:r>
              <a:rPr kumimoji="1" lang="ja-JP" altLang="en-US" dirty="0"/>
              <a:t>を求めます。</a:t>
            </a:r>
            <a:r>
              <a:rPr kumimoji="1" lang="en-US" altLang="ja-JP" dirty="0"/>
              <a:t>(1) </a:t>
            </a:r>
            <a:r>
              <a:rPr kumimoji="1" lang="ja-JP" altLang="en-US" dirty="0"/>
              <a:t>から </a:t>
            </a:r>
            <a:r>
              <a:rPr kumimoji="1" lang="en-US" altLang="ja-JP" dirty="0"/>
              <a:t>b0 = \bar{y} - b1 \bar{x} </a:t>
            </a:r>
            <a:r>
              <a:rPr kumimoji="1" lang="ja-JP" altLang="en-US" dirty="0"/>
              <a:t>が得られましたので，これを </a:t>
            </a:r>
            <a:r>
              <a:rPr kumimoji="1" lang="en-US" altLang="ja-JP" dirty="0"/>
              <a:t>(2) </a:t>
            </a:r>
            <a:r>
              <a:rPr kumimoji="1" lang="ja-JP" altLang="en-US" dirty="0"/>
              <a:t>に代入します。そうして，</a:t>
            </a:r>
            <a:r>
              <a:rPr kumimoji="1" lang="en-US" altLang="ja-JP" dirty="0"/>
              <a:t>b1 </a:t>
            </a:r>
            <a:r>
              <a:rPr kumimoji="1" lang="ja-JP" altLang="en-US" dirty="0"/>
              <a:t>について解きます。計算が少しごちゃごちゃするように見えますが，結果は簡単で，</a:t>
            </a:r>
            <a:r>
              <a:rPr kumimoji="1" lang="en-US" altLang="ja-JP" dirty="0"/>
              <a:t>x </a:t>
            </a:r>
            <a:r>
              <a:rPr kumimoji="1" lang="ja-JP" altLang="en-US" dirty="0"/>
              <a:t>と </a:t>
            </a:r>
            <a:r>
              <a:rPr kumimoji="1" lang="en-US" altLang="ja-JP" dirty="0"/>
              <a:t>y </a:t>
            </a:r>
            <a:r>
              <a:rPr kumimoji="1" lang="ja-JP" altLang="en-US" dirty="0"/>
              <a:t>の共分散を </a:t>
            </a:r>
            <a:r>
              <a:rPr kumimoji="1" lang="en-US" altLang="ja-JP" dirty="0"/>
              <a:t>x </a:t>
            </a:r>
            <a:r>
              <a:rPr kumimoji="1" lang="ja-JP" altLang="en-US" dirty="0"/>
              <a:t>の分散で割った形になります。こうして，</a:t>
            </a:r>
            <a:r>
              <a:rPr kumimoji="1" lang="en-US" altLang="ja-JP" dirty="0"/>
              <a:t>b0 </a:t>
            </a:r>
            <a:r>
              <a:rPr kumimoji="1" lang="ja-JP" altLang="en-US" dirty="0"/>
              <a:t>と </a:t>
            </a:r>
            <a:r>
              <a:rPr kumimoji="1" lang="en-US" altLang="ja-JP" dirty="0"/>
              <a:t>b1 </a:t>
            </a:r>
            <a:r>
              <a:rPr kumimoji="1" lang="ja-JP" altLang="en-US" dirty="0"/>
              <a:t>を得ることができました。</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17</a:t>
            </a:fld>
            <a:endParaRPr kumimoji="1" lang="ja-JP" altLang="en-US"/>
          </a:p>
        </p:txBody>
      </p:sp>
    </p:spTree>
    <p:extLst>
      <p:ext uri="{BB962C8B-B14F-4D97-AF65-F5344CB8AC3E}">
        <p14:creationId xmlns:p14="http://schemas.microsoft.com/office/powerpoint/2010/main" val="49168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 </a:t>
            </a:r>
            <a:r>
              <a:rPr kumimoji="1" lang="ja-JP" altLang="en-US" dirty="0"/>
              <a:t>での回帰分析の実行は非常に簡単です。</a:t>
            </a:r>
            <a:r>
              <a:rPr kumimoji="1" lang="en-US" altLang="ja-JP" dirty="0" err="1"/>
              <a:t>lm</a:t>
            </a:r>
            <a:r>
              <a:rPr kumimoji="1" lang="en-US" altLang="ja-JP" dirty="0"/>
              <a:t> </a:t>
            </a:r>
            <a:r>
              <a:rPr kumimoji="1" lang="ja-JP" altLang="en-US" dirty="0"/>
              <a:t>関数を使います。チルダの記号（</a:t>
            </a:r>
            <a:r>
              <a:rPr kumimoji="1" lang="en-US" altLang="ja-JP" dirty="0"/>
              <a:t>~</a:t>
            </a:r>
            <a:r>
              <a:rPr kumimoji="1" lang="ja-JP" altLang="en-US" dirty="0"/>
              <a:t>）の左側が目的変数，右側が説明変数です。ここでは，目的変数と説明変数はいずれも </a:t>
            </a:r>
            <a:r>
              <a:rPr kumimoji="1" lang="en-US" altLang="ja-JP" dirty="0"/>
              <a:t>GPA </a:t>
            </a:r>
            <a:r>
              <a:rPr kumimoji="1" lang="ja-JP" altLang="en-US" dirty="0"/>
              <a:t>というデータフレームに含まれており，目的変数は </a:t>
            </a:r>
            <a:r>
              <a:rPr kumimoji="1" lang="en-US" altLang="ja-JP" dirty="0"/>
              <a:t>Y</a:t>
            </a:r>
            <a:r>
              <a:rPr kumimoji="1" lang="ja-JP" altLang="en-US" dirty="0"/>
              <a:t>，説明変数は </a:t>
            </a:r>
            <a:r>
              <a:rPr kumimoji="1" lang="en-US" altLang="ja-JP" dirty="0"/>
              <a:t>X </a:t>
            </a:r>
            <a:r>
              <a:rPr kumimoji="1" lang="ja-JP" altLang="en-US" dirty="0"/>
              <a:t>です。</a:t>
            </a:r>
            <a:endParaRPr kumimoji="1" lang="en-US" altLang="ja-JP" dirty="0"/>
          </a:p>
          <a:p>
            <a:r>
              <a:rPr kumimoji="1" lang="en-US" altLang="ja-JP" dirty="0" err="1"/>
              <a:t>lm</a:t>
            </a:r>
            <a:r>
              <a:rPr kumimoji="1" lang="en-US" altLang="ja-JP" dirty="0"/>
              <a:t> </a:t>
            </a:r>
            <a:r>
              <a:rPr kumimoji="1" lang="ja-JP" altLang="en-US" dirty="0"/>
              <a:t>関数の実行結果を適当な変数，たとえば </a:t>
            </a:r>
            <a:r>
              <a:rPr kumimoji="1" lang="en-US" altLang="ja-JP" dirty="0"/>
              <a:t>result </a:t>
            </a:r>
            <a:r>
              <a:rPr kumimoji="1" lang="ja-JP" altLang="en-US" dirty="0"/>
              <a:t>に保存して，それを </a:t>
            </a:r>
            <a:r>
              <a:rPr kumimoji="1" lang="en-US" altLang="ja-JP" dirty="0"/>
              <a:t>summary </a:t>
            </a:r>
            <a:r>
              <a:rPr kumimoji="1" lang="ja-JP" altLang="en-US" dirty="0"/>
              <a:t>関数の引数に入れてやると，単純な </a:t>
            </a:r>
            <a:r>
              <a:rPr kumimoji="1" lang="en-US" altLang="ja-JP" dirty="0" err="1"/>
              <a:t>lm</a:t>
            </a:r>
            <a:r>
              <a:rPr kumimoji="1" lang="en-US" altLang="ja-JP" dirty="0"/>
              <a:t> </a:t>
            </a:r>
            <a:r>
              <a:rPr kumimoji="1" lang="ja-JP" altLang="en-US" dirty="0"/>
              <a:t>関数だけでの出力よりも詳しい出力を得ることができます。</a:t>
            </a:r>
            <a:endParaRPr kumimoji="1" lang="en-US" altLang="ja-JP" dirty="0"/>
          </a:p>
          <a:p>
            <a:r>
              <a:rPr kumimoji="1" lang="ja-JP" altLang="en-US" dirty="0"/>
              <a:t>散布図が描画されているとき，結果が保存されている変数 </a:t>
            </a:r>
            <a:r>
              <a:rPr kumimoji="1" lang="en-US" altLang="ja-JP" dirty="0"/>
              <a:t>result </a:t>
            </a:r>
            <a:r>
              <a:rPr kumimoji="1" lang="ja-JP" altLang="en-US" dirty="0"/>
              <a:t>を </a:t>
            </a:r>
            <a:r>
              <a:rPr kumimoji="1" lang="en-US" altLang="ja-JP" dirty="0" err="1"/>
              <a:t>abline</a:t>
            </a:r>
            <a:r>
              <a:rPr kumimoji="1" lang="en-US" altLang="ja-JP" dirty="0"/>
              <a:t> </a:t>
            </a:r>
            <a:r>
              <a:rPr kumimoji="1" lang="ja-JP" altLang="en-US" dirty="0"/>
              <a:t>という関数の引数に指定してやると，散布図に回帰直線を引くことができます。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18</a:t>
            </a:fld>
            <a:endParaRPr kumimoji="1" lang="ja-JP" altLang="en-US"/>
          </a:p>
        </p:txBody>
      </p:sp>
    </p:spTree>
    <p:extLst>
      <p:ext uri="{BB962C8B-B14F-4D97-AF65-F5344CB8AC3E}">
        <p14:creationId xmlns:p14="http://schemas.microsoft.com/office/powerpoint/2010/main" val="1243426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回帰分析の実行結果です。この講義動画と次の動画で，ここに出力されているほとんどの値を，数理からきちんと意味を理解して，自分でもそれを出力するプログラムをかけるようになることが目標です。</a:t>
            </a:r>
          </a:p>
          <a:p>
            <a:r>
              <a:rPr kumimoji="1" lang="ja-JP" altLang="en-US" dirty="0"/>
              <a:t>切片と傾きは，この赤線が引いてあるところに出力されています。</a:t>
            </a:r>
            <a:r>
              <a:rPr kumimoji="1" lang="en-US" altLang="ja-JP" dirty="0"/>
              <a:t>Intercept </a:t>
            </a:r>
            <a:r>
              <a:rPr kumimoji="1" lang="ja-JP" altLang="en-US" dirty="0"/>
              <a:t>というのは切片という意味ですね。切片の値が </a:t>
            </a:r>
            <a:r>
              <a:rPr kumimoji="1" lang="en-US" altLang="ja-JP" dirty="0"/>
              <a:t>0.1121 </a:t>
            </a:r>
            <a:r>
              <a:rPr kumimoji="1" lang="ja-JP" altLang="en-US" dirty="0"/>
              <a:t>です。</a:t>
            </a:r>
            <a:r>
              <a:rPr kumimoji="1" lang="en-US" altLang="ja-JP" dirty="0"/>
              <a:t>GPA$X </a:t>
            </a:r>
            <a:r>
              <a:rPr kumimoji="1" lang="ja-JP" altLang="en-US" dirty="0"/>
              <a:t>と書いてあるのは説明変数で，</a:t>
            </a:r>
            <a:r>
              <a:rPr kumimoji="1" lang="en-US" altLang="ja-JP" dirty="0"/>
              <a:t>0.8337 </a:t>
            </a:r>
            <a:r>
              <a:rPr kumimoji="1" lang="ja-JP" altLang="en-US" dirty="0"/>
              <a:t>が傾きです。傾きと切片の値の上に </a:t>
            </a:r>
            <a:r>
              <a:rPr kumimoji="1" lang="en-US" altLang="ja-JP" dirty="0"/>
              <a:t>Estimate </a:t>
            </a:r>
            <a:r>
              <a:rPr kumimoji="1" lang="ja-JP" altLang="en-US" dirty="0"/>
              <a:t>というラベルがあります。次回学習するように，これは母集団での本当の切片と傾きの推定値という意味です。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19</a:t>
            </a:fld>
            <a:endParaRPr kumimoji="1" lang="ja-JP" altLang="en-US"/>
          </a:p>
        </p:txBody>
      </p:sp>
    </p:spTree>
    <p:extLst>
      <p:ext uri="{BB962C8B-B14F-4D97-AF65-F5344CB8AC3E}">
        <p14:creationId xmlns:p14="http://schemas.microsoft.com/office/powerpoint/2010/main" val="299856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この動画での学習を始める前に，「冬休み自習」を終わらせてください。「冬休み自習」では，</a:t>
            </a:r>
            <a:r>
              <a:rPr lang="ja-JP" altLang="en-US" dirty="0"/>
              <a:t>テキスト</a:t>
            </a:r>
            <a:r>
              <a:rPr lang="en-US" altLang="ja-JP" dirty="0"/>
              <a:t>『</a:t>
            </a:r>
            <a:r>
              <a:rPr lang="ja-JP" altLang="en-US" dirty="0"/>
              <a:t>初等統計学</a:t>
            </a:r>
            <a:r>
              <a:rPr lang="en-US" altLang="ja-JP" dirty="0"/>
              <a:t>』</a:t>
            </a:r>
            <a:r>
              <a:rPr lang="ja-JP" altLang="en-US" dirty="0"/>
              <a:t>第９章のうち，高校数学（数学</a:t>
            </a:r>
            <a:r>
              <a:rPr lang="en-US" altLang="ja-JP" dirty="0"/>
              <a:t>I</a:t>
            </a:r>
            <a:r>
              <a:rPr lang="ja-JP" altLang="en-US" dirty="0"/>
              <a:t>）の学習事項である相関と，回帰分析の最も基本的な事項を学習します。テキスト第９章の第１節から第６節の内容です。</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a:t>
            </a:fld>
            <a:endParaRPr kumimoji="1" lang="ja-JP" altLang="en-US"/>
          </a:p>
        </p:txBody>
      </p:sp>
    </p:spTree>
    <p:extLst>
      <p:ext uri="{BB962C8B-B14F-4D97-AF65-F5344CB8AC3E}">
        <p14:creationId xmlns:p14="http://schemas.microsoft.com/office/powerpoint/2010/main" val="375193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この講義動画には課題が２つあります。これは１つ目の課題です。</a:t>
            </a:r>
            <a:endParaRPr kumimoji="1" lang="en-US" altLang="ja-JP" dirty="0"/>
          </a:p>
          <a:p>
            <a:r>
              <a:rPr kumimoji="1" lang="ja-JP" altLang="en-US" dirty="0"/>
              <a:t>高校の評定平均 </a:t>
            </a:r>
            <a:r>
              <a:rPr kumimoji="1" lang="en-US" altLang="ja-JP" dirty="0"/>
              <a:t>x </a:t>
            </a:r>
            <a:r>
              <a:rPr kumimoji="1" lang="ja-JP" altLang="en-US" dirty="0"/>
              <a:t>と大学１年次の評定平均 </a:t>
            </a:r>
            <a:r>
              <a:rPr kumimoji="1" lang="en-US" altLang="ja-JP" dirty="0"/>
              <a:t>y </a:t>
            </a:r>
            <a:r>
              <a:rPr kumimoji="1" lang="ja-JP" altLang="en-US" dirty="0"/>
              <a:t>のデータを用いて，回帰直線の切片と回帰係数を計算する </a:t>
            </a:r>
            <a:r>
              <a:rPr kumimoji="1" lang="en-US" altLang="ja-JP" dirty="0"/>
              <a:t>R </a:t>
            </a:r>
            <a:r>
              <a:rPr kumimoji="1" lang="ja-JP" altLang="en-US" dirty="0"/>
              <a:t>コードを書いてください。</a:t>
            </a:r>
            <a:r>
              <a:rPr kumimoji="1" lang="en-US" altLang="ja-JP" dirty="0" err="1"/>
              <a:t>lm</a:t>
            </a:r>
            <a:r>
              <a:rPr kumimoji="1" lang="en-US" altLang="ja-JP" dirty="0"/>
              <a:t> </a:t>
            </a:r>
            <a:r>
              <a:rPr kumimoji="1" lang="ja-JP" altLang="en-US" dirty="0"/>
              <a:t>関数を使えば，前のスライドのように，すぐに計算をしてくれますが，この２つの値を得るプログラムを自分で書いてください。</a:t>
            </a:r>
            <a:r>
              <a:rPr kumimoji="1" lang="en-US" altLang="ja-JP" dirty="0"/>
              <a:t>b0 </a:t>
            </a:r>
            <a:r>
              <a:rPr kumimoji="1" lang="ja-JP" altLang="en-US" dirty="0"/>
              <a:t>と </a:t>
            </a:r>
            <a:r>
              <a:rPr kumimoji="1" lang="en-US" altLang="ja-JP" dirty="0"/>
              <a:t>b1 </a:t>
            </a:r>
            <a:r>
              <a:rPr kumimoji="1" lang="ja-JP" altLang="en-US" dirty="0"/>
              <a:t>を求める式がありますね。これを使って </a:t>
            </a:r>
            <a:r>
              <a:rPr kumimoji="1" lang="en-US" altLang="ja-JP" dirty="0"/>
              <a:t>b0 </a:t>
            </a:r>
            <a:r>
              <a:rPr kumimoji="1" lang="ja-JP" altLang="en-US" dirty="0"/>
              <a:t>と </a:t>
            </a:r>
            <a:r>
              <a:rPr kumimoji="1" lang="en-US" altLang="ja-JP" dirty="0"/>
              <a:t>b1 </a:t>
            </a:r>
            <a:r>
              <a:rPr kumimoji="1" lang="ja-JP" altLang="en-US" dirty="0"/>
              <a:t>を計算する </a:t>
            </a:r>
            <a:r>
              <a:rPr kumimoji="1" lang="en-US" altLang="ja-JP" dirty="0"/>
              <a:t>R </a:t>
            </a:r>
            <a:r>
              <a:rPr kumimoji="1" lang="ja-JP" altLang="en-US" dirty="0"/>
              <a:t>プログラムを書いてください。ですから，２変数それぞれの平均，変数 </a:t>
            </a:r>
            <a:r>
              <a:rPr kumimoji="1" lang="en-US" altLang="ja-JP" dirty="0"/>
              <a:t>x </a:t>
            </a:r>
            <a:r>
              <a:rPr kumimoji="1" lang="ja-JP" altLang="en-US" dirty="0"/>
              <a:t>の分散，変数 </a:t>
            </a:r>
            <a:r>
              <a:rPr kumimoji="1" lang="en-US" altLang="ja-JP" dirty="0"/>
              <a:t>x</a:t>
            </a:r>
            <a:r>
              <a:rPr kumimoji="1" lang="ja-JP" altLang="en-US" dirty="0"/>
              <a:t>と </a:t>
            </a:r>
            <a:r>
              <a:rPr kumimoji="1" lang="en-US" altLang="ja-JP" dirty="0"/>
              <a:t>y </a:t>
            </a:r>
            <a:r>
              <a:rPr kumimoji="1" lang="ja-JP" altLang="en-US" dirty="0"/>
              <a:t>の共分散が必要となります。</a:t>
            </a:r>
            <a:endParaRPr kumimoji="1" lang="en-US" altLang="ja-JP" dirty="0"/>
          </a:p>
          <a:p>
            <a:r>
              <a:rPr kumimoji="1" lang="ja-JP" altLang="en-US" dirty="0"/>
              <a:t>正解は </a:t>
            </a:r>
            <a:r>
              <a:rPr kumimoji="1" lang="en-US" altLang="ja-JP" dirty="0" err="1"/>
              <a:t>lm</a:t>
            </a:r>
            <a:r>
              <a:rPr kumimoji="1" lang="en-US" altLang="ja-JP" dirty="0"/>
              <a:t> </a:t>
            </a:r>
            <a:r>
              <a:rPr kumimoji="1" lang="ja-JP" altLang="en-US" dirty="0"/>
              <a:t>関数での出力にありますから，自分のプログラムが出力した値と，</a:t>
            </a:r>
            <a:r>
              <a:rPr kumimoji="1" lang="en-US" altLang="ja-JP" dirty="0" err="1"/>
              <a:t>lm</a:t>
            </a:r>
            <a:r>
              <a:rPr kumimoji="1" lang="en-US" altLang="ja-JP" dirty="0"/>
              <a:t> </a:t>
            </a:r>
            <a:r>
              <a:rPr kumimoji="1" lang="ja-JP" altLang="en-US" dirty="0"/>
              <a:t>関数の出力を比較して，一致していることを確認してください。</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20</a:t>
            </a:fld>
            <a:endParaRPr kumimoji="1" lang="ja-JP" altLang="en-US"/>
          </a:p>
        </p:txBody>
      </p:sp>
    </p:spTree>
    <p:extLst>
      <p:ext uri="{BB962C8B-B14F-4D97-AF65-F5344CB8AC3E}">
        <p14:creationId xmlns:p14="http://schemas.microsoft.com/office/powerpoint/2010/main" val="42448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回帰直線の性質を見ておきます。正規方程式から得られた切片 </a:t>
            </a:r>
            <a:r>
              <a:rPr kumimoji="1" lang="en-US" altLang="ja-JP" dirty="0"/>
              <a:t>b0 </a:t>
            </a:r>
            <a:r>
              <a:rPr kumimoji="1" lang="ja-JP" altLang="en-US" dirty="0"/>
              <a:t>と傾き </a:t>
            </a:r>
            <a:r>
              <a:rPr kumimoji="1" lang="en-US" altLang="ja-JP" dirty="0"/>
              <a:t>b1 </a:t>
            </a:r>
            <a:r>
              <a:rPr kumimoji="1" lang="ja-JP" altLang="en-US" dirty="0"/>
              <a:t>の計算式を使って回帰直線を表現すると，このような式になります。</a:t>
            </a:r>
            <a:r>
              <a:rPr kumimoji="1" lang="en-US" altLang="ja-JP" dirty="0"/>
              <a:t>b0 </a:t>
            </a:r>
            <a:r>
              <a:rPr kumimoji="1" lang="ja-JP" altLang="en-US" dirty="0"/>
              <a:t>の部分が </a:t>
            </a:r>
            <a:r>
              <a:rPr kumimoji="1" lang="en-US" altLang="ja-JP" dirty="0"/>
              <a:t>\bar{y} - b1 \bar{x}</a:t>
            </a:r>
            <a:r>
              <a:rPr kumimoji="1" lang="ja-JP" altLang="en-US" dirty="0"/>
              <a:t>，そして </a:t>
            </a:r>
            <a:r>
              <a:rPr kumimoji="1" lang="en-US" altLang="ja-JP" dirty="0"/>
              <a:t>b1 </a:t>
            </a:r>
            <a:r>
              <a:rPr kumimoji="1" lang="ja-JP" altLang="en-US" dirty="0"/>
              <a:t>のところには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という式が入ってますね。</a:t>
            </a:r>
            <a:endParaRPr kumimoji="1" lang="en-US" altLang="ja-JP" dirty="0"/>
          </a:p>
          <a:p>
            <a:r>
              <a:rPr kumimoji="1" lang="ja-JP" altLang="en-US" dirty="0"/>
              <a:t>この式を見ると，回帰直線が２変数の平均の位置を通っていることがわかります。この回帰直線の式の一番右側のところ，</a:t>
            </a:r>
            <a:r>
              <a:rPr kumimoji="1" lang="en-US" altLang="ja-JP" dirty="0"/>
              <a:t>\bar{y} + (x - \bar{x})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を見てください。</a:t>
            </a:r>
            <a:r>
              <a:rPr kumimoji="1" lang="en-US" altLang="ja-JP" dirty="0"/>
              <a:t>x </a:t>
            </a:r>
            <a:r>
              <a:rPr kumimoji="1" lang="ja-JP" altLang="en-US" dirty="0"/>
              <a:t>のところに </a:t>
            </a:r>
            <a:r>
              <a:rPr kumimoji="1" lang="en-US" altLang="ja-JP" dirty="0"/>
              <a:t>\bar{x} </a:t>
            </a:r>
            <a:r>
              <a:rPr kumimoji="1" lang="ja-JP" altLang="en-US" dirty="0"/>
              <a:t>を代入してやれば，</a:t>
            </a:r>
            <a:r>
              <a:rPr kumimoji="1" lang="en-US" altLang="ja-JP" dirty="0"/>
              <a:t>\bar{x} - \bar{x} = 0 </a:t>
            </a:r>
            <a:r>
              <a:rPr kumimoji="1" lang="ja-JP" altLang="en-US" dirty="0"/>
              <a:t>ですから第２項は消えてしまって，第１項の </a:t>
            </a:r>
            <a:r>
              <a:rPr kumimoji="1" lang="en-US" altLang="ja-JP" dirty="0"/>
              <a:t>\bar{y} </a:t>
            </a:r>
            <a:r>
              <a:rPr kumimoji="1" lang="ja-JP" altLang="en-US" dirty="0"/>
              <a:t>だけが残ります。つまり </a:t>
            </a:r>
            <a:r>
              <a:rPr kumimoji="1" lang="en-US" altLang="ja-JP" dirty="0"/>
              <a:t>y = \bar{y} </a:t>
            </a:r>
            <a:r>
              <a:rPr kumimoji="1" lang="ja-JP" altLang="en-US" dirty="0"/>
              <a:t>となるので，</a:t>
            </a:r>
            <a:r>
              <a:rPr kumimoji="1" lang="en-US" altLang="ja-JP" dirty="0"/>
              <a:t>x = \bar{x} </a:t>
            </a:r>
            <a:r>
              <a:rPr kumimoji="1" lang="ja-JP" altLang="en-US" dirty="0"/>
              <a:t>に対する予測値は </a:t>
            </a:r>
            <a:r>
              <a:rPr kumimoji="1" lang="en-US" altLang="ja-JP" dirty="0"/>
              <a:t>\bar{y} </a:t>
            </a:r>
            <a:r>
              <a:rPr kumimoji="1" lang="ja-JP" altLang="en-US" dirty="0"/>
              <a:t>になるということです。よって，回帰直線はこの点 </a:t>
            </a:r>
            <a:r>
              <a:rPr kumimoji="1" lang="en-US" altLang="ja-JP" dirty="0"/>
              <a:t>(\bar{x}, \bar{y}) </a:t>
            </a:r>
            <a:r>
              <a:rPr kumimoji="1" lang="ja-JP" altLang="en-US" dirty="0"/>
              <a:t>という位置を必ず通ります。</a:t>
            </a:r>
            <a:endParaRPr kumimoji="1" lang="en-US" altLang="ja-JP" dirty="0"/>
          </a:p>
          <a:p>
            <a:r>
              <a:rPr kumimoji="1" lang="ja-JP" altLang="en-US" dirty="0"/>
              <a:t>このことの特別な場合として，目的変数と説明変数をともに標準化すると，いずれも平均は </a:t>
            </a:r>
            <a:r>
              <a:rPr kumimoji="1" lang="en-US" altLang="ja-JP" dirty="0"/>
              <a:t>0 </a:t>
            </a:r>
            <a:r>
              <a:rPr kumimoji="1" lang="ja-JP" altLang="en-US" dirty="0"/>
              <a:t>になりますから，</a:t>
            </a:r>
            <a:r>
              <a:rPr lang="ja-JP" altLang="en-US" dirty="0"/>
              <a:t>２変数を標準化してから求めた回帰直線は原点を通ることがわかります。</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21</a:t>
            </a:fld>
            <a:endParaRPr kumimoji="1" lang="ja-JP" altLang="en-US"/>
          </a:p>
        </p:txBody>
      </p:sp>
    </p:spTree>
    <p:extLst>
      <p:ext uri="{BB962C8B-B14F-4D97-AF65-F5344CB8AC3E}">
        <p14:creationId xmlns:p14="http://schemas.microsoft.com/office/powerpoint/2010/main" val="3305245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目的変数と説明変数をそれぞれ標準化すると，傾きはこれら２変数の相関係数となります。回帰係数，つまり傾き </a:t>
            </a:r>
            <a:r>
              <a:rPr kumimoji="1" lang="en-US" altLang="ja-JP" dirty="0" err="1"/>
              <a:t>s_xy</a:t>
            </a:r>
            <a:r>
              <a:rPr kumimoji="1" lang="en-US" altLang="ja-JP" dirty="0"/>
              <a:t> / (</a:t>
            </a:r>
            <a:r>
              <a:rPr kumimoji="1" lang="en-US" altLang="ja-JP" dirty="0" err="1"/>
              <a:t>s_x</a:t>
            </a:r>
            <a:r>
              <a:rPr kumimoji="1" lang="en-US" altLang="ja-JP" dirty="0"/>
              <a:t>)^2 </a:t>
            </a:r>
            <a:r>
              <a:rPr kumimoji="1" lang="ja-JP" altLang="en-US" dirty="0"/>
              <a:t>を少し変形してやると，その中に相関係数が隠れていることがわかります。標準化すれば </a:t>
            </a:r>
            <a:r>
              <a:rPr kumimoji="1" lang="en-US" altLang="ja-JP" dirty="0"/>
              <a:t>(</a:t>
            </a:r>
            <a:r>
              <a:rPr kumimoji="1" lang="en-US" altLang="ja-JP" dirty="0" err="1"/>
              <a:t>s_x</a:t>
            </a:r>
            <a:r>
              <a:rPr kumimoji="1" lang="en-US" altLang="ja-JP" dirty="0"/>
              <a:t>)^2 </a:t>
            </a:r>
            <a:r>
              <a:rPr kumimoji="1" lang="ja-JP" altLang="en-US" dirty="0"/>
              <a:t>と </a:t>
            </a:r>
            <a:r>
              <a:rPr kumimoji="1" lang="en-US" altLang="ja-JP" dirty="0"/>
              <a:t>(</a:t>
            </a:r>
            <a:r>
              <a:rPr kumimoji="1" lang="en-US" altLang="ja-JP" dirty="0" err="1"/>
              <a:t>s_y</a:t>
            </a:r>
            <a:r>
              <a:rPr kumimoji="1" lang="en-US" altLang="ja-JP" dirty="0"/>
              <a:t>)^2 </a:t>
            </a:r>
            <a:r>
              <a:rPr kumimoji="1" lang="ja-JP" altLang="en-US" dirty="0"/>
              <a:t>はいずれも </a:t>
            </a:r>
            <a:r>
              <a:rPr kumimoji="1" lang="en-US" altLang="ja-JP" dirty="0"/>
              <a:t>1 </a:t>
            </a:r>
            <a:r>
              <a:rPr kumimoji="1" lang="ja-JP" altLang="en-US" dirty="0"/>
              <a:t>ですから，相関係数の部分だけが残ります。２変数の分散が等しい場合には回帰係数は相関係数となりますが，標準化以外では，実際のデータで２つの分散が完全に一致することはまずないでしょう。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22</a:t>
            </a:fld>
            <a:endParaRPr kumimoji="1" lang="ja-JP" altLang="en-US"/>
          </a:p>
        </p:txBody>
      </p:sp>
    </p:spTree>
    <p:extLst>
      <p:ext uri="{BB962C8B-B14F-4D97-AF65-F5344CB8AC3E}">
        <p14:creationId xmlns:p14="http://schemas.microsoft.com/office/powerpoint/2010/main" val="3759936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次は残差についての性質です。残差は実測値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の差です。</a:t>
            </a:r>
            <a:endParaRPr kumimoji="1" lang="en-US" altLang="ja-JP" dirty="0"/>
          </a:p>
          <a:p>
            <a:r>
              <a:rPr kumimoji="1" lang="ja-JP" altLang="en-US" dirty="0"/>
              <a:t>最初に，予測値の平均は実測値の平均に等しいことを示しておきます。予測値の平均は，</a:t>
            </a:r>
            <a:r>
              <a:rPr kumimoji="1" lang="en-US" altLang="ja-JP" dirty="0"/>
              <a:t>n </a:t>
            </a:r>
            <a:r>
              <a:rPr kumimoji="1" lang="ja-JP" altLang="en-US" dirty="0"/>
              <a:t>個の予測値 ￥</a:t>
            </a:r>
            <a:r>
              <a:rPr kumimoji="1" lang="en-US" altLang="ja-JP" dirty="0"/>
              <a:t>hat{y}_</a:t>
            </a:r>
            <a:r>
              <a:rPr kumimoji="1" lang="en-US" altLang="ja-JP" dirty="0" err="1"/>
              <a:t>i</a:t>
            </a:r>
            <a:r>
              <a:rPr kumimoji="1" lang="en-US" altLang="ja-JP" dirty="0"/>
              <a:t> = b0 + b1 </a:t>
            </a:r>
            <a:r>
              <a:rPr kumimoji="1" lang="en-US" altLang="ja-JP" dirty="0" err="1"/>
              <a:t>x_i</a:t>
            </a:r>
            <a:r>
              <a:rPr kumimoji="1" lang="en-US" altLang="ja-JP" dirty="0"/>
              <a:t> </a:t>
            </a:r>
            <a:r>
              <a:rPr kumimoji="1" lang="ja-JP" altLang="en-US" dirty="0"/>
              <a:t>をすべて足し合わせて </a:t>
            </a:r>
            <a:r>
              <a:rPr kumimoji="1" lang="en-US" altLang="ja-JP" dirty="0"/>
              <a:t>n </a:t>
            </a:r>
            <a:r>
              <a:rPr kumimoji="1" lang="ja-JP" altLang="en-US" dirty="0"/>
              <a:t>で割れば求められます。簡単な計算で，これが </a:t>
            </a:r>
            <a:r>
              <a:rPr kumimoji="1" lang="en-US" altLang="ja-JP" dirty="0"/>
              <a:t>b0 + b1 \bar{x} </a:t>
            </a:r>
            <a:r>
              <a:rPr kumimoji="1" lang="ja-JP" altLang="en-US" dirty="0"/>
              <a:t>となることがわかります。切片 </a:t>
            </a:r>
            <a:r>
              <a:rPr kumimoji="1" lang="en-US" altLang="ja-JP" dirty="0"/>
              <a:t>b0 </a:t>
            </a:r>
            <a:r>
              <a:rPr kumimoji="1" lang="ja-JP" altLang="en-US" dirty="0"/>
              <a:t>は </a:t>
            </a:r>
            <a:r>
              <a:rPr kumimoji="1" lang="en-US" altLang="ja-JP" dirty="0"/>
              <a:t>b0 = \bar{y} – b1 \bar{x} </a:t>
            </a:r>
            <a:r>
              <a:rPr kumimoji="1" lang="ja-JP" altLang="en-US" dirty="0"/>
              <a:t>でしたから，予測値の平均は実測値の平均と等しいことがわかります。</a:t>
            </a:r>
            <a:endParaRPr kumimoji="1" lang="en-US" altLang="ja-JP" dirty="0"/>
          </a:p>
          <a:p>
            <a:r>
              <a:rPr kumimoji="1" lang="ja-JP" altLang="en-US" dirty="0"/>
              <a:t>次に，残差の平均は </a:t>
            </a:r>
            <a:r>
              <a:rPr kumimoji="1" lang="en-US" altLang="ja-JP" dirty="0"/>
              <a:t>0 </a:t>
            </a:r>
            <a:r>
              <a:rPr kumimoji="1" lang="ja-JP" altLang="en-US" dirty="0"/>
              <a:t>であることを示します。残差は実測値 </a:t>
            </a:r>
            <a:r>
              <a:rPr kumimoji="1" lang="en-US" altLang="ja-JP" dirty="0" err="1"/>
              <a:t>y_i</a:t>
            </a:r>
            <a:r>
              <a:rPr kumimoji="1" lang="en-US" altLang="ja-JP" dirty="0"/>
              <a:t> </a:t>
            </a:r>
            <a:r>
              <a:rPr kumimoji="1" lang="ja-JP" altLang="en-US" dirty="0"/>
              <a:t>と予測値 </a:t>
            </a:r>
            <a:r>
              <a:rPr kumimoji="1" lang="en-US" altLang="ja-JP" dirty="0"/>
              <a:t>\hat{y}_</a:t>
            </a:r>
            <a:r>
              <a:rPr kumimoji="1" lang="en-US" altLang="ja-JP" dirty="0" err="1"/>
              <a:t>i</a:t>
            </a:r>
            <a:r>
              <a:rPr kumimoji="1" lang="en-US" altLang="ja-JP" dirty="0"/>
              <a:t> </a:t>
            </a:r>
            <a:r>
              <a:rPr kumimoji="1" lang="ja-JP" altLang="en-US" dirty="0"/>
              <a:t>の差です。簡単な計算で，これが </a:t>
            </a:r>
            <a:r>
              <a:rPr kumimoji="1" lang="en-US" altLang="ja-JP" dirty="0"/>
              <a:t>0 </a:t>
            </a:r>
            <a:r>
              <a:rPr kumimoji="1" lang="ja-JP" altLang="en-US" dirty="0"/>
              <a:t>になることがわかります。最後のところで，先ほど示した，予測値の平均は実測値の平均に等しいという性質を利用しています。</a:t>
            </a:r>
            <a:endParaRPr kumimoji="1" lang="en-US" altLang="ja-JP" dirty="0"/>
          </a:p>
          <a:p>
            <a:r>
              <a:rPr kumimoji="1" lang="ja-JP" altLang="en-US" dirty="0"/>
              <a:t>残差の平均が </a:t>
            </a:r>
            <a:r>
              <a:rPr kumimoji="1" lang="en-US" altLang="ja-JP" dirty="0"/>
              <a:t>0 </a:t>
            </a:r>
            <a:r>
              <a:rPr kumimoji="1" lang="ja-JP" altLang="en-US" dirty="0"/>
              <a:t>であることは，正規方程式を求める過程からも得られます。残差の２乗和を </a:t>
            </a:r>
            <a:r>
              <a:rPr kumimoji="1" lang="en-US" altLang="ja-JP" dirty="0"/>
              <a:t>b0 </a:t>
            </a:r>
            <a:r>
              <a:rPr kumimoji="1" lang="ja-JP" altLang="en-US" dirty="0"/>
              <a:t>で偏微分した結果として，</a:t>
            </a:r>
            <a:r>
              <a:rPr kumimoji="1" lang="en-US" altLang="ja-JP" dirty="0" err="1"/>
              <a:t>y_i</a:t>
            </a:r>
            <a:r>
              <a:rPr kumimoji="1" lang="en-US" altLang="ja-JP" dirty="0"/>
              <a:t> - (b0 + b1 </a:t>
            </a:r>
            <a:r>
              <a:rPr kumimoji="1" lang="en-US" altLang="ja-JP" dirty="0" err="1"/>
              <a:t>x_i</a:t>
            </a:r>
            <a:r>
              <a:rPr kumimoji="1" lang="en-US" altLang="ja-JP" dirty="0"/>
              <a:t>)</a:t>
            </a:r>
            <a:r>
              <a:rPr kumimoji="1" lang="ja-JP" altLang="en-US" dirty="0"/>
              <a:t>　の総和が </a:t>
            </a:r>
            <a:r>
              <a:rPr kumimoji="1" lang="en-US" altLang="ja-JP" dirty="0"/>
              <a:t>0 </a:t>
            </a:r>
            <a:r>
              <a:rPr kumimoji="1" lang="ja-JP" altLang="en-US" dirty="0"/>
              <a:t>になるという式が得られました。これを使えば，スライドの一番下に示したように，残差の平均が </a:t>
            </a:r>
            <a:r>
              <a:rPr kumimoji="1" lang="en-US" altLang="ja-JP" dirty="0"/>
              <a:t>0 </a:t>
            </a:r>
            <a:r>
              <a:rPr kumimoji="1" lang="ja-JP" altLang="en-US" dirty="0"/>
              <a:t>であることがわかります。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23</a:t>
            </a:fld>
            <a:endParaRPr kumimoji="1" lang="ja-JP" altLang="en-US"/>
          </a:p>
        </p:txBody>
      </p:sp>
    </p:spTree>
    <p:extLst>
      <p:ext uri="{BB962C8B-B14F-4D97-AF65-F5344CB8AC3E}">
        <p14:creationId xmlns:p14="http://schemas.microsoft.com/office/powerpoint/2010/main" val="302082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あといくつか，数理として重要な，よく使う性質を見ておきます。</a:t>
            </a:r>
            <a:endParaRPr kumimoji="1" lang="en-US" altLang="ja-JP" dirty="0"/>
          </a:p>
          <a:p>
            <a:r>
              <a:rPr kumimoji="1" lang="ja-JP" altLang="en-US" dirty="0"/>
              <a:t>説明変数 </a:t>
            </a:r>
            <a:r>
              <a:rPr kumimoji="1" lang="en-US" altLang="ja-JP" dirty="0"/>
              <a:t>x </a:t>
            </a:r>
            <a:r>
              <a:rPr kumimoji="1" lang="ja-JP" altLang="en-US" dirty="0"/>
              <a:t>と残差 </a:t>
            </a:r>
            <a:r>
              <a:rPr kumimoji="1" lang="en-US" altLang="ja-JP" dirty="0"/>
              <a:t>e </a:t>
            </a:r>
            <a:r>
              <a:rPr kumimoji="1" lang="ja-JP" altLang="en-US" dirty="0"/>
              <a:t>の共分散は </a:t>
            </a:r>
            <a:r>
              <a:rPr kumimoji="1" lang="en-US" altLang="ja-JP" dirty="0"/>
              <a:t>0 </a:t>
            </a:r>
            <a:r>
              <a:rPr kumimoji="1" lang="ja-JP" altLang="en-US" dirty="0"/>
              <a:t>になります。共分散が </a:t>
            </a:r>
            <a:r>
              <a:rPr kumimoji="1" lang="en-US" altLang="ja-JP" dirty="0"/>
              <a:t>0 </a:t>
            </a:r>
            <a:r>
              <a:rPr kumimoji="1" lang="ja-JP" altLang="en-US" dirty="0"/>
              <a:t>ということは，説明変数 </a:t>
            </a:r>
            <a:r>
              <a:rPr kumimoji="1" lang="en-US" altLang="ja-JP" dirty="0"/>
              <a:t>x </a:t>
            </a:r>
            <a:r>
              <a:rPr kumimoji="1" lang="ja-JP" altLang="en-US" dirty="0"/>
              <a:t>と残差 </a:t>
            </a:r>
            <a:r>
              <a:rPr kumimoji="1" lang="en-US" altLang="ja-JP" dirty="0"/>
              <a:t>e </a:t>
            </a:r>
            <a:r>
              <a:rPr kumimoji="1" lang="ja-JP" altLang="en-US" dirty="0"/>
              <a:t>は無相関ということです。</a:t>
            </a:r>
            <a:endParaRPr kumimoji="1" lang="en-US" altLang="ja-JP" dirty="0"/>
          </a:p>
          <a:p>
            <a:r>
              <a:rPr kumimoji="1" lang="ja-JP" altLang="en-US" dirty="0"/>
              <a:t>共分散は，このスライドの左側の計算のように，定義式から変形していきます。定義式での </a:t>
            </a:r>
            <a:r>
              <a:rPr kumimoji="1" lang="en-US" altLang="ja-JP" dirty="0" err="1"/>
              <a:t>e_i</a:t>
            </a:r>
            <a:r>
              <a:rPr kumimoji="1" lang="en-US" altLang="ja-JP" dirty="0"/>
              <a:t> - \bar{e} </a:t>
            </a:r>
            <a:r>
              <a:rPr kumimoji="1" lang="ja-JP" altLang="en-US" dirty="0"/>
              <a:t>のところで，残差の平均 </a:t>
            </a:r>
            <a:r>
              <a:rPr kumimoji="1" lang="en-US" altLang="ja-JP" dirty="0"/>
              <a:t>\bar{e} </a:t>
            </a:r>
            <a:r>
              <a:rPr kumimoji="1" lang="ja-JP" altLang="en-US" dirty="0"/>
              <a:t>は </a:t>
            </a:r>
            <a:r>
              <a:rPr kumimoji="1" lang="en-US" altLang="ja-JP" dirty="0"/>
              <a:t>0 </a:t>
            </a:r>
            <a:r>
              <a:rPr kumimoji="1" lang="ja-JP" altLang="en-US" dirty="0"/>
              <a:t>ですね。 </a:t>
            </a:r>
            <a:r>
              <a:rPr kumimoji="1" lang="en-US" altLang="ja-JP" dirty="0"/>
              <a:t>e_ </a:t>
            </a:r>
            <a:r>
              <a:rPr kumimoji="1" lang="en-US" altLang="ja-JP" dirty="0" err="1"/>
              <a:t>i</a:t>
            </a:r>
            <a:r>
              <a:rPr kumimoji="1" lang="en-US" altLang="ja-JP" dirty="0"/>
              <a:t> </a:t>
            </a:r>
            <a:r>
              <a:rPr kumimoji="1" lang="ja-JP" altLang="en-US" dirty="0"/>
              <a:t>だけが残るので，それを </a:t>
            </a:r>
            <a:r>
              <a:rPr kumimoji="1" lang="en-US" altLang="ja-JP" dirty="0"/>
              <a:t>( ) </a:t>
            </a:r>
            <a:r>
              <a:rPr kumimoji="1" lang="ja-JP" altLang="en-US" dirty="0"/>
              <a:t>の中の </a:t>
            </a:r>
            <a:r>
              <a:rPr kumimoji="1" lang="en-US" altLang="ja-JP" dirty="0" err="1"/>
              <a:t>x_i</a:t>
            </a:r>
            <a:r>
              <a:rPr kumimoji="1" lang="en-US" altLang="ja-JP" dirty="0"/>
              <a:t> </a:t>
            </a:r>
            <a:r>
              <a:rPr kumimoji="1" lang="ja-JP" altLang="en-US" dirty="0"/>
              <a:t>および </a:t>
            </a:r>
            <a:r>
              <a:rPr kumimoji="1" lang="en-US" altLang="ja-JP" dirty="0"/>
              <a:t>\bar{x} </a:t>
            </a:r>
            <a:r>
              <a:rPr kumimoji="1" lang="ja-JP" altLang="en-US" dirty="0"/>
              <a:t>と掛け算して，</a:t>
            </a:r>
            <a:r>
              <a:rPr kumimoji="1" lang="en-US" altLang="ja-JP" dirty="0"/>
              <a:t>Σ </a:t>
            </a:r>
            <a:r>
              <a:rPr kumimoji="1" lang="ja-JP" altLang="en-US" dirty="0"/>
              <a:t>記号を分配します。そうすると共分散は，</a:t>
            </a:r>
            <a:r>
              <a:rPr kumimoji="1" lang="en-US" altLang="ja-JP" dirty="0"/>
              <a:t>(1/n) Σ(</a:t>
            </a:r>
            <a:r>
              <a:rPr kumimoji="1" lang="en-US" altLang="ja-JP" dirty="0" err="1"/>
              <a:t>x_i</a:t>
            </a:r>
            <a:r>
              <a:rPr kumimoji="1" lang="en-US" altLang="ja-JP" dirty="0"/>
              <a:t> </a:t>
            </a:r>
            <a:r>
              <a:rPr kumimoji="1" lang="en-US" altLang="ja-JP" dirty="0" err="1"/>
              <a:t>e_i</a:t>
            </a:r>
            <a:r>
              <a:rPr kumimoji="1" lang="en-US" altLang="ja-JP" dirty="0"/>
              <a:t>) </a:t>
            </a:r>
            <a:r>
              <a:rPr kumimoji="1" lang="ja-JP" altLang="en-US" dirty="0"/>
              <a:t>というように，定義式から </a:t>
            </a:r>
            <a:r>
              <a:rPr kumimoji="1" lang="en-US" altLang="ja-JP" dirty="0"/>
              <a:t>\bar{x} </a:t>
            </a:r>
            <a:r>
              <a:rPr kumimoji="1" lang="ja-JP" altLang="en-US" dirty="0"/>
              <a:t>と </a:t>
            </a:r>
            <a:r>
              <a:rPr kumimoji="1" lang="en-US" altLang="ja-JP" dirty="0"/>
              <a:t>\bar{e} </a:t>
            </a:r>
            <a:r>
              <a:rPr kumimoji="1" lang="ja-JP" altLang="en-US" dirty="0"/>
              <a:t>を消した簡単な式になります。こうしておいて，スライドの右側の計算のように </a:t>
            </a:r>
            <a:r>
              <a:rPr kumimoji="1" lang="en-US" altLang="ja-JP" dirty="0" err="1"/>
              <a:t>e_i</a:t>
            </a:r>
            <a:r>
              <a:rPr kumimoji="1" lang="en-US" altLang="ja-JP" dirty="0"/>
              <a:t> = </a:t>
            </a:r>
            <a:r>
              <a:rPr kumimoji="1" lang="en-US" altLang="ja-JP" dirty="0" err="1"/>
              <a:t>y_i</a:t>
            </a:r>
            <a:r>
              <a:rPr kumimoji="1" lang="en-US" altLang="ja-JP" dirty="0"/>
              <a:t> – (b0 + b1 </a:t>
            </a:r>
            <a:r>
              <a:rPr kumimoji="1" lang="en-US" altLang="ja-JP" dirty="0" err="1"/>
              <a:t>x_i</a:t>
            </a:r>
            <a:r>
              <a:rPr kumimoji="1" lang="en-US" altLang="ja-JP" dirty="0"/>
              <a:t>) </a:t>
            </a:r>
            <a:r>
              <a:rPr kumimoji="1" lang="ja-JP" altLang="en-US" dirty="0"/>
              <a:t>を代入すると，正規方程式を導いたときの偏微分の式から，共分散が </a:t>
            </a:r>
            <a:r>
              <a:rPr kumimoji="1" lang="en-US" altLang="ja-JP" dirty="0"/>
              <a:t>0 </a:t>
            </a:r>
            <a:r>
              <a:rPr kumimoji="1" lang="ja-JP" altLang="en-US" dirty="0"/>
              <a:t>になることがわかります。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24</a:t>
            </a:fld>
            <a:endParaRPr kumimoji="1" lang="ja-JP" altLang="en-US"/>
          </a:p>
        </p:txBody>
      </p:sp>
    </p:spTree>
    <p:extLst>
      <p:ext uri="{BB962C8B-B14F-4D97-AF65-F5344CB8AC3E}">
        <p14:creationId xmlns:p14="http://schemas.microsoft.com/office/powerpoint/2010/main" val="2551796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次に，予測値 </a:t>
            </a:r>
            <a:r>
              <a:rPr kumimoji="1" lang="en-US" altLang="ja-JP" dirty="0"/>
              <a:t>\hat{y} </a:t>
            </a:r>
            <a:r>
              <a:rPr kumimoji="1" lang="ja-JP" altLang="en-US" dirty="0"/>
              <a:t>と残差 </a:t>
            </a:r>
            <a:r>
              <a:rPr kumimoji="1" lang="en-US" altLang="ja-JP" dirty="0"/>
              <a:t>e </a:t>
            </a:r>
            <a:r>
              <a:rPr kumimoji="1" lang="ja-JP" altLang="en-US" dirty="0"/>
              <a:t>の共分散です。こちらも </a:t>
            </a:r>
            <a:r>
              <a:rPr kumimoji="1" lang="en-US" altLang="ja-JP" dirty="0"/>
              <a:t>0 </a:t>
            </a:r>
            <a:r>
              <a:rPr kumimoji="1" lang="ja-JP" altLang="en-US" dirty="0"/>
              <a:t>になります。</a:t>
            </a:r>
          </a:p>
          <a:p>
            <a:r>
              <a:rPr kumimoji="1" lang="ja-JP" altLang="en-US" dirty="0"/>
              <a:t>予測値 </a:t>
            </a:r>
            <a:r>
              <a:rPr kumimoji="1" lang="en-US" altLang="ja-JP" dirty="0"/>
              <a:t>\hat{y} </a:t>
            </a:r>
            <a:r>
              <a:rPr kumimoji="1" lang="ja-JP" altLang="en-US" dirty="0"/>
              <a:t>は説明変数 </a:t>
            </a:r>
            <a:r>
              <a:rPr kumimoji="1" lang="en-US" altLang="ja-JP" dirty="0"/>
              <a:t>x </a:t>
            </a:r>
            <a:r>
              <a:rPr kumimoji="1" lang="ja-JP" altLang="en-US" dirty="0"/>
              <a:t>を </a:t>
            </a:r>
            <a:r>
              <a:rPr kumimoji="1" lang="en-US" altLang="ja-JP" dirty="0"/>
              <a:t>b1 </a:t>
            </a:r>
            <a:r>
              <a:rPr kumimoji="1" lang="ja-JP" altLang="en-US" dirty="0"/>
              <a:t>倍して </a:t>
            </a:r>
            <a:r>
              <a:rPr kumimoji="1" lang="en-US" altLang="ja-JP" dirty="0"/>
              <a:t>b0 </a:t>
            </a:r>
            <a:r>
              <a:rPr kumimoji="1" lang="ja-JP" altLang="en-US" dirty="0"/>
              <a:t>を足すというようにして作りますから，予測値と残差の共分散は，説明変数と残差の共分散に比べて，掛け算された定数倍の分だけ変わるはずです。もともと，説明変数 </a:t>
            </a:r>
            <a:r>
              <a:rPr kumimoji="1" lang="en-US" altLang="ja-JP" dirty="0"/>
              <a:t>x </a:t>
            </a:r>
            <a:r>
              <a:rPr kumimoji="1" lang="ja-JP" altLang="en-US" dirty="0"/>
              <a:t>と残差 </a:t>
            </a:r>
            <a:r>
              <a:rPr kumimoji="1" lang="en-US" altLang="ja-JP" dirty="0"/>
              <a:t>e </a:t>
            </a:r>
            <a:r>
              <a:rPr kumimoji="1" lang="ja-JP" altLang="en-US" dirty="0"/>
              <a:t>の共分散は </a:t>
            </a:r>
            <a:r>
              <a:rPr kumimoji="1" lang="en-US" altLang="ja-JP" dirty="0"/>
              <a:t>0 </a:t>
            </a:r>
            <a:r>
              <a:rPr kumimoji="1" lang="ja-JP" altLang="en-US" dirty="0"/>
              <a:t>だったので，定数倍しても </a:t>
            </a:r>
            <a:r>
              <a:rPr kumimoji="1" lang="en-US" altLang="ja-JP" dirty="0"/>
              <a:t>0 </a:t>
            </a:r>
            <a:r>
              <a:rPr kumimoji="1" lang="ja-JP" altLang="en-US" dirty="0"/>
              <a:t>です。よって，予測値 </a:t>
            </a:r>
            <a:r>
              <a:rPr kumimoji="1" lang="en-US" altLang="ja-JP" dirty="0"/>
              <a:t>\hat{y} </a:t>
            </a:r>
            <a:r>
              <a:rPr kumimoji="1" lang="ja-JP" altLang="en-US" dirty="0"/>
              <a:t>と残差 </a:t>
            </a:r>
            <a:r>
              <a:rPr kumimoji="1" lang="en-US" altLang="ja-JP" dirty="0"/>
              <a:t>e </a:t>
            </a:r>
            <a:r>
              <a:rPr kumimoji="1" lang="ja-JP" altLang="en-US" dirty="0"/>
              <a:t>の共分散も </a:t>
            </a:r>
            <a:r>
              <a:rPr kumimoji="1" lang="en-US" altLang="ja-JP" dirty="0"/>
              <a:t>0</a:t>
            </a:r>
            <a:r>
              <a:rPr kumimoji="1" lang="ja-JP" altLang="en-US" dirty="0"/>
              <a:t>，つまり無相関であるということになります。もちろん，式で示すこともできます。スライドに示しておきます。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25</a:t>
            </a:fld>
            <a:endParaRPr kumimoji="1" lang="ja-JP" altLang="en-US"/>
          </a:p>
        </p:txBody>
      </p:sp>
    </p:spTree>
    <p:extLst>
      <p:ext uri="{BB962C8B-B14F-4D97-AF65-F5344CB8AC3E}">
        <p14:creationId xmlns:p14="http://schemas.microsoft.com/office/powerpoint/2010/main" val="1123464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ここまでに述べきた，説明変数との共分散，および，予測値との共分散が </a:t>
            </a:r>
            <a:r>
              <a:rPr kumimoji="1" lang="en-US" altLang="ja-JP" dirty="0"/>
              <a:t>0 </a:t>
            </a:r>
            <a:r>
              <a:rPr kumimoji="1" lang="ja-JP" altLang="en-US" dirty="0"/>
              <a:t>になるという残差の性質は，平方和の直交分解によって，より深く理解することができます。</a:t>
            </a:r>
            <a:endParaRPr kumimoji="1" lang="en-US" altLang="ja-JP" dirty="0"/>
          </a:p>
          <a:p>
            <a:r>
              <a:rPr kumimoji="1" lang="ja-JP" altLang="en-US" dirty="0"/>
              <a:t>回帰分析の目的は，目的変数 </a:t>
            </a:r>
            <a:r>
              <a:rPr kumimoji="1" lang="en-US" altLang="ja-JP" dirty="0"/>
              <a:t>y </a:t>
            </a:r>
            <a:r>
              <a:rPr kumimoji="1" lang="ja-JP" altLang="en-US" dirty="0"/>
              <a:t>の変動を説明変数 </a:t>
            </a:r>
            <a:r>
              <a:rPr kumimoji="1" lang="en-US" altLang="ja-JP" dirty="0"/>
              <a:t>x </a:t>
            </a:r>
            <a:r>
              <a:rPr kumimoji="1" lang="ja-JP" altLang="en-US" dirty="0"/>
              <a:t>の変動で説明することでした。これは完全に説明できるわけではなくて，残差の部分があります。目的変数 </a:t>
            </a:r>
            <a:r>
              <a:rPr kumimoji="1" lang="en-US" altLang="ja-JP" dirty="0"/>
              <a:t>y </a:t>
            </a:r>
            <a:r>
              <a:rPr kumimoji="1" lang="ja-JP" altLang="en-US" dirty="0"/>
              <a:t>の変動である平方和を，予測値の変動と残差の変動の和に分解することを，平方和の直交分解と呼びます。</a:t>
            </a:r>
            <a:endParaRPr kumimoji="1" lang="en-US" altLang="ja-JP" dirty="0"/>
          </a:p>
          <a:p>
            <a:r>
              <a:rPr kumimoji="1" lang="ja-JP" altLang="en-US" dirty="0"/>
              <a:t>目的変数 </a:t>
            </a:r>
            <a:r>
              <a:rPr kumimoji="1" lang="en-US" altLang="ja-JP" dirty="0"/>
              <a:t>y </a:t>
            </a:r>
            <a:r>
              <a:rPr kumimoji="1" lang="ja-JP" altLang="en-US" dirty="0"/>
              <a:t>の，平均からの偏差平方和を考えます。これを </a:t>
            </a:r>
            <a:r>
              <a:rPr kumimoji="1" lang="en-US" altLang="ja-JP" dirty="0"/>
              <a:t>n </a:t>
            </a:r>
            <a:r>
              <a:rPr kumimoji="1" lang="ja-JP" altLang="en-US" dirty="0"/>
              <a:t>で割ると分散になります。ここで本質的な変形として，平均からの偏差 </a:t>
            </a:r>
            <a:r>
              <a:rPr kumimoji="1" lang="en-US" altLang="ja-JP" dirty="0" err="1"/>
              <a:t>y_i</a:t>
            </a:r>
            <a:r>
              <a:rPr kumimoji="1" lang="en-US" altLang="ja-JP" dirty="0"/>
              <a:t> - \bar{y} </a:t>
            </a:r>
            <a:r>
              <a:rPr kumimoji="1" lang="ja-JP" altLang="en-US" dirty="0"/>
              <a:t>を，平均から予測値までの </a:t>
            </a:r>
            <a:r>
              <a:rPr kumimoji="1" lang="en-US" altLang="ja-JP" dirty="0"/>
              <a:t>\hat{y}_</a:t>
            </a:r>
            <a:r>
              <a:rPr kumimoji="1" lang="en-US" altLang="ja-JP" dirty="0" err="1"/>
              <a:t>i</a:t>
            </a:r>
            <a:r>
              <a:rPr kumimoji="1" lang="en-US" altLang="ja-JP" dirty="0"/>
              <a:t> - \bar{y} </a:t>
            </a:r>
            <a:r>
              <a:rPr kumimoji="1" lang="ja-JP" altLang="en-US" dirty="0"/>
              <a:t>と，予測値から実測値までの </a:t>
            </a:r>
            <a:r>
              <a:rPr kumimoji="1" lang="en-US" altLang="ja-JP" dirty="0" err="1"/>
              <a:t>y_i</a:t>
            </a:r>
            <a:r>
              <a:rPr kumimoji="1" lang="en-US" altLang="ja-JP" dirty="0"/>
              <a:t> - \hat{y}_</a:t>
            </a:r>
            <a:r>
              <a:rPr kumimoji="1" lang="en-US" altLang="ja-JP" dirty="0" err="1"/>
              <a:t>i</a:t>
            </a:r>
            <a:r>
              <a:rPr kumimoji="1" lang="en-US" altLang="ja-JP" dirty="0"/>
              <a:t> </a:t>
            </a:r>
            <a:r>
              <a:rPr kumimoji="1" lang="ja-JP" altLang="en-US" dirty="0"/>
              <a:t>という２つの部分の，和として表現します。そうして，２乗の式を展開して整理します。すると，目的変数 </a:t>
            </a:r>
            <a:r>
              <a:rPr kumimoji="1" lang="en-US" altLang="ja-JP" dirty="0"/>
              <a:t>y </a:t>
            </a:r>
            <a:r>
              <a:rPr kumimoji="1" lang="ja-JP" altLang="en-US" dirty="0"/>
              <a:t>の偏差平方和は，残差の偏差平方和と，予測値の偏差平方和に分解されることがわかります。残差の平均は </a:t>
            </a:r>
            <a:r>
              <a:rPr kumimoji="1" lang="en-US" altLang="ja-JP" dirty="0"/>
              <a:t>0 </a:t>
            </a:r>
            <a:r>
              <a:rPr kumimoji="1" lang="ja-JP" altLang="en-US" dirty="0"/>
              <a:t>なので，残差の２乗和は，残差の平均からの偏差平方和と同じであることに注意してください。</a:t>
            </a:r>
            <a:endParaRPr kumimoji="1" lang="en-US" altLang="ja-JP" dirty="0"/>
          </a:p>
          <a:p>
            <a:r>
              <a:rPr kumimoji="1" lang="ja-JP" altLang="en-US" dirty="0"/>
              <a:t>平方和の直交分解は非常に重要な関係式です。この関係式は後々いろいろなところで使いますので，しっかりと理解をしておいてください。</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26</a:t>
            </a:fld>
            <a:endParaRPr kumimoji="1" lang="ja-JP" altLang="en-US"/>
          </a:p>
        </p:txBody>
      </p:sp>
    </p:spTree>
    <p:extLst>
      <p:ext uri="{BB962C8B-B14F-4D97-AF65-F5344CB8AC3E}">
        <p14:creationId xmlns:p14="http://schemas.microsoft.com/office/powerpoint/2010/main" val="1218580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直交分解の「直交」の意味は，変数をベクトルで表現すると明確になります。説明変数について </a:t>
            </a:r>
            <a:r>
              <a:rPr kumimoji="1" lang="en-US" altLang="ja-JP" dirty="0"/>
              <a:t>x_1 </a:t>
            </a:r>
            <a:r>
              <a:rPr kumimoji="1" lang="ja-JP" altLang="en-US" dirty="0"/>
              <a:t>から </a:t>
            </a:r>
            <a:r>
              <a:rPr kumimoji="1" lang="en-US" altLang="ja-JP" dirty="0" err="1"/>
              <a:t>x_n</a:t>
            </a:r>
            <a:r>
              <a:rPr kumimoji="1" lang="en-US" altLang="ja-JP" dirty="0"/>
              <a:t> </a:t>
            </a:r>
            <a:r>
              <a:rPr kumimoji="1" lang="ja-JP" altLang="en-US" dirty="0"/>
              <a:t>までのデータ，それから，目的変数 </a:t>
            </a:r>
            <a:r>
              <a:rPr kumimoji="1" lang="en-US" altLang="ja-JP" dirty="0"/>
              <a:t>y </a:t>
            </a:r>
            <a:r>
              <a:rPr kumimoji="1" lang="ja-JP" altLang="en-US" dirty="0"/>
              <a:t>について </a:t>
            </a:r>
            <a:r>
              <a:rPr kumimoji="1" lang="en-US" altLang="ja-JP" dirty="0"/>
              <a:t>y_1 </a:t>
            </a:r>
            <a:r>
              <a:rPr kumimoji="1" lang="ja-JP" altLang="en-US" dirty="0"/>
              <a:t>から </a:t>
            </a:r>
            <a:r>
              <a:rPr kumimoji="1" lang="en-US" altLang="ja-JP" dirty="0" err="1"/>
              <a:t>y_n</a:t>
            </a:r>
            <a:r>
              <a:rPr kumimoji="1" lang="en-US" altLang="ja-JP" dirty="0"/>
              <a:t> </a:t>
            </a:r>
            <a:r>
              <a:rPr kumimoji="1" lang="ja-JP" altLang="en-US" dirty="0"/>
              <a:t>までのデータがあるとします。それぞれ平均値を引いたベクトルを作っておきます。この図で，</a:t>
            </a:r>
            <a:r>
              <a:rPr kumimoji="1" lang="en-US" altLang="ja-JP" dirty="0"/>
              <a:t>x </a:t>
            </a:r>
            <a:r>
              <a:rPr kumimoji="1" lang="ja-JP" altLang="en-US" dirty="0"/>
              <a:t>と </a:t>
            </a:r>
            <a:r>
              <a:rPr kumimoji="1" lang="en-US" altLang="ja-JP" dirty="0"/>
              <a:t>y </a:t>
            </a:r>
            <a:r>
              <a:rPr kumimoji="1" lang="ja-JP" altLang="en-US" dirty="0"/>
              <a:t>という太字で書いてあるベクトルです。これらを偏差ベクトルと呼びます。</a:t>
            </a:r>
            <a:endParaRPr kumimoji="1" lang="en-US" altLang="ja-JP" dirty="0"/>
          </a:p>
          <a:p>
            <a:r>
              <a:rPr kumimoji="1" lang="ja-JP" altLang="en-US" dirty="0"/>
              <a:t>回帰分析は，このベクトルの世界では，</a:t>
            </a:r>
            <a:r>
              <a:rPr kumimoji="1" lang="en-US" altLang="ja-JP" dirty="0"/>
              <a:t>x </a:t>
            </a:r>
            <a:r>
              <a:rPr kumimoji="1" lang="ja-JP" altLang="en-US" dirty="0"/>
              <a:t>というベクトルから，</a:t>
            </a:r>
            <a:r>
              <a:rPr kumimoji="1" lang="en-US" altLang="ja-JP" dirty="0"/>
              <a:t>y </a:t>
            </a:r>
            <a:r>
              <a:rPr kumimoji="1" lang="ja-JP" altLang="en-US" dirty="0"/>
              <a:t>になるべく近いベクトルを作ることに相当します。</a:t>
            </a:r>
            <a:r>
              <a:rPr kumimoji="1" lang="en-US" altLang="ja-JP" dirty="0"/>
              <a:t>y </a:t>
            </a:r>
            <a:r>
              <a:rPr kumimoji="1" lang="ja-JP" altLang="en-US" dirty="0"/>
              <a:t>になるべく近いベクトルを作ろうとしますが，</a:t>
            </a:r>
            <a:r>
              <a:rPr kumimoji="1" lang="en-US" altLang="ja-JP" dirty="0"/>
              <a:t>x </a:t>
            </a:r>
            <a:r>
              <a:rPr kumimoji="1" lang="ja-JP" altLang="en-US" dirty="0"/>
              <a:t>と </a:t>
            </a:r>
            <a:r>
              <a:rPr kumimoji="1" lang="en-US" altLang="ja-JP" dirty="0"/>
              <a:t>y </a:t>
            </a:r>
            <a:r>
              <a:rPr kumimoji="1" lang="ja-JP" altLang="en-US" dirty="0"/>
              <a:t>が同じ方向あるいはちょうど逆方向を向いていない限り，ぴったりは作れません。ずれている部分は残差であるベクトル </a:t>
            </a:r>
            <a:r>
              <a:rPr kumimoji="1" lang="en-US" altLang="ja-JP" dirty="0"/>
              <a:t>e </a:t>
            </a:r>
            <a:r>
              <a:rPr kumimoji="1" lang="ja-JP" altLang="en-US" dirty="0"/>
              <a:t>となります。この残差ベクトルの大きさがなるべく小さくなるようにするには，</a:t>
            </a:r>
            <a:r>
              <a:rPr kumimoji="1" lang="en-US" altLang="ja-JP" dirty="0"/>
              <a:t>x </a:t>
            </a:r>
            <a:r>
              <a:rPr kumimoji="1" lang="ja-JP" altLang="en-US" dirty="0"/>
              <a:t>を伸縮させ，</a:t>
            </a:r>
            <a:r>
              <a:rPr kumimoji="1" lang="en-US" altLang="ja-JP" dirty="0"/>
              <a:t>x </a:t>
            </a:r>
            <a:r>
              <a:rPr kumimoji="1" lang="ja-JP" altLang="en-US" dirty="0"/>
              <a:t>と </a:t>
            </a:r>
            <a:r>
              <a:rPr kumimoji="1" lang="en-US" altLang="ja-JP" dirty="0"/>
              <a:t>e </a:t>
            </a:r>
            <a:r>
              <a:rPr kumimoji="1" lang="ja-JP" altLang="en-US" dirty="0"/>
              <a:t>が直交するようにします。このときの伸縮率が回帰係数 </a:t>
            </a:r>
            <a:r>
              <a:rPr kumimoji="1" lang="en-US" altLang="ja-JP" dirty="0"/>
              <a:t>b1 </a:t>
            </a:r>
            <a:r>
              <a:rPr kumimoji="1" lang="ja-JP" altLang="en-US" dirty="0"/>
              <a:t>となります。</a:t>
            </a:r>
            <a:endParaRPr kumimoji="1" lang="en-US" altLang="ja-JP" dirty="0"/>
          </a:p>
          <a:p>
            <a:r>
              <a:rPr kumimoji="1" lang="ja-JP" altLang="en-US" dirty="0"/>
              <a:t>ベクトルの大きさは要素の２乗和の正の平方根です。たとえば，目的変数の実測値のベクトル </a:t>
            </a:r>
            <a:r>
              <a:rPr kumimoji="1" lang="en-US" altLang="ja-JP" dirty="0"/>
              <a:t>y </a:t>
            </a:r>
            <a:r>
              <a:rPr kumimoji="1" lang="ja-JP" altLang="en-US" dirty="0"/>
              <a:t>の大きさは，</a:t>
            </a:r>
            <a:r>
              <a:rPr kumimoji="1" lang="en-US" altLang="ja-JP" dirty="0"/>
              <a:t>y_1 - \bar{y} </a:t>
            </a:r>
            <a:r>
              <a:rPr kumimoji="1" lang="ja-JP" altLang="en-US" dirty="0"/>
              <a:t>から </a:t>
            </a:r>
            <a:r>
              <a:rPr kumimoji="1" lang="en-US" altLang="ja-JP" dirty="0" err="1"/>
              <a:t>y_n</a:t>
            </a:r>
            <a:r>
              <a:rPr kumimoji="1" lang="en-US" altLang="ja-JP" dirty="0"/>
              <a:t> - \bar{y} </a:t>
            </a:r>
            <a:r>
              <a:rPr kumimoji="1" lang="ja-JP" altLang="en-US" dirty="0"/>
              <a:t>までをすべて２乗して加算し，その正の平方根をとったものです。ベクトルの大きさを２乗すると，平均からの偏差平方和に等しくなります。</a:t>
            </a:r>
            <a:endParaRPr kumimoji="1" lang="en-US" altLang="ja-JP" dirty="0"/>
          </a:p>
          <a:p>
            <a:r>
              <a:rPr kumimoji="1" lang="ja-JP" altLang="en-US" dirty="0"/>
              <a:t>ピタゴラスの定理から，このスライド右下に示した式が得られます。これは平方和の直交分解です。</a:t>
            </a:r>
            <a:endParaRPr kumimoji="1" lang="en-US" altLang="ja-JP" dirty="0"/>
          </a:p>
          <a:p>
            <a:r>
              <a:rPr kumimoji="1" lang="ja-JP" altLang="en-US" dirty="0"/>
              <a:t>この図から，説明変数 </a:t>
            </a:r>
            <a:r>
              <a:rPr kumimoji="1" lang="en-US" altLang="ja-JP" dirty="0"/>
              <a:t>x </a:t>
            </a:r>
            <a:r>
              <a:rPr kumimoji="1" lang="ja-JP" altLang="en-US" dirty="0"/>
              <a:t>と残差の共分散が </a:t>
            </a:r>
            <a:r>
              <a:rPr kumimoji="1" lang="en-US" altLang="ja-JP" dirty="0"/>
              <a:t>0 </a:t>
            </a:r>
            <a:r>
              <a:rPr kumimoji="1" lang="ja-JP" altLang="en-US" dirty="0"/>
              <a:t>であること，および，予測値 </a:t>
            </a:r>
            <a:r>
              <a:rPr kumimoji="1" lang="en-US" altLang="ja-JP" dirty="0"/>
              <a:t>\hat{y} </a:t>
            </a:r>
            <a:r>
              <a:rPr kumimoji="1" lang="ja-JP" altLang="en-US" dirty="0"/>
              <a:t>と残差の共分散が </a:t>
            </a:r>
            <a:r>
              <a:rPr kumimoji="1" lang="en-US" altLang="ja-JP" dirty="0"/>
              <a:t>0 </a:t>
            </a:r>
            <a:r>
              <a:rPr kumimoji="1" lang="ja-JP" altLang="en-US" dirty="0"/>
              <a:t>であることがわかります。直交する偏差ベクトルは内積が </a:t>
            </a:r>
            <a:r>
              <a:rPr kumimoji="1" lang="en-US" altLang="ja-JP" dirty="0"/>
              <a:t>0 </a:t>
            </a:r>
            <a:r>
              <a:rPr kumimoji="1" lang="ja-JP" altLang="en-US" dirty="0"/>
              <a:t>であり，これは共分散が </a:t>
            </a:r>
            <a:r>
              <a:rPr kumimoji="1" lang="en-US" altLang="ja-JP" dirty="0"/>
              <a:t>0 </a:t>
            </a:r>
            <a:r>
              <a:rPr kumimoji="1" lang="ja-JP" altLang="en-US" dirty="0"/>
              <a:t>であることと同じです。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27</a:t>
            </a:fld>
            <a:endParaRPr kumimoji="1" lang="ja-JP" altLang="en-US"/>
          </a:p>
        </p:txBody>
      </p:sp>
    </p:spTree>
    <p:extLst>
      <p:ext uri="{BB962C8B-B14F-4D97-AF65-F5344CB8AC3E}">
        <p14:creationId xmlns:p14="http://schemas.microsoft.com/office/powerpoint/2010/main" val="8236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目的変数 </a:t>
            </a:r>
            <a:r>
              <a:rPr kumimoji="1" lang="en-US" altLang="ja-JP" dirty="0"/>
              <a:t>y </a:t>
            </a:r>
            <a:r>
              <a:rPr kumimoji="1" lang="ja-JP" altLang="en-US" dirty="0"/>
              <a:t>の偏差平方和の直交分解によって，</a:t>
            </a:r>
            <a:r>
              <a:rPr kumimoji="1" lang="en-US" altLang="ja-JP" dirty="0"/>
              <a:t>y </a:t>
            </a:r>
            <a:r>
              <a:rPr kumimoji="1" lang="ja-JP" altLang="en-US" dirty="0"/>
              <a:t>の変動を，回帰で説明できる，つまり，</a:t>
            </a:r>
            <a:r>
              <a:rPr kumimoji="1" lang="en-US" altLang="ja-JP" dirty="0"/>
              <a:t>x </a:t>
            </a:r>
            <a:r>
              <a:rPr kumimoji="1" lang="ja-JP" altLang="en-US" dirty="0"/>
              <a:t>から予測ができる変動と，それでは予測できない残差の変動に分けることができました。目的変数 </a:t>
            </a:r>
            <a:r>
              <a:rPr kumimoji="1" lang="en-US" altLang="ja-JP" dirty="0"/>
              <a:t>y </a:t>
            </a:r>
            <a:r>
              <a:rPr kumimoji="1" lang="ja-JP" altLang="en-US" dirty="0"/>
              <a:t>の変動のうち，説明変数 </a:t>
            </a:r>
            <a:r>
              <a:rPr kumimoji="1" lang="en-US" altLang="ja-JP" dirty="0"/>
              <a:t>x </a:t>
            </a:r>
            <a:r>
              <a:rPr kumimoji="1" lang="ja-JP" altLang="en-US" dirty="0"/>
              <a:t>の変動で説明できている部分の割合を，決定係数と呼びます。</a:t>
            </a:r>
            <a:r>
              <a:rPr kumimoji="1" lang="en-US" altLang="ja-JP" dirty="0"/>
              <a:t>R^2 </a:t>
            </a:r>
            <a:r>
              <a:rPr kumimoji="1" lang="ja-JP" altLang="en-US" dirty="0"/>
              <a:t>で表します。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28</a:t>
            </a:fld>
            <a:endParaRPr kumimoji="1" lang="ja-JP" altLang="en-US"/>
          </a:p>
        </p:txBody>
      </p:sp>
    </p:spTree>
    <p:extLst>
      <p:ext uri="{BB962C8B-B14F-4D97-AF65-F5344CB8AC3E}">
        <p14:creationId xmlns:p14="http://schemas.microsoft.com/office/powerpoint/2010/main" val="816166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関数で回帰分析を行い，</a:t>
            </a:r>
            <a:r>
              <a:rPr kumimoji="1" lang="en-US" altLang="ja-JP" dirty="0"/>
              <a:t>summary </a:t>
            </a:r>
            <a:r>
              <a:rPr kumimoji="1" lang="ja-JP" altLang="en-US" dirty="0"/>
              <a:t>関数で詳細な結果を出力すると，</a:t>
            </a:r>
            <a:r>
              <a:rPr kumimoji="1" lang="en-US" altLang="ja-JP" dirty="0"/>
              <a:t>Multiple R-squared </a:t>
            </a:r>
            <a:r>
              <a:rPr kumimoji="1" lang="ja-JP" altLang="en-US" dirty="0"/>
              <a:t>というところの数値が決定係数です。このスライドでは </a:t>
            </a:r>
            <a:r>
              <a:rPr kumimoji="1" lang="en-US" altLang="ja-JP" dirty="0"/>
              <a:t>0.399 </a:t>
            </a:r>
            <a:r>
              <a:rPr kumimoji="1" lang="ja-JP" altLang="en-US" dirty="0"/>
              <a:t>ですね。</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29</a:t>
            </a:fld>
            <a:endParaRPr kumimoji="1" lang="ja-JP" altLang="en-US"/>
          </a:p>
        </p:txBody>
      </p:sp>
    </p:spTree>
    <p:extLst>
      <p:ext uri="{BB962C8B-B14F-4D97-AF65-F5344CB8AC3E}">
        <p14:creationId xmlns:p14="http://schemas.microsoft.com/office/powerpoint/2010/main" val="167843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15</a:t>
            </a:r>
            <a:r>
              <a:rPr kumimoji="1" lang="ja-JP" altLang="en-US" dirty="0"/>
              <a:t>回講義の目標は，単回帰分析の数理を理解することです。ソフトウェア </a:t>
            </a:r>
            <a:r>
              <a:rPr kumimoji="1" lang="en-US" altLang="ja-JP" dirty="0"/>
              <a:t>R </a:t>
            </a:r>
            <a:r>
              <a:rPr kumimoji="1" lang="ja-JP" altLang="en-US" dirty="0"/>
              <a:t>で回帰分析を実行すると，いろいろな数値が出力されます。その出力される数値の意味について，大まかな説明は「冬休み自習」でも学習しましたが，今回はその数理も含めて理解できることが目標となります。数理が理解できていれば，同じ出力を得るプログラムを書くことができるはずで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a:t>
            </a:fld>
            <a:endParaRPr kumimoji="1" lang="ja-JP" altLang="en-US"/>
          </a:p>
        </p:txBody>
      </p:sp>
    </p:spTree>
    <p:extLst>
      <p:ext uri="{BB962C8B-B14F-4D97-AF65-F5344CB8AC3E}">
        <p14:creationId xmlns:p14="http://schemas.microsoft.com/office/powerpoint/2010/main" val="1568407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決定係数は予測の精度の指標です。データへの，回帰式のあてはまりの良さを表していて，</a:t>
            </a:r>
            <a:r>
              <a:rPr kumimoji="1" lang="en-US" altLang="ja-JP" dirty="0"/>
              <a:t>0 </a:t>
            </a:r>
            <a:r>
              <a:rPr kumimoji="1" lang="ja-JP" altLang="en-US" dirty="0"/>
              <a:t>から </a:t>
            </a:r>
            <a:r>
              <a:rPr kumimoji="1" lang="en-US" altLang="ja-JP" dirty="0"/>
              <a:t>1 </a:t>
            </a:r>
            <a:r>
              <a:rPr kumimoji="1" lang="ja-JP" altLang="en-US" dirty="0"/>
              <a:t>までの値を取ります。もし，すべてのデータが直線上に並んでいて，残差 </a:t>
            </a:r>
            <a:r>
              <a:rPr kumimoji="1" lang="en-US" altLang="ja-JP" dirty="0" err="1"/>
              <a:t>e_i</a:t>
            </a:r>
            <a:r>
              <a:rPr kumimoji="1" lang="en-US" altLang="ja-JP" dirty="0"/>
              <a:t> </a:t>
            </a:r>
            <a:r>
              <a:rPr kumimoji="1" lang="ja-JP" altLang="en-US" dirty="0"/>
              <a:t>がすべて </a:t>
            </a:r>
            <a:r>
              <a:rPr kumimoji="1" lang="en-US" altLang="ja-JP" dirty="0"/>
              <a:t>0 </a:t>
            </a:r>
            <a:r>
              <a:rPr kumimoji="1" lang="ja-JP" altLang="en-US" dirty="0"/>
              <a:t>でしたら，</a:t>
            </a:r>
            <a:r>
              <a:rPr kumimoji="1" lang="en-US" altLang="ja-JP" dirty="0"/>
              <a:t>R^2 </a:t>
            </a:r>
            <a:r>
              <a:rPr kumimoji="1" lang="ja-JP" altLang="en-US" dirty="0"/>
              <a:t>は </a:t>
            </a:r>
            <a:r>
              <a:rPr kumimoji="1" lang="en-US" altLang="ja-JP" dirty="0"/>
              <a:t>1 </a:t>
            </a:r>
            <a:r>
              <a:rPr kumimoji="1" lang="ja-JP" altLang="en-US" dirty="0"/>
              <a:t>になります。もし，説明変数 </a:t>
            </a:r>
            <a:r>
              <a:rPr kumimoji="1" lang="en-US" altLang="ja-JP" dirty="0"/>
              <a:t>x </a:t>
            </a:r>
            <a:r>
              <a:rPr kumimoji="1" lang="ja-JP" altLang="en-US" dirty="0"/>
              <a:t>によって説明される変動が </a:t>
            </a:r>
            <a:r>
              <a:rPr kumimoji="1" lang="en-US" altLang="ja-JP" dirty="0"/>
              <a:t>0 </a:t>
            </a:r>
            <a:r>
              <a:rPr kumimoji="1" lang="ja-JP" altLang="en-US" dirty="0"/>
              <a:t>でしたら，</a:t>
            </a:r>
            <a:r>
              <a:rPr kumimoji="1" lang="en-US" altLang="ja-JP" dirty="0"/>
              <a:t>R^2 </a:t>
            </a:r>
            <a:r>
              <a:rPr kumimoji="1" lang="ja-JP" altLang="en-US" dirty="0"/>
              <a:t>は </a:t>
            </a:r>
            <a:r>
              <a:rPr kumimoji="1" lang="en-US" altLang="ja-JP" dirty="0"/>
              <a:t>0 </a:t>
            </a:r>
            <a:r>
              <a:rPr kumimoji="1" lang="ja-JP" altLang="en-US" dirty="0"/>
              <a:t>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30</a:t>
            </a:fld>
            <a:endParaRPr kumimoji="1" lang="ja-JP" altLang="en-US"/>
          </a:p>
        </p:txBody>
      </p:sp>
    </p:spTree>
    <p:extLst>
      <p:ext uri="{BB962C8B-B14F-4D97-AF65-F5344CB8AC3E}">
        <p14:creationId xmlns:p14="http://schemas.microsoft.com/office/powerpoint/2010/main" val="886195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決定係数とは別の，予測の精度の指標を紹介します。</a:t>
            </a:r>
            <a:endParaRPr kumimoji="1" lang="en-US" altLang="ja-JP" dirty="0"/>
          </a:p>
          <a:p>
            <a:r>
              <a:rPr kumimoji="1" lang="ja-JP" altLang="en-US" dirty="0"/>
              <a:t>残差の変動を，自由度である </a:t>
            </a:r>
            <a:r>
              <a:rPr kumimoji="1" lang="en-US" altLang="ja-JP" dirty="0"/>
              <a:t>n - 2 </a:t>
            </a:r>
            <a:r>
              <a:rPr kumimoji="1" lang="ja-JP" altLang="en-US" dirty="0"/>
              <a:t>で割った値の，正の平方根を，推定値の標準誤差と呼びます。</a:t>
            </a:r>
            <a:endParaRPr kumimoji="1" lang="en-US" altLang="ja-JP" dirty="0"/>
          </a:p>
          <a:p>
            <a:r>
              <a:rPr kumimoji="1" lang="ja-JP" altLang="en-US" dirty="0"/>
              <a:t>自由度が </a:t>
            </a:r>
            <a:r>
              <a:rPr kumimoji="1" lang="en-US" altLang="ja-JP" dirty="0"/>
              <a:t>n - 2 </a:t>
            </a:r>
            <a:r>
              <a:rPr kumimoji="1" lang="ja-JP" altLang="en-US" dirty="0"/>
              <a:t>となるのは，誤差の２乗，</a:t>
            </a:r>
            <a:r>
              <a:rPr kumimoji="1" lang="en-US" altLang="ja-JP" dirty="0"/>
              <a:t>e_1 </a:t>
            </a:r>
            <a:r>
              <a:rPr kumimoji="1" lang="ja-JP" altLang="en-US" dirty="0"/>
              <a:t>から </a:t>
            </a:r>
            <a:r>
              <a:rPr kumimoji="1" lang="en-US" altLang="ja-JP" dirty="0" err="1"/>
              <a:t>e_n</a:t>
            </a:r>
            <a:r>
              <a:rPr kumimoji="1" lang="en-US" altLang="ja-JP" dirty="0"/>
              <a:t> </a:t>
            </a:r>
            <a:r>
              <a:rPr kumimoji="1" lang="ja-JP" altLang="en-US" dirty="0"/>
              <a:t>まで全部２乗して足し合わせるとき，この </a:t>
            </a:r>
            <a:r>
              <a:rPr kumimoji="1" lang="en-US" altLang="ja-JP" dirty="0"/>
              <a:t>n </a:t>
            </a:r>
            <a:r>
              <a:rPr kumimoji="1" lang="ja-JP" altLang="en-US" dirty="0"/>
              <a:t>個ある誤差のうち２つは自由に動かせないということです。</a:t>
            </a:r>
            <a:r>
              <a:rPr kumimoji="1" lang="en-US" altLang="ja-JP" dirty="0"/>
              <a:t>n - 2 </a:t>
            </a:r>
            <a:r>
              <a:rPr kumimoji="1" lang="ja-JP" altLang="en-US" dirty="0"/>
              <a:t>個までは自由にできるのですが，残りの</a:t>
            </a:r>
            <a:r>
              <a:rPr kumimoji="1" lang="en-US" altLang="ja-JP" dirty="0"/>
              <a:t>2</a:t>
            </a:r>
            <a:r>
              <a:rPr kumimoji="1" lang="ja-JP" altLang="en-US" dirty="0"/>
              <a:t>個が自由になりません。これは正規方程式に関係しています。われわれは正規方程式から切片 </a:t>
            </a:r>
            <a:r>
              <a:rPr kumimoji="1" lang="en-US" altLang="ja-JP" dirty="0"/>
              <a:t>b0 </a:t>
            </a:r>
            <a:r>
              <a:rPr kumimoji="1" lang="ja-JP" altLang="en-US" dirty="0"/>
              <a:t>と傾き </a:t>
            </a:r>
            <a:r>
              <a:rPr kumimoji="1" lang="en-US" altLang="ja-JP" dirty="0"/>
              <a:t>b1 </a:t>
            </a:r>
            <a:r>
              <a:rPr kumimoji="1" lang="ja-JP" altLang="en-US" dirty="0"/>
              <a:t>を決めました。</a:t>
            </a:r>
            <a:r>
              <a:rPr kumimoji="1" lang="en-US" altLang="ja-JP" dirty="0"/>
              <a:t>b0 </a:t>
            </a:r>
            <a:r>
              <a:rPr kumimoji="1" lang="ja-JP" altLang="en-US" dirty="0"/>
              <a:t>と </a:t>
            </a:r>
            <a:r>
              <a:rPr kumimoji="1" lang="en-US" altLang="ja-JP" dirty="0"/>
              <a:t>b1 </a:t>
            </a:r>
            <a:r>
              <a:rPr kumimoji="1" lang="ja-JP" altLang="en-US" dirty="0"/>
              <a:t>を決めると誤差 </a:t>
            </a:r>
            <a:r>
              <a:rPr kumimoji="1" lang="en-US" altLang="ja-JP" dirty="0" err="1"/>
              <a:t>e_i</a:t>
            </a:r>
            <a:r>
              <a:rPr kumimoji="1" lang="en-US" altLang="ja-JP" dirty="0"/>
              <a:t> </a:t>
            </a:r>
            <a:r>
              <a:rPr kumimoji="1" lang="ja-JP" altLang="en-US" dirty="0"/>
              <a:t>が決まります。正規方程式は</a:t>
            </a:r>
            <a:r>
              <a:rPr kumimoji="1" lang="en-US" altLang="ja-JP" dirty="0"/>
              <a:t>2</a:t>
            </a:r>
            <a:r>
              <a:rPr kumimoji="1" lang="ja-JP" altLang="en-US" dirty="0"/>
              <a:t>本の方程式の連立方程式です。これらがそれぞれ，誤差 </a:t>
            </a:r>
            <a:r>
              <a:rPr kumimoji="1" lang="en-US" altLang="ja-JP" dirty="0" err="1"/>
              <a:t>e_i</a:t>
            </a:r>
            <a:r>
              <a:rPr kumimoji="1" lang="en-US" altLang="ja-JP" dirty="0"/>
              <a:t> </a:t>
            </a:r>
            <a:r>
              <a:rPr kumimoji="1" lang="ja-JP" altLang="en-US" dirty="0"/>
              <a:t>に関する制約になっているのです。１つ目の式は，誤差の総和は </a:t>
            </a:r>
            <a:r>
              <a:rPr kumimoji="1" lang="en-US" altLang="ja-JP" dirty="0"/>
              <a:t>0 </a:t>
            </a:r>
            <a:r>
              <a:rPr kumimoji="1" lang="ja-JP" altLang="en-US" dirty="0"/>
              <a:t>であるということを意味しています。２つ目の式は，説明変数と誤差の共分散が </a:t>
            </a:r>
            <a:r>
              <a:rPr kumimoji="1" lang="en-US" altLang="ja-JP" dirty="0"/>
              <a:t>0 </a:t>
            </a:r>
            <a:r>
              <a:rPr kumimoji="1" lang="ja-JP" altLang="en-US" dirty="0"/>
              <a:t>であるということを意味しています。この制約のために，</a:t>
            </a:r>
            <a:r>
              <a:rPr kumimoji="1" lang="en-US" altLang="ja-JP" dirty="0"/>
              <a:t>n </a:t>
            </a:r>
            <a:r>
              <a:rPr kumimoji="1" lang="ja-JP" altLang="en-US" dirty="0"/>
              <a:t>個ある </a:t>
            </a:r>
            <a:r>
              <a:rPr kumimoji="1" lang="en-US" altLang="ja-JP" dirty="0" err="1"/>
              <a:t>e_i</a:t>
            </a:r>
            <a:r>
              <a:rPr kumimoji="1" lang="en-US" altLang="ja-JP" dirty="0"/>
              <a:t> </a:t>
            </a:r>
            <a:r>
              <a:rPr kumimoji="1" lang="ja-JP" altLang="en-US" dirty="0"/>
              <a:t>のうち，勝手に動かすことができるのは </a:t>
            </a:r>
            <a:r>
              <a:rPr kumimoji="1" lang="en-US" altLang="ja-JP" dirty="0"/>
              <a:t>n - 2 </a:t>
            </a:r>
            <a:r>
              <a:rPr kumimoji="1" lang="ja-JP" altLang="en-US" dirty="0"/>
              <a:t>個になって，自由度が </a:t>
            </a:r>
            <a:r>
              <a:rPr kumimoji="1" lang="en-US" altLang="ja-JP" dirty="0"/>
              <a:t>n - 2 </a:t>
            </a:r>
            <a:r>
              <a:rPr kumimoji="1" lang="ja-JP" altLang="en-US" dirty="0"/>
              <a:t>となります。</a:t>
            </a:r>
          </a:p>
          <a:p>
            <a:endParaRPr kumimoji="1" lang="en-US" altLang="ja-JP" dirty="0"/>
          </a:p>
          <a:p>
            <a:r>
              <a:rPr kumimoji="1" lang="ja-JP" altLang="en-US" dirty="0"/>
              <a:t>参考：東京大学教養学部統計学教室（編）</a:t>
            </a:r>
            <a:r>
              <a:rPr kumimoji="1" lang="en-US" altLang="ja-JP" dirty="0"/>
              <a:t>『</a:t>
            </a:r>
            <a:r>
              <a:rPr kumimoji="1" lang="ja-JP" altLang="en-US" dirty="0"/>
              <a:t>統計学入門</a:t>
            </a:r>
            <a:r>
              <a:rPr kumimoji="1" lang="en-US" altLang="ja-JP" dirty="0"/>
              <a:t>』</a:t>
            </a:r>
            <a:r>
              <a:rPr kumimoji="1" lang="ja-JP" altLang="en-US" dirty="0"/>
              <a:t>東京大学出版会 </a:t>
            </a:r>
            <a:r>
              <a:rPr kumimoji="1" lang="en-US" altLang="ja-JP" dirty="0"/>
              <a:t>p.263</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31</a:t>
            </a:fld>
            <a:endParaRPr kumimoji="1" lang="ja-JP" altLang="en-US"/>
          </a:p>
        </p:txBody>
      </p:sp>
    </p:spTree>
    <p:extLst>
      <p:ext uri="{BB962C8B-B14F-4D97-AF65-F5344CB8AC3E}">
        <p14:creationId xmlns:p14="http://schemas.microsoft.com/office/powerpoint/2010/main" val="178690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決定係数は，予測値 </a:t>
            </a:r>
            <a:r>
              <a:rPr kumimoji="1" lang="en-US" altLang="ja-JP" dirty="0"/>
              <a:t>\hat{y} </a:t>
            </a:r>
            <a:r>
              <a:rPr kumimoji="1" lang="ja-JP" altLang="en-US" dirty="0"/>
              <a:t>と目的変数 </a:t>
            </a:r>
            <a:r>
              <a:rPr kumimoji="1" lang="en-US" altLang="ja-JP" dirty="0"/>
              <a:t>y </a:t>
            </a:r>
            <a:r>
              <a:rPr kumimoji="1" lang="ja-JP" altLang="en-US" dirty="0"/>
              <a:t>の相関係数の２乗に等しくなります。説明変数が複数となる重回帰分析の場合も含め，決定係数は予測値 </a:t>
            </a:r>
            <a:r>
              <a:rPr kumimoji="1" lang="en-US" altLang="ja-JP" dirty="0"/>
              <a:t>\hat{y} </a:t>
            </a:r>
            <a:r>
              <a:rPr kumimoji="1" lang="ja-JP" altLang="en-US" dirty="0"/>
              <a:t>と目的変数 </a:t>
            </a:r>
            <a:r>
              <a:rPr kumimoji="1" lang="en-US" altLang="ja-JP" dirty="0"/>
              <a:t>y </a:t>
            </a:r>
            <a:r>
              <a:rPr kumimoji="1" lang="ja-JP" altLang="en-US" dirty="0"/>
              <a:t>の相関係数の２乗となります。さらに，単回帰分析では，説明変数 </a:t>
            </a:r>
            <a:r>
              <a:rPr kumimoji="1" lang="en-US" altLang="ja-JP" dirty="0"/>
              <a:t>x </a:t>
            </a:r>
            <a:r>
              <a:rPr kumimoji="1" lang="ja-JP" altLang="en-US" dirty="0"/>
              <a:t>と目的変数 </a:t>
            </a:r>
            <a:r>
              <a:rPr kumimoji="1" lang="en-US" altLang="ja-JP" dirty="0"/>
              <a:t>y </a:t>
            </a:r>
            <a:r>
              <a:rPr kumimoji="1" lang="ja-JP" altLang="en-US" dirty="0"/>
              <a:t>の相関係数の２乗も決定係数に等しくなります。これをベクトル図で説明します。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32</a:t>
            </a:fld>
            <a:endParaRPr kumimoji="1" lang="ja-JP" altLang="en-US"/>
          </a:p>
        </p:txBody>
      </p:sp>
    </p:spTree>
    <p:extLst>
      <p:ext uri="{BB962C8B-B14F-4D97-AF65-F5344CB8AC3E}">
        <p14:creationId xmlns:p14="http://schemas.microsoft.com/office/powerpoint/2010/main" val="2147399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これは直交分解の説明で示したベクトル図です。</a:t>
            </a:r>
            <a:r>
              <a:rPr kumimoji="1" lang="en-US" altLang="ja-JP" dirty="0"/>
              <a:t>R^2 </a:t>
            </a:r>
            <a:r>
              <a:rPr kumimoji="1" lang="ja-JP" altLang="en-US" dirty="0"/>
              <a:t>は，目的変数 </a:t>
            </a:r>
            <a:r>
              <a:rPr kumimoji="1" lang="en-US" altLang="ja-JP" dirty="0"/>
              <a:t>y </a:t>
            </a:r>
            <a:r>
              <a:rPr kumimoji="1" lang="ja-JP" altLang="en-US" dirty="0"/>
              <a:t>の変動に占める，予測値 </a:t>
            </a:r>
            <a:r>
              <a:rPr kumimoji="1" lang="en-US" altLang="ja-JP" dirty="0"/>
              <a:t>\hat{y} </a:t>
            </a:r>
            <a:r>
              <a:rPr kumimoji="1" lang="ja-JP" altLang="en-US" dirty="0"/>
              <a:t>の変動の割合でした。これら変動は平均からの偏差平方和であり，対応するベクトルの大きさの２乗になります。</a:t>
            </a:r>
            <a:r>
              <a:rPr kumimoji="1" lang="en-US" altLang="ja-JP" dirty="0"/>
              <a:t>R^2 </a:t>
            </a:r>
            <a:r>
              <a:rPr kumimoji="1" lang="ja-JP" altLang="en-US" dirty="0"/>
              <a:t>は，目的変数のベクトル </a:t>
            </a:r>
            <a:r>
              <a:rPr kumimoji="1" lang="en-US" altLang="ja-JP" dirty="0"/>
              <a:t>y </a:t>
            </a:r>
            <a:r>
              <a:rPr kumimoji="1" lang="ja-JP" altLang="en-US" dirty="0"/>
              <a:t>の大きさの２乗を分母，予測値のベクトル </a:t>
            </a:r>
            <a:r>
              <a:rPr kumimoji="1" lang="en-US" altLang="ja-JP" dirty="0"/>
              <a:t>\hat{y} </a:t>
            </a:r>
            <a:r>
              <a:rPr kumimoji="1" lang="ja-JP" altLang="en-US" dirty="0"/>
              <a:t>の大きさの</a:t>
            </a:r>
            <a:r>
              <a:rPr kumimoji="1" lang="en-US" altLang="ja-JP" dirty="0"/>
              <a:t>2</a:t>
            </a:r>
            <a:r>
              <a:rPr kumimoji="1" lang="ja-JP" altLang="en-US" dirty="0"/>
              <a:t>乗を分子とした割合となります。この図の直角三角形で，分母が底辺の２乗，分子が斜辺の２乗となっています。目的変数の予測値のベクトルと実測値のベクトルがなす角を </a:t>
            </a:r>
            <a:r>
              <a:rPr kumimoji="1" lang="en-US" altLang="ja-JP" dirty="0"/>
              <a:t>θ </a:t>
            </a:r>
            <a:r>
              <a:rPr kumimoji="1" lang="ja-JP" altLang="en-US" dirty="0"/>
              <a:t>とすると，</a:t>
            </a:r>
            <a:r>
              <a:rPr kumimoji="1" lang="en-US" altLang="ja-JP" dirty="0"/>
              <a:t>R^2 </a:t>
            </a:r>
            <a:r>
              <a:rPr kumimoji="1" lang="ja-JP" altLang="en-US" dirty="0"/>
              <a:t>は </a:t>
            </a:r>
            <a:r>
              <a:rPr kumimoji="1" lang="en-US" altLang="ja-JP" dirty="0" err="1"/>
              <a:t>cosθ</a:t>
            </a:r>
            <a:r>
              <a:rPr kumimoji="1" lang="en-US" altLang="ja-JP" dirty="0"/>
              <a:t> </a:t>
            </a:r>
            <a:r>
              <a:rPr kumimoji="1" lang="ja-JP" altLang="en-US" dirty="0"/>
              <a:t>の２乗であることがわかります。相関係数は２つの偏差ベクトルのなす角</a:t>
            </a:r>
            <a:r>
              <a:rPr kumimoji="1" lang="en-US" altLang="ja-JP" dirty="0"/>
              <a:t>θ</a:t>
            </a:r>
            <a:r>
              <a:rPr kumimoji="1" lang="ja-JP" altLang="en-US" dirty="0"/>
              <a:t>のコサインであったことを思い出してください。</a:t>
            </a:r>
            <a:r>
              <a:rPr kumimoji="1" lang="en-US" altLang="ja-JP" dirty="0"/>
              <a:t>R^2 </a:t>
            </a:r>
            <a:r>
              <a:rPr kumimoji="1" lang="ja-JP" altLang="en-US" dirty="0"/>
              <a:t>は，目的変数の予測値と実測値の相関係数の２乗になっています。この図をよく見ると，</a:t>
            </a:r>
            <a:r>
              <a:rPr kumimoji="1" lang="en-US" altLang="ja-JP" dirty="0"/>
              <a:t>θ </a:t>
            </a:r>
            <a:r>
              <a:rPr kumimoji="1" lang="ja-JP" altLang="en-US" dirty="0"/>
              <a:t>は目的変数の予測値と実測値のベクトルがなす角であるだけでなく，目的変数と説明変数のベクトルがなす角にもなっています。そうすると，</a:t>
            </a:r>
            <a:r>
              <a:rPr kumimoji="1" lang="en-US" altLang="ja-JP" dirty="0"/>
              <a:t>R^2 </a:t>
            </a:r>
            <a:r>
              <a:rPr kumimoji="1" lang="ja-JP" altLang="en-US" dirty="0"/>
              <a:t>は，目的変数と説明変数の相関係数の２乗でもあることがわかります。</a:t>
            </a:r>
            <a:r>
              <a:rPr kumimoji="1" lang="en-US" altLang="ja-JP" dirty="0"/>
              <a:t>θ </a:t>
            </a:r>
            <a:r>
              <a:rPr kumimoji="1" lang="ja-JP" altLang="en-US" dirty="0"/>
              <a:t>が</a:t>
            </a:r>
            <a:r>
              <a:rPr kumimoji="1" lang="en-US" altLang="ja-JP" dirty="0"/>
              <a:t>90</a:t>
            </a:r>
            <a:r>
              <a:rPr kumimoji="1" lang="ja-JP" altLang="en-US" dirty="0"/>
              <a:t>度より大きいときにはベクトル図が異なりますが，同じ結果となります。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33</a:t>
            </a:fld>
            <a:endParaRPr kumimoji="1" lang="ja-JP" altLang="en-US"/>
          </a:p>
        </p:txBody>
      </p:sp>
    </p:spTree>
    <p:extLst>
      <p:ext uri="{BB962C8B-B14F-4D97-AF65-F5344CB8AC3E}">
        <p14:creationId xmlns:p14="http://schemas.microsoft.com/office/powerpoint/2010/main" val="3959681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ここで少し寄り道のクイズを出します。相関係数 </a:t>
            </a:r>
            <a:r>
              <a:rPr kumimoji="1" lang="en-US" altLang="ja-JP" dirty="0"/>
              <a:t>r = 0 </a:t>
            </a:r>
            <a:r>
              <a:rPr kumimoji="1" lang="ja-JP" altLang="en-US" dirty="0"/>
              <a:t>と </a:t>
            </a:r>
            <a:r>
              <a:rPr kumimoji="1" lang="en-US" altLang="ja-JP" dirty="0"/>
              <a:t>r = 1 </a:t>
            </a:r>
            <a:r>
              <a:rPr kumimoji="1" lang="ja-JP" altLang="en-US" dirty="0"/>
              <a:t>の真ん中となる相関係数の値はいくつでしょうか？　直感的には </a:t>
            </a:r>
            <a:r>
              <a:rPr kumimoji="1" lang="en-US" altLang="ja-JP" dirty="0"/>
              <a:t>r = 0.5 </a:t>
            </a:r>
            <a:r>
              <a:rPr kumimoji="1" lang="ja-JP" altLang="en-US" dirty="0"/>
              <a:t>でしょうか？　推定値の標準誤差という観点から考えると，おもしろい結果が得られます。</a:t>
            </a:r>
            <a:endParaRPr kumimoji="1" lang="en-US" altLang="ja-JP" dirty="0"/>
          </a:p>
          <a:p>
            <a:r>
              <a:rPr kumimoji="1" lang="ja-JP" altLang="en-US" dirty="0"/>
              <a:t>推定値の標準誤差の定義に使われている，残差 </a:t>
            </a:r>
            <a:r>
              <a:rPr kumimoji="1" lang="en-US" altLang="ja-JP" dirty="0" err="1"/>
              <a:t>e_i</a:t>
            </a:r>
            <a:r>
              <a:rPr kumimoji="1" lang="en-US" altLang="ja-JP" dirty="0"/>
              <a:t> </a:t>
            </a:r>
            <a:r>
              <a:rPr kumimoji="1" lang="ja-JP" altLang="en-US" dirty="0"/>
              <a:t>の２乗和の式を変形していくと，スライド左下のように，説明変数 </a:t>
            </a:r>
            <a:r>
              <a:rPr kumimoji="1" lang="en-US" altLang="ja-JP" dirty="0"/>
              <a:t>x </a:t>
            </a:r>
            <a:r>
              <a:rPr kumimoji="1" lang="ja-JP" altLang="en-US" dirty="0"/>
              <a:t>の分散，目的変数 </a:t>
            </a:r>
            <a:r>
              <a:rPr kumimoji="1" lang="en-US" altLang="ja-JP" dirty="0"/>
              <a:t>y </a:t>
            </a:r>
            <a:r>
              <a:rPr kumimoji="1" lang="ja-JP" altLang="en-US" dirty="0"/>
              <a:t>の分散，</a:t>
            </a:r>
            <a:r>
              <a:rPr kumimoji="1" lang="en-US" altLang="ja-JP" dirty="0"/>
              <a:t>x </a:t>
            </a:r>
            <a:r>
              <a:rPr kumimoji="1" lang="ja-JP" altLang="en-US" dirty="0"/>
              <a:t>と </a:t>
            </a:r>
            <a:r>
              <a:rPr kumimoji="1" lang="en-US" altLang="ja-JP" dirty="0"/>
              <a:t>y </a:t>
            </a:r>
            <a:r>
              <a:rPr kumimoji="1" lang="ja-JP" altLang="en-US" dirty="0"/>
              <a:t>の共分散を使って表すことができます。さらに少し変形すると，スライド右側のように，</a:t>
            </a:r>
            <a:r>
              <a:rPr kumimoji="1" lang="en-US" altLang="ja-JP" dirty="0"/>
              <a:t>y </a:t>
            </a:r>
            <a:r>
              <a:rPr kumimoji="1" lang="ja-JP" altLang="en-US" dirty="0"/>
              <a:t>の分散と，</a:t>
            </a:r>
            <a:r>
              <a:rPr kumimoji="1" lang="en-US" altLang="ja-JP" dirty="0"/>
              <a:t>x </a:t>
            </a:r>
            <a:r>
              <a:rPr kumimoji="1" lang="ja-JP" altLang="en-US" dirty="0"/>
              <a:t>と </a:t>
            </a:r>
            <a:r>
              <a:rPr kumimoji="1" lang="en-US" altLang="ja-JP" dirty="0"/>
              <a:t>y </a:t>
            </a:r>
            <a:r>
              <a:rPr kumimoji="1" lang="ja-JP" altLang="en-US" dirty="0"/>
              <a:t>の相関係数を使って表すことができます。推定値の標準誤差を，この結果を用いて表しておきます。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34</a:t>
            </a:fld>
            <a:endParaRPr kumimoji="1" lang="ja-JP" altLang="en-US"/>
          </a:p>
        </p:txBody>
      </p:sp>
    </p:spTree>
    <p:extLst>
      <p:ext uri="{BB962C8B-B14F-4D97-AF65-F5344CB8AC3E}">
        <p14:creationId xmlns:p14="http://schemas.microsoft.com/office/powerpoint/2010/main" val="365539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相関が </a:t>
            </a:r>
            <a:r>
              <a:rPr kumimoji="1" lang="en-US" altLang="ja-JP" dirty="0"/>
              <a:t>0 </a:t>
            </a:r>
            <a:r>
              <a:rPr kumimoji="1" lang="ja-JP" altLang="en-US" dirty="0"/>
              <a:t>のとき，推定値の標準誤差はスライド上のように，目的変数の標準偏差と似た式になります。これは，推定値の標準誤差が最も大きくなる場合です。相関が </a:t>
            </a:r>
            <a:r>
              <a:rPr kumimoji="1" lang="en-US" altLang="ja-JP" dirty="0"/>
              <a:t>1 </a:t>
            </a:r>
            <a:r>
              <a:rPr kumimoji="1" lang="ja-JP" altLang="en-US" dirty="0"/>
              <a:t>のとき，推定値の標準誤差は </a:t>
            </a:r>
            <a:r>
              <a:rPr kumimoji="1" lang="en-US" altLang="ja-JP" dirty="0"/>
              <a:t>0 </a:t>
            </a:r>
            <a:r>
              <a:rPr kumimoji="1" lang="ja-JP" altLang="en-US" dirty="0"/>
              <a:t>です。それでは，相関 </a:t>
            </a:r>
            <a:r>
              <a:rPr kumimoji="1" lang="en-US" altLang="ja-JP" dirty="0"/>
              <a:t>0 </a:t>
            </a:r>
            <a:r>
              <a:rPr kumimoji="1" lang="ja-JP" altLang="en-US" dirty="0"/>
              <a:t>のときに比べて，推定値の標準誤差を半分にするためには，どれだけの相関係数が必要でしょうか？　これは，</a:t>
            </a:r>
            <a:r>
              <a:rPr kumimoji="1" lang="en-US" altLang="ja-JP" dirty="0"/>
              <a:t>sqrt(1 – r^2) </a:t>
            </a:r>
            <a:r>
              <a:rPr kumimoji="1" lang="ja-JP" altLang="en-US" dirty="0"/>
              <a:t>が </a:t>
            </a:r>
            <a:r>
              <a:rPr kumimoji="1" lang="en-US" altLang="ja-JP" dirty="0"/>
              <a:t>0.5 </a:t>
            </a:r>
            <a:r>
              <a:rPr kumimoji="1" lang="ja-JP" altLang="en-US" dirty="0"/>
              <a:t>になるときですから，相関係数の値は　</a:t>
            </a:r>
            <a:r>
              <a:rPr kumimoji="1" lang="en-US" altLang="ja-JP" dirty="0"/>
              <a:t>0.87 </a:t>
            </a:r>
            <a:r>
              <a:rPr kumimoji="1" lang="ja-JP" altLang="en-US" dirty="0"/>
              <a:t>となります。したがって，誤差を半分にするという意味では，</a:t>
            </a:r>
            <a:r>
              <a:rPr kumimoji="1" lang="en-US" altLang="ja-JP" dirty="0"/>
              <a:t>r = 0 </a:t>
            </a:r>
            <a:r>
              <a:rPr kumimoji="1" lang="ja-JP" altLang="en-US" dirty="0"/>
              <a:t>と </a:t>
            </a:r>
            <a:r>
              <a:rPr kumimoji="1" lang="en-US" altLang="ja-JP" dirty="0"/>
              <a:t>r = 1 </a:t>
            </a:r>
            <a:r>
              <a:rPr kumimoji="1" lang="ja-JP" altLang="en-US" dirty="0"/>
              <a:t>の真ん中は </a:t>
            </a:r>
            <a:r>
              <a:rPr kumimoji="1" lang="en-US" altLang="ja-JP" dirty="0"/>
              <a:t>r = 0.87 </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35</a:t>
            </a:fld>
            <a:endParaRPr kumimoji="1" lang="ja-JP" altLang="en-US"/>
          </a:p>
        </p:txBody>
      </p:sp>
    </p:spTree>
    <p:extLst>
      <p:ext uri="{BB962C8B-B14F-4D97-AF65-F5344CB8AC3E}">
        <p14:creationId xmlns:p14="http://schemas.microsoft.com/office/powerpoint/2010/main" val="141910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だとしたら，「私は本試験で何点取れるでしょう」という質問には「平均点がとれる」と答えるしかありません。このとき回帰直線は </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であり，模擬試験の点数が何点であっても，本試験の予測値 </a:t>
                </a:r>
                <a:r>
                  <a:rPr kumimoji="1" lang="en-US" altLang="ja-JP" dirty="0"/>
                  <a:t>\hat{y} </a:t>
                </a:r>
                <a:r>
                  <a:rPr kumimoji="1" lang="ja-JP" altLang="en-US" dirty="0"/>
                  <a:t>は</a:t>
                </a:r>
                <a:r>
                  <a:rPr kumimoji="1" lang="ja-JP" altLang="en-US" baseline="0" dirty="0"/>
                  <a:t> </a:t>
                </a:r>
                <a:r>
                  <a:rPr kumimoji="1" lang="en-US" altLang="ja-JP" baseline="0" dirty="0"/>
                  <a:t>y </a:t>
                </a:r>
                <a:r>
                  <a:rPr kumimoji="1" lang="ja-JP" altLang="en-US" baseline="0" dirty="0"/>
                  <a:t>の平均値となります</a:t>
                </a:r>
                <a:r>
                  <a:rPr kumimoji="1" lang="ja-JP" altLang="en-US" dirty="0"/>
                  <a:t>。</a:t>
                </a:r>
                <a:r>
                  <a:rPr lang="ja-JP" altLang="en-US" dirty="0"/>
                  <a:t>ある予備校が，「模擬試験と本試験の相関は </a:t>
                </a:r>
                <a:r>
                  <a:rPr lang="en-US" altLang="ja-JP" dirty="0"/>
                  <a:t>0.8 </a:t>
                </a:r>
                <a:r>
                  <a:rPr lang="ja-JP" altLang="en-US" dirty="0"/>
                  <a:t>あります」と誇っても，推定値の標準誤差で見れば，誤差を半分にもしていないと言えます。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この寄り道は，私が名古屋大学教育学部で研究生（大学院浪人）をしていたとき，ご指導いただいていた村上隆先生から教わったネタです。</a:t>
                </a:r>
                <a:endParaRPr kumimoji="1" lang="en-US" altLang="ja-JP"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だとしたら，「私は本試験で何点取れるでしょう」という質問には「平均点がとれる」と答えるしかありません。このとき回帰直線は </a:t>
                </a:r>
                <a:r>
                  <a:rPr kumimoji="1" lang="en-US" altLang="ja-JP" b="0" i="0">
                    <a:latin typeface="Cambria Math" panose="02040503050406030204" pitchFamily="18" charset="0"/>
                  </a:rPr>
                  <a:t>𝑦=𝑦 ̅</a:t>
                </a:r>
                <a:r>
                  <a:rPr kumimoji="1" lang="ja-JP" altLang="en-US" dirty="0"/>
                  <a:t> であり，模擬試験の点数が何点であっても，本試験の予測値 </a:t>
                </a:r>
                <a:r>
                  <a:rPr kumimoji="1" lang="en-US" altLang="ja-JP" dirty="0"/>
                  <a:t>\hat{y} </a:t>
                </a:r>
                <a:r>
                  <a:rPr kumimoji="1" lang="ja-JP" altLang="en-US" dirty="0"/>
                  <a:t>は</a:t>
                </a:r>
                <a:r>
                  <a:rPr kumimoji="1" lang="ja-JP" altLang="en-US" baseline="0" dirty="0"/>
                  <a:t> </a:t>
                </a:r>
                <a:r>
                  <a:rPr kumimoji="1" lang="en-US" altLang="ja-JP" baseline="0" dirty="0"/>
                  <a:t>y </a:t>
                </a:r>
                <a:r>
                  <a:rPr kumimoji="1" lang="ja-JP" altLang="en-US" baseline="0" dirty="0"/>
                  <a:t>の平均値となります</a:t>
                </a:r>
                <a:r>
                  <a:rPr kumimoji="1" lang="ja-JP" altLang="en-US" dirty="0"/>
                  <a:t>。</a:t>
                </a:r>
                <a:r>
                  <a:rPr lang="ja-JP" altLang="en-US" dirty="0"/>
                  <a:t>ある予備校が，「模擬試験と本試験の相関は </a:t>
                </a:r>
                <a:r>
                  <a:rPr lang="en-US" altLang="ja-JP" dirty="0"/>
                  <a:t>0.8 </a:t>
                </a:r>
                <a:r>
                  <a:rPr lang="ja-JP" altLang="en-US" dirty="0"/>
                  <a:t>あります」と誇っても，推定値の標準誤差で見れば，誤差を半分にもしていないと言えます。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この寄り道は，私が名古屋大学教育学部で研究生（大学院浪人）をしていたとき，ご指導いただいていた村上隆先生から教わったネタです。</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36</a:t>
            </a:fld>
            <a:endParaRPr kumimoji="1" lang="ja-JP" altLang="en-US"/>
          </a:p>
        </p:txBody>
      </p:sp>
    </p:spTree>
    <p:extLst>
      <p:ext uri="{BB962C8B-B14F-4D97-AF65-F5344CB8AC3E}">
        <p14:creationId xmlns:p14="http://schemas.microsoft.com/office/powerpoint/2010/main" val="3841454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それでは，２つ目の課題です。</a:t>
            </a:r>
            <a:endParaRPr kumimoji="1" lang="en-US" altLang="ja-JP" dirty="0"/>
          </a:p>
          <a:p>
            <a:r>
              <a:rPr kumimoji="1" lang="ja-JP" altLang="en-US" dirty="0"/>
              <a:t>この講義動画で用いてきたデータ，高校の評定平均と大学１年次の評定平均のデータを使って，平方和の直交分解を確かめてください。つまり，実測値の変動が，予測値の変動と残差の変動に分解できることを示します。</a:t>
            </a:r>
            <a:endParaRPr kumimoji="1" lang="en-US" altLang="ja-JP" dirty="0"/>
          </a:p>
          <a:p>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関数による回帰分析の結果を変数 </a:t>
            </a:r>
            <a:r>
              <a:rPr kumimoji="1" lang="en-US" altLang="ja-JP" dirty="0"/>
              <a:t>result </a:t>
            </a:r>
            <a:r>
              <a:rPr kumimoji="1" lang="ja-JP" altLang="en-US" dirty="0"/>
              <a:t>に保存してある場合，予測値と残差はここに入っています。予測値は </a:t>
            </a:r>
            <a:r>
              <a:rPr kumimoji="1" lang="en-US" altLang="ja-JP" dirty="0" err="1"/>
              <a:t>result$fitted.values</a:t>
            </a:r>
            <a:r>
              <a:rPr kumimoji="1" lang="ja-JP" altLang="en-US" dirty="0"/>
              <a:t>，残差は </a:t>
            </a:r>
            <a:r>
              <a:rPr kumimoji="1" lang="en-US" altLang="ja-JP" dirty="0" err="1"/>
              <a:t>result$residuals</a:t>
            </a:r>
            <a:r>
              <a:rPr kumimoji="1" lang="en-US" altLang="ja-JP" dirty="0"/>
              <a:t> </a:t>
            </a:r>
            <a:r>
              <a:rPr kumimoji="1" lang="ja-JP" altLang="en-US" dirty="0"/>
              <a:t>で取り出すことができます。</a:t>
            </a:r>
          </a:p>
          <a:p>
            <a:r>
              <a:rPr kumimoji="1" lang="ja-JP" altLang="en-US" dirty="0"/>
              <a:t>最後に，決定係数を計算して，</a:t>
            </a:r>
            <a:r>
              <a:rPr kumimoji="1" lang="en-US" altLang="ja-JP" dirty="0" err="1"/>
              <a:t>lm</a:t>
            </a:r>
            <a:r>
              <a:rPr kumimoji="1" lang="en-US" altLang="ja-JP" dirty="0"/>
              <a:t> </a:t>
            </a:r>
            <a:r>
              <a:rPr kumimoji="1" lang="ja-JP" altLang="en-US" dirty="0"/>
              <a:t>関数を用いた回帰分析で </a:t>
            </a:r>
            <a:r>
              <a:rPr kumimoji="1" lang="en-US" altLang="ja-JP" dirty="0"/>
              <a:t>R </a:t>
            </a:r>
            <a:r>
              <a:rPr kumimoji="1" lang="ja-JP" altLang="en-US" dirty="0"/>
              <a:t>が出力してきた決定係数の値と一致していることを確認してください。</a:t>
            </a:r>
          </a:p>
          <a:p>
            <a:endParaRPr kumimoji="1" lang="ja-JP" altLang="en-US" dirty="0"/>
          </a:p>
          <a:p>
            <a:r>
              <a:rPr kumimoji="1" lang="ja-JP" altLang="en-US" dirty="0"/>
              <a:t>「統計入門」第</a:t>
            </a:r>
            <a:r>
              <a:rPr kumimoji="1" lang="en-US" altLang="ja-JP" dirty="0"/>
              <a:t>15</a:t>
            </a:r>
            <a:r>
              <a:rPr kumimoji="1" lang="ja-JP" altLang="en-US" dirty="0"/>
              <a:t>回の，一つ目の講義動画はここまでになります。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37</a:t>
            </a:fld>
            <a:endParaRPr kumimoji="1" lang="ja-JP" altLang="en-US"/>
          </a:p>
        </p:txBody>
      </p:sp>
    </p:spTree>
    <p:extLst>
      <p:ext uri="{BB962C8B-B14F-4D97-AF65-F5344CB8AC3E}">
        <p14:creationId xmlns:p14="http://schemas.microsoft.com/office/powerpoint/2010/main" val="3272438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参考：吉澤正</a:t>
            </a:r>
            <a:r>
              <a:rPr kumimoji="1" lang="en-US" altLang="ja-JP" dirty="0"/>
              <a:t>『</a:t>
            </a:r>
            <a:r>
              <a:rPr kumimoji="1" lang="ja-JP" altLang="en-US" dirty="0"/>
              <a:t>統計処理</a:t>
            </a:r>
            <a:r>
              <a:rPr kumimoji="1" lang="en-US" altLang="ja-JP" dirty="0"/>
              <a:t>』</a:t>
            </a:r>
            <a:r>
              <a:rPr kumimoji="1" lang="ja-JP" altLang="en-US" dirty="0"/>
              <a:t>岩波書店 </a:t>
            </a:r>
            <a:r>
              <a:rPr kumimoji="1" lang="en-US" altLang="ja-JP" dirty="0"/>
              <a:t>p.90</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41</a:t>
            </a:fld>
            <a:endParaRPr kumimoji="1" lang="ja-JP" altLang="en-US"/>
          </a:p>
        </p:txBody>
      </p:sp>
    </p:spTree>
    <p:extLst>
      <p:ext uri="{BB962C8B-B14F-4D97-AF65-F5344CB8AC3E}">
        <p14:creationId xmlns:p14="http://schemas.microsoft.com/office/powerpoint/2010/main" val="151889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参考：早川毅</a:t>
            </a:r>
            <a:r>
              <a:rPr kumimoji="1" lang="en-US" altLang="ja-JP" dirty="0"/>
              <a:t>『</a:t>
            </a:r>
            <a:r>
              <a:rPr kumimoji="1" lang="ja-JP" altLang="en-US" dirty="0"/>
              <a:t>回帰分析の基礎</a:t>
            </a:r>
            <a:r>
              <a:rPr kumimoji="1" lang="en-US" altLang="ja-JP" dirty="0"/>
              <a:t>』</a:t>
            </a:r>
            <a:r>
              <a:rPr kumimoji="1" lang="ja-JP" altLang="en-US" dirty="0"/>
              <a:t>朝倉書店 </a:t>
            </a:r>
            <a:r>
              <a:rPr kumimoji="1" lang="en-US" altLang="ja-JP" dirty="0"/>
              <a:t>p.18 </a:t>
            </a:r>
            <a:r>
              <a:rPr kumimoji="1" lang="ja-JP" altLang="en-US" dirty="0"/>
              <a:t>図</a:t>
            </a:r>
            <a:r>
              <a:rPr kumimoji="1" lang="en-US" altLang="ja-JP" dirty="0"/>
              <a:t>2.6</a:t>
            </a:r>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50</a:t>
            </a:fld>
            <a:endParaRPr kumimoji="1" lang="ja-JP" altLang="en-US"/>
          </a:p>
        </p:txBody>
      </p:sp>
    </p:spTree>
    <p:extLst>
      <p:ext uri="{BB962C8B-B14F-4D97-AF65-F5344CB8AC3E}">
        <p14:creationId xmlns:p14="http://schemas.microsoft.com/office/powerpoint/2010/main" val="71057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量的な２変数の間の関係を調べるにはまず何から始めるのだったか，思い出して下さい。データ分析の鉄則として，まずはデータをよく眺めることです。表あるいは図にしてデータを眺める，データを把握することが重要です。量的な２変数の場合には，データを </a:t>
            </a:r>
            <a:r>
              <a:rPr kumimoji="1" lang="en-US" altLang="ja-JP" dirty="0" err="1"/>
              <a:t>xy</a:t>
            </a:r>
            <a:r>
              <a:rPr kumimoji="1" lang="en-US" altLang="ja-JP" dirty="0"/>
              <a:t> </a:t>
            </a:r>
            <a:r>
              <a:rPr kumimoji="1" lang="ja-JP" altLang="en-US" dirty="0"/>
              <a:t>平面上の点として図示し，だいたいの関連の形を把握することが適切です。これを散布図と呼びます。</a:t>
            </a:r>
            <a:endParaRPr kumimoji="1" lang="en-US" altLang="ja-JP" dirty="0"/>
          </a:p>
          <a:p>
            <a:r>
              <a:rPr kumimoji="1" lang="ja-JP" altLang="en-US" dirty="0"/>
              <a:t>ある変数の値の変動が，別の変数の値の変動と連動する関係を，共変動の関係と言います。共変動の関係にあるとき，これら２変数の間には相関があると言うのでした。</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4</a:t>
            </a:fld>
            <a:endParaRPr kumimoji="1" lang="ja-JP" altLang="en-US"/>
          </a:p>
        </p:txBody>
      </p:sp>
    </p:spTree>
    <p:extLst>
      <p:ext uri="{BB962C8B-B14F-4D97-AF65-F5344CB8AC3E}">
        <p14:creationId xmlns:p14="http://schemas.microsoft.com/office/powerpoint/2010/main" val="305689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これは，ホーエルの</a:t>
            </a:r>
            <a:r>
              <a:rPr kumimoji="1" lang="en-US" altLang="ja-JP" dirty="0"/>
              <a:t>『</a:t>
            </a:r>
            <a:r>
              <a:rPr kumimoji="1" lang="ja-JP" altLang="en-US" dirty="0"/>
              <a:t>初等統計学</a:t>
            </a:r>
            <a:r>
              <a:rPr kumimoji="1" lang="en-US" altLang="ja-JP" dirty="0"/>
              <a:t>』</a:t>
            </a:r>
            <a:r>
              <a:rPr kumimoji="1" lang="ja-JP" altLang="en-US" dirty="0"/>
              <a:t>第９章の図１にある，高校の評定平均と大学の評定平均の散布図です。これを見ると，高校の評定平均が高くなるほど大学１年次の評定平均も高くなっていること，それから，その関係はおおよそ直線的であるということがわかり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5</a:t>
            </a:fld>
            <a:endParaRPr kumimoji="1" lang="ja-JP" altLang="en-US"/>
          </a:p>
        </p:txBody>
      </p:sp>
    </p:spTree>
    <p:extLst>
      <p:ext uri="{BB962C8B-B14F-4D97-AF65-F5344CB8AC3E}">
        <p14:creationId xmlns:p14="http://schemas.microsoft.com/office/powerpoint/2010/main" val="391629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図１の散布図からは，おおよそ右上がりの直線的な関係を読み取ることができます。一般に，散布図を見る観点として，</a:t>
            </a:r>
            <a:endParaRPr kumimoji="1" lang="en-US" altLang="ja-JP" dirty="0"/>
          </a:p>
          <a:p>
            <a:r>
              <a:rPr kumimoji="1" lang="ja-JP" altLang="en-US" dirty="0"/>
              <a:t>何らかの関係がありそうか？</a:t>
            </a:r>
            <a:endParaRPr kumimoji="1" lang="en-US" altLang="ja-JP" dirty="0"/>
          </a:p>
          <a:p>
            <a:r>
              <a:rPr kumimoji="1" lang="ja-JP" altLang="en-US" dirty="0"/>
              <a:t>関係があるとき，それは直線的か，曲線的か？</a:t>
            </a:r>
            <a:endParaRPr kumimoji="1" lang="en-US" altLang="ja-JP" dirty="0"/>
          </a:p>
          <a:p>
            <a:r>
              <a:rPr kumimoji="1" lang="ja-JP" altLang="en-US" dirty="0"/>
              <a:t>その関係はどれくらい明確か？</a:t>
            </a:r>
            <a:endParaRPr kumimoji="1" lang="en-US" altLang="ja-JP" dirty="0"/>
          </a:p>
          <a:p>
            <a:r>
              <a:rPr kumimoji="1" lang="ja-JP" altLang="en-US" dirty="0"/>
              <a:t>外れ値はないか？</a:t>
            </a:r>
            <a:endParaRPr kumimoji="1" lang="en-US" altLang="ja-JP" dirty="0"/>
          </a:p>
          <a:p>
            <a:r>
              <a:rPr kumimoji="1" lang="ja-JP" altLang="en-US" dirty="0"/>
              <a:t>といったことを見ます。外れ値とは，他の値とはかなり異なった値のことです。これは入力ミスなどの誤りや，異質なデータの混入が原因のこともありますが，必ずしも誤りや異常ではありません。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6</a:t>
            </a:fld>
            <a:endParaRPr kumimoji="1" lang="ja-JP" altLang="en-US"/>
          </a:p>
        </p:txBody>
      </p:sp>
    </p:spTree>
    <p:extLst>
      <p:ext uri="{BB962C8B-B14F-4D97-AF65-F5344CB8AC3E}">
        <p14:creationId xmlns:p14="http://schemas.microsoft.com/office/powerpoint/2010/main" val="369408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散布図を描くためのデータの準備です。データは</a:t>
            </a:r>
            <a:r>
              <a:rPr kumimoji="1" lang="en-US" altLang="ja-JP" dirty="0"/>
              <a:t>CSV</a:t>
            </a:r>
            <a:r>
              <a:rPr kumimoji="1" lang="ja-JP" altLang="en-US" dirty="0"/>
              <a:t>ファイルで用意すると扱いやすいです。</a:t>
            </a:r>
            <a:r>
              <a:rPr kumimoji="1" lang="en-US" altLang="ja-JP" dirty="0"/>
              <a:t>Excel </a:t>
            </a:r>
            <a:r>
              <a:rPr kumimoji="1" lang="ja-JP" altLang="en-US" dirty="0"/>
              <a:t>でも </a:t>
            </a:r>
            <a:r>
              <a:rPr kumimoji="1" lang="en-US" altLang="ja-JP" dirty="0"/>
              <a:t>R </a:t>
            </a:r>
            <a:r>
              <a:rPr kumimoji="1" lang="ja-JP" altLang="en-US" dirty="0"/>
              <a:t>でも，それを読み込んで使うことができます。</a:t>
            </a:r>
            <a:endParaRPr kumimoji="1" lang="en-US" altLang="ja-JP" dirty="0"/>
          </a:p>
          <a:p>
            <a:r>
              <a:rPr kumimoji="1" lang="ja-JP" altLang="en-US" dirty="0"/>
              <a:t>変数 </a:t>
            </a:r>
            <a:r>
              <a:rPr kumimoji="1" lang="en-US" altLang="ja-JP" dirty="0"/>
              <a:t>X </a:t>
            </a:r>
            <a:r>
              <a:rPr kumimoji="1" lang="ja-JP" altLang="en-US" dirty="0"/>
              <a:t>と </a:t>
            </a:r>
            <a:r>
              <a:rPr kumimoji="1" lang="en-US" altLang="ja-JP" dirty="0"/>
              <a:t>Y </a:t>
            </a:r>
            <a:r>
              <a:rPr kumimoji="1" lang="ja-JP" altLang="en-US" dirty="0"/>
              <a:t>をそれぞれ１列に入力します。これは </a:t>
            </a:r>
            <a:r>
              <a:rPr kumimoji="1" lang="en-US" altLang="ja-JP" dirty="0"/>
              <a:t>wide format </a:t>
            </a:r>
            <a:r>
              <a:rPr kumimoji="1" lang="ja-JP" altLang="en-US" dirty="0"/>
              <a:t>と呼ばれる形式です。２つの変数を１列に並べる </a:t>
            </a:r>
            <a:r>
              <a:rPr kumimoji="1" lang="en-US" altLang="ja-JP" dirty="0"/>
              <a:t>long format </a:t>
            </a:r>
            <a:r>
              <a:rPr kumimoji="1" lang="ja-JP" altLang="en-US" dirty="0"/>
              <a:t>という形式もありますが，なじみがあるのはおそらく </a:t>
            </a:r>
            <a:r>
              <a:rPr kumimoji="1" lang="en-US" altLang="ja-JP" dirty="0"/>
              <a:t>wide format </a:t>
            </a:r>
            <a:r>
              <a:rPr kumimoji="1" lang="ja-JP" altLang="en-US" dirty="0"/>
              <a:t>でしょう。</a:t>
            </a:r>
            <a:endParaRPr kumimoji="1" lang="en-US" altLang="ja-JP" dirty="0"/>
          </a:p>
          <a:p>
            <a:r>
              <a:rPr kumimoji="1" lang="ja-JP" altLang="en-US" dirty="0"/>
              <a:t>重要な注意として，データの対応を崩さないことです。</a:t>
            </a:r>
            <a:r>
              <a:rPr kumimoji="1" lang="en-US" altLang="ja-JP" dirty="0"/>
              <a:t>Wide format </a:t>
            </a:r>
            <a:r>
              <a:rPr kumimoji="1" lang="ja-JP" altLang="en-US" dirty="0"/>
              <a:t>では，同一の個体からのデータは同一行に並べます。データは，何らかの個体から得たものばかりではないと思いますが，対応関係があれば，その対応する２つの数値は同じ行に，横に並べます。</a:t>
            </a:r>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7</a:t>
            </a:fld>
            <a:endParaRPr kumimoji="1" lang="ja-JP" altLang="en-US"/>
          </a:p>
        </p:txBody>
      </p:sp>
    </p:spTree>
    <p:extLst>
      <p:ext uri="{BB962C8B-B14F-4D97-AF65-F5344CB8AC3E}">
        <p14:creationId xmlns:p14="http://schemas.microsoft.com/office/powerpoint/2010/main" val="188714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先ほどの散布図を描く</a:t>
            </a:r>
            <a:r>
              <a:rPr kumimoji="1" lang="en-US" altLang="ja-JP" dirty="0"/>
              <a:t>R </a:t>
            </a:r>
            <a:r>
              <a:rPr kumimoji="1" lang="ja-JP" altLang="en-US" dirty="0"/>
              <a:t>のプログラムです。</a:t>
            </a:r>
            <a:r>
              <a:rPr kumimoji="1" lang="en-US" altLang="ja-JP" dirty="0"/>
              <a:t>table9-1.csv </a:t>
            </a:r>
            <a:r>
              <a:rPr kumimoji="1" lang="ja-JP" altLang="en-US" dirty="0"/>
              <a:t>という </a:t>
            </a:r>
            <a:r>
              <a:rPr kumimoji="1" lang="en-US" altLang="ja-JP" dirty="0"/>
              <a:t>CSV </a:t>
            </a:r>
            <a:r>
              <a:rPr kumimoji="1" lang="ja-JP" altLang="en-US" dirty="0"/>
              <a:t>ファイルを使っています。前のスライドでの，</a:t>
            </a:r>
            <a:r>
              <a:rPr kumimoji="1" lang="en-US" altLang="ja-JP" dirty="0"/>
              <a:t>Excel </a:t>
            </a:r>
            <a:r>
              <a:rPr kumimoji="1" lang="ja-JP" altLang="en-US" dirty="0"/>
              <a:t>のファイルを保存したものです。受講者は </a:t>
            </a:r>
            <a:r>
              <a:rPr kumimoji="1" lang="en-US" altLang="ja-JP" dirty="0"/>
              <a:t>LMS </a:t>
            </a:r>
            <a:r>
              <a:rPr kumimoji="1" lang="ja-JP" altLang="en-US" dirty="0"/>
              <a:t>から入手してください。</a:t>
            </a:r>
            <a:endParaRPr kumimoji="1" lang="en-US" altLang="ja-JP" dirty="0"/>
          </a:p>
          <a:p>
            <a:r>
              <a:rPr kumimoji="1" lang="ja-JP" altLang="en-US" dirty="0"/>
              <a:t>散布図を描くには </a:t>
            </a:r>
            <a:r>
              <a:rPr kumimoji="1" lang="en-US" altLang="ja-JP" dirty="0"/>
              <a:t>plot </a:t>
            </a:r>
            <a:r>
              <a:rPr kumimoji="1" lang="ja-JP" altLang="en-US" dirty="0"/>
              <a:t>関数を使います。２変数を </a:t>
            </a:r>
            <a:r>
              <a:rPr kumimoji="1" lang="en-US" altLang="ja-JP" dirty="0"/>
              <a:t>plot </a:t>
            </a:r>
            <a:r>
              <a:rPr kumimoji="1" lang="ja-JP" altLang="en-US" dirty="0"/>
              <a:t>関数の第１引数と第２引数に指定します。第１引数の値が横軸，第２引数の値が縦軸にとられます。このプログラムでは</a:t>
            </a:r>
            <a:r>
              <a:rPr kumimoji="1" lang="en-US" altLang="ja-JP" dirty="0"/>
              <a:t>X</a:t>
            </a:r>
            <a:r>
              <a:rPr kumimoji="1" lang="ja-JP" altLang="en-US" dirty="0"/>
              <a:t>軸と</a:t>
            </a:r>
            <a:r>
              <a:rPr kumimoji="1" lang="en-US" altLang="ja-JP" dirty="0"/>
              <a:t>Y</a:t>
            </a:r>
            <a:r>
              <a:rPr kumimoji="1" lang="ja-JP" altLang="en-US" dirty="0"/>
              <a:t>軸のラベルも指定しています。それぞれ，</a:t>
            </a:r>
            <a:r>
              <a:rPr kumimoji="1" lang="en-US" altLang="ja-JP" dirty="0" err="1"/>
              <a:t>xlab</a:t>
            </a:r>
            <a:r>
              <a:rPr kumimoji="1" lang="ja-JP" altLang="en-US" dirty="0"/>
              <a:t>，</a:t>
            </a:r>
            <a:r>
              <a:rPr kumimoji="1" lang="en-US" altLang="ja-JP" dirty="0" err="1"/>
              <a:t>ylab</a:t>
            </a:r>
            <a:r>
              <a:rPr kumimoji="1" lang="en-US" altLang="ja-JP" dirty="0"/>
              <a:t> </a:t>
            </a:r>
            <a:r>
              <a:rPr kumimoji="1" lang="ja-JP" altLang="en-US" dirty="0"/>
              <a:t>という引数で指定します。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8</a:t>
            </a:fld>
            <a:endParaRPr kumimoji="1" lang="ja-JP" altLang="en-US"/>
          </a:p>
        </p:txBody>
      </p:sp>
    </p:spTree>
    <p:extLst>
      <p:ext uri="{BB962C8B-B14F-4D97-AF65-F5344CB8AC3E}">
        <p14:creationId xmlns:p14="http://schemas.microsoft.com/office/powerpoint/2010/main" val="21339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散布図を描いた２変数の間に直線的な関係が見られるとなれば，その直線の式ををきちんと表してみたいというのは自然な考えです。この直線の式 </a:t>
            </a:r>
            <a:r>
              <a:rPr kumimoji="1" lang="en-US" altLang="ja-JP" dirty="0"/>
              <a:t>y = b0 + b1 x </a:t>
            </a:r>
            <a:r>
              <a:rPr kumimoji="1" lang="ja-JP" altLang="en-US" dirty="0"/>
              <a:t>を単回帰式と呼び，直線を回帰直線と呼びます。</a:t>
            </a:r>
            <a:endParaRPr kumimoji="1" lang="en-US" altLang="ja-JP" dirty="0"/>
          </a:p>
          <a:p>
            <a:r>
              <a:rPr kumimoji="1" lang="ja-JP" altLang="en-US" dirty="0"/>
              <a:t>変数 </a:t>
            </a:r>
            <a:r>
              <a:rPr kumimoji="1" lang="en-US" altLang="ja-JP" dirty="0"/>
              <a:t>x </a:t>
            </a:r>
            <a:r>
              <a:rPr kumimoji="1" lang="ja-JP" altLang="en-US" dirty="0"/>
              <a:t>を説明変数あるいは予測変数，変数 </a:t>
            </a:r>
            <a:r>
              <a:rPr kumimoji="1" lang="en-US" altLang="ja-JP" dirty="0"/>
              <a:t>y </a:t>
            </a:r>
            <a:r>
              <a:rPr kumimoji="1" lang="ja-JP" altLang="en-US" dirty="0"/>
              <a:t>を目的変数あるいは基準変数と呼びます。変数 </a:t>
            </a:r>
            <a:r>
              <a:rPr kumimoji="1" lang="en-US" altLang="ja-JP" dirty="0"/>
              <a:t>x </a:t>
            </a:r>
            <a:r>
              <a:rPr kumimoji="1" lang="ja-JP" altLang="en-US" dirty="0"/>
              <a:t>から変数 </a:t>
            </a:r>
            <a:r>
              <a:rPr kumimoji="1" lang="en-US" altLang="ja-JP" dirty="0"/>
              <a:t>y </a:t>
            </a:r>
            <a:r>
              <a:rPr kumimoji="1" lang="ja-JP" altLang="en-US" dirty="0"/>
              <a:t>を予測するという方向になります。このとき，因果関係としては，変数 </a:t>
            </a:r>
            <a:r>
              <a:rPr kumimoji="1" lang="en-US" altLang="ja-JP" dirty="0"/>
              <a:t>x </a:t>
            </a:r>
            <a:r>
              <a:rPr kumimoji="1" lang="ja-JP" altLang="en-US" dirty="0"/>
              <a:t>が原因，変数 </a:t>
            </a:r>
            <a:r>
              <a:rPr kumimoji="1" lang="en-US" altLang="ja-JP" dirty="0"/>
              <a:t>y </a:t>
            </a:r>
            <a:r>
              <a:rPr kumimoji="1" lang="ja-JP" altLang="en-US" dirty="0"/>
              <a:t>が結果と想定されていますが，相関の分析では因果関係まではわかりません。想定をすることはできますが，因果関係を示しているのではないということには注意をしてください。</a:t>
            </a:r>
            <a:endParaRPr kumimoji="1" lang="en-US" altLang="ja-JP" dirty="0"/>
          </a:p>
          <a:p>
            <a:r>
              <a:rPr kumimoji="1" lang="ja-JP" altLang="en-US" dirty="0"/>
              <a:t>変数 </a:t>
            </a:r>
            <a:r>
              <a:rPr kumimoji="1" lang="en-US" altLang="ja-JP" dirty="0"/>
              <a:t>x </a:t>
            </a:r>
            <a:r>
              <a:rPr kumimoji="1" lang="ja-JP" altLang="en-US" dirty="0"/>
              <a:t>から変数 </a:t>
            </a:r>
            <a:r>
              <a:rPr kumimoji="1" lang="en-US" altLang="ja-JP" dirty="0"/>
              <a:t>y </a:t>
            </a:r>
            <a:r>
              <a:rPr kumimoji="1" lang="ja-JP" altLang="en-US" dirty="0"/>
              <a:t>の予測をするということは、変数 </a:t>
            </a:r>
            <a:r>
              <a:rPr kumimoji="1" lang="en-US" altLang="ja-JP" dirty="0"/>
              <a:t>y </a:t>
            </a:r>
            <a:r>
              <a:rPr kumimoji="1" lang="ja-JP" altLang="en-US" dirty="0"/>
              <a:t>の変動を変数 </a:t>
            </a:r>
            <a:r>
              <a:rPr kumimoji="1" lang="en-US" altLang="ja-JP" dirty="0"/>
              <a:t>x </a:t>
            </a:r>
            <a:r>
              <a:rPr kumimoji="1" lang="ja-JP" altLang="en-US" dirty="0"/>
              <a:t>の変動で説明するとも言えます。少し慣れない言い方だと思いますが，この表現は統計学でよく出てきますので，次第に慣れていくようにしてください。変数 </a:t>
            </a:r>
            <a:r>
              <a:rPr kumimoji="1" lang="en-US" altLang="ja-JP" dirty="0"/>
              <a:t>y </a:t>
            </a:r>
            <a:r>
              <a:rPr kumimoji="1" lang="ja-JP" altLang="en-US" dirty="0"/>
              <a:t>の変動ということは，変数 </a:t>
            </a:r>
            <a:r>
              <a:rPr kumimoji="1" lang="en-US" altLang="ja-JP" dirty="0"/>
              <a:t>y </a:t>
            </a:r>
            <a:r>
              <a:rPr kumimoji="1" lang="ja-JP" altLang="en-US" dirty="0"/>
              <a:t>の値がそれぞれ異なっているということです。先ほどのデータで言えば，</a:t>
            </a:r>
            <a:r>
              <a:rPr kumimoji="1" lang="en-US" altLang="ja-JP" dirty="0"/>
              <a:t>1</a:t>
            </a:r>
            <a:r>
              <a:rPr kumimoji="1" lang="ja-JP" altLang="en-US" dirty="0"/>
              <a:t>人</a:t>
            </a:r>
            <a:r>
              <a:rPr kumimoji="1" lang="en-US" altLang="ja-JP" dirty="0"/>
              <a:t>1</a:t>
            </a:r>
            <a:r>
              <a:rPr kumimoji="1" lang="ja-JP" altLang="en-US" dirty="0"/>
              <a:t>人の学生について，大学１年次の評定平均の値は異なっています。それが，変動があるということです。では，なぜ１人１人の大学１年次の </a:t>
            </a:r>
            <a:r>
              <a:rPr kumimoji="1" lang="en-US" altLang="ja-JP" dirty="0"/>
              <a:t>GPA </a:t>
            </a:r>
            <a:r>
              <a:rPr kumimoji="1" lang="ja-JP" altLang="en-US" dirty="0"/>
              <a:t>が異なるのか？　それは高校での評定平均が異なるからである，すなわち，変数 </a:t>
            </a:r>
            <a:r>
              <a:rPr kumimoji="1" lang="en-US" altLang="ja-JP" dirty="0"/>
              <a:t>x </a:t>
            </a:r>
            <a:r>
              <a:rPr kumimoji="1" lang="ja-JP" altLang="en-US" dirty="0"/>
              <a:t>の値に変動があるからである，というように説明するわけです。因果を想定して述べると，高校の評定平均の違いが，大学１年次の評定平均の違いを生じさせているということです。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C40B43E1-38D2-4092-BDE2-4F530B536F26}" type="slidenum">
              <a:rPr kumimoji="1" lang="ja-JP" altLang="en-US" smtClean="0"/>
              <a:t>9</a:t>
            </a:fld>
            <a:endParaRPr kumimoji="1" lang="ja-JP" altLang="en-US"/>
          </a:p>
        </p:txBody>
      </p:sp>
    </p:spTree>
    <p:extLst>
      <p:ext uri="{BB962C8B-B14F-4D97-AF65-F5344CB8AC3E}">
        <p14:creationId xmlns:p14="http://schemas.microsoft.com/office/powerpoint/2010/main" val="202432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95545-96E8-61F7-E0C3-3C0095631A4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911B68-DCE5-CFD6-0E01-AC25C47EE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824706D-07D7-3C51-B181-C231EA17BCC8}"/>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49FF1D1D-DF05-56FD-9369-5B0C88BD58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CD35C1-83C0-AEB7-B18D-8ED132E1BD05}"/>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51799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BF13B-4C72-D032-8932-7EC1ACDB97D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8D0594-5BF3-E36A-7FF9-843F818FE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8F5442-DB27-314C-73C0-F4AE241CA804}"/>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C781CC0C-C80F-6528-67B6-C1348F4A08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F2AA76-1858-DE4E-32DC-DC40429B3C17}"/>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75836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F3CF7B-BE2D-32C4-FFFB-C0076304DC4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D39DCB-F8A5-0B6C-2C97-B41EB3D09E6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3934A7-CD7D-42BE-6A06-043FB6EBE3A6}"/>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018B905A-71DA-F247-BDAF-AD003C5164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8B094-1C3B-4668-831E-62887163EDA6}"/>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32190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CB790-2021-913A-4326-E0C5B9D7A95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28A296-8A63-2287-24A2-8A72726E67A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2167BC-EF72-A9E6-F60C-25D09FE4C3C2}"/>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F9E1DD37-F37E-6D34-718D-A33A8F666A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8E165C-4D7C-7546-E0F7-007A2E86ECA5}"/>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85848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2156E-7357-49BD-4F88-95B96924E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9BBA1F-2A7D-A7FC-FAE0-AA83F58764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81F08E-B376-B10E-A0A2-5F95D27BDCD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45CAA3C9-23D8-CE61-FA7E-BA97D204A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FC48FE-7DF3-CA96-1659-46ACF9208C92}"/>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05811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7822D-7EDC-9D64-74A5-9CDB17A52E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440B8D-0F1F-E158-9EF0-F0C80AFCEC9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85C5FD2-F318-0C65-D950-A00D278780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5C7FCD-5B03-81E1-0C3F-50AD585110E1}"/>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DCA81286-AB52-18F8-6583-C2A482FF21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F8A478-583E-002E-91F9-8D5AF21CFA99}"/>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4992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4990E4-0D8F-E8C1-0F9C-3242C2CBF8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B9C6C4-4DD7-B2FD-2543-5A18C552F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B98624-B6F9-F2F2-7A8F-A6991652806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28DB8E0-CB85-7E35-2D3A-1F2B924E9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B163452-2279-A62D-C98E-BA7D782B3F7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EBC362-4E3E-1527-4A25-62B18AFAC46C}"/>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8" name="フッター プレースホルダー 7">
            <a:extLst>
              <a:ext uri="{FF2B5EF4-FFF2-40B4-BE49-F238E27FC236}">
                <a16:creationId xmlns:a16="http://schemas.microsoft.com/office/drawing/2014/main" id="{41372CE5-5C12-1DEE-F427-920A79FC82D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EC5DB7B-18C3-414E-C4C3-59A3D02A7124}"/>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86256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42522-6567-879F-E5AB-47AC1F292D7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382B5A-06D1-1955-8CF7-A1158C6A022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4" name="フッター プレースホルダー 3">
            <a:extLst>
              <a:ext uri="{FF2B5EF4-FFF2-40B4-BE49-F238E27FC236}">
                <a16:creationId xmlns:a16="http://schemas.microsoft.com/office/drawing/2014/main" id="{E466D777-5BBE-54A8-50B0-D17A24D36A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96B017-279A-9274-2FD3-A2EF28FB91E6}"/>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291513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5E363F-8FBF-8D60-03F1-7482AF05F010}"/>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3" name="フッター プレースホルダー 2">
            <a:extLst>
              <a:ext uri="{FF2B5EF4-FFF2-40B4-BE49-F238E27FC236}">
                <a16:creationId xmlns:a16="http://schemas.microsoft.com/office/drawing/2014/main" id="{156428B7-2433-81A0-4A68-80AA05BEBB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9FCB6A-D580-FBAF-7C8D-D3463433B9AD}"/>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411632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3E42B8-4A38-024C-8570-6D25A8BB6B9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0A0A8B-C7A9-538D-8FB4-C8576C54A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F27726-8880-7D5D-58B5-C290C8658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9AE891-45EF-C4D7-33C3-A264C093038F}"/>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3D491B4A-26EF-8DD0-60D5-14E779C769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A1794-32F1-5DF7-6888-DE9927BA3C9F}"/>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96676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76B04-BAE4-AF8F-FD56-01984EC7FF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36879E-ABAA-5E37-E1D3-6E649BCE1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B1D537E-DB07-CCAE-D6E5-905917B47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73BC63-CD8F-D1EC-3B8E-5CE50C08C09B}"/>
              </a:ext>
            </a:extLst>
          </p:cNvPr>
          <p:cNvSpPr>
            <a:spLocks noGrp="1"/>
          </p:cNvSpPr>
          <p:nvPr>
            <p:ph type="dt" sz="half" idx="10"/>
          </p:nvPr>
        </p:nvSpPr>
        <p:spPr/>
        <p:txBody>
          <a:bodyPr/>
          <a:lstStyle/>
          <a:p>
            <a:fld id="{74282869-F8E1-490A-8BE7-BEFD5B229F02}" type="datetimeFigureOut">
              <a:rPr kumimoji="1" lang="ja-JP" altLang="en-US" smtClean="0"/>
              <a:t>2026/1/19</a:t>
            </a:fld>
            <a:endParaRPr kumimoji="1" lang="ja-JP" altLang="en-US"/>
          </a:p>
        </p:txBody>
      </p:sp>
      <p:sp>
        <p:nvSpPr>
          <p:cNvPr id="6" name="フッター プレースホルダー 5">
            <a:extLst>
              <a:ext uri="{FF2B5EF4-FFF2-40B4-BE49-F238E27FC236}">
                <a16:creationId xmlns:a16="http://schemas.microsoft.com/office/drawing/2014/main" id="{E67BCB79-7FBA-FB8A-19BB-FAFA5AE568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777CF8-060D-84A7-648F-EB5F369E466A}"/>
              </a:ext>
            </a:extLst>
          </p:cNvPr>
          <p:cNvSpPr>
            <a:spLocks noGrp="1"/>
          </p:cNvSpPr>
          <p:nvPr>
            <p:ph type="sldNum" sz="quarter" idx="12"/>
          </p:nvPr>
        </p:nvSpPr>
        <p:spPr/>
        <p:txBody>
          <a:body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13844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2059B38-142A-EB8B-915F-D19937BF4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75F706-6D73-0735-E4E8-5685E5F6B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C8789E-19EE-388E-AD83-683116883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282869-F8E1-490A-8BE7-BEFD5B229F02}" type="datetimeFigureOut">
              <a:rPr kumimoji="1" lang="ja-JP" altLang="en-US" smtClean="0"/>
              <a:t>2026/1/19</a:t>
            </a:fld>
            <a:endParaRPr kumimoji="1" lang="ja-JP" altLang="en-US"/>
          </a:p>
        </p:txBody>
      </p:sp>
      <p:sp>
        <p:nvSpPr>
          <p:cNvPr id="5" name="フッター プレースホルダー 4">
            <a:extLst>
              <a:ext uri="{FF2B5EF4-FFF2-40B4-BE49-F238E27FC236}">
                <a16:creationId xmlns:a16="http://schemas.microsoft.com/office/drawing/2014/main" id="{E932F7CC-4E24-1CDD-3A33-41BE4C659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BA6291-7337-F878-49ED-E10FC92A2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43B6A-8C64-4292-8BDA-319884D4FD68}" type="slidenum">
              <a:rPr kumimoji="1" lang="ja-JP" altLang="en-US" smtClean="0"/>
              <a:t>‹#›</a:t>
            </a:fld>
            <a:endParaRPr kumimoji="1" lang="ja-JP" altLang="en-US"/>
          </a:p>
        </p:txBody>
      </p:sp>
    </p:spTree>
    <p:extLst>
      <p:ext uri="{BB962C8B-B14F-4D97-AF65-F5344CB8AC3E}">
        <p14:creationId xmlns:p14="http://schemas.microsoft.com/office/powerpoint/2010/main" val="367965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01.png"/><Relationship Id="rId4" Type="http://schemas.openxmlformats.org/officeDocument/2006/relationships/image" Target="../media/image14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1.png"/></Relationships>
</file>

<file path=ppt/slides/_rels/slide3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30.png"/><Relationship Id="rId7" Type="http://schemas.openxmlformats.org/officeDocument/2006/relationships/image" Target="../media/image30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340.pn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70.png"/><Relationship Id="rId11" Type="http://schemas.openxmlformats.org/officeDocument/2006/relationships/image" Target="../media/image420.png"/><Relationship Id="rId5" Type="http://schemas.openxmlformats.org/officeDocument/2006/relationships/image" Target="../media/image360.png"/><Relationship Id="rId10" Type="http://schemas.openxmlformats.org/officeDocument/2006/relationships/image" Target="../media/image411.png"/><Relationship Id="rId4" Type="http://schemas.openxmlformats.org/officeDocument/2006/relationships/image" Target="../media/image350.png"/><Relationship Id="rId9" Type="http://schemas.openxmlformats.org/officeDocument/2006/relationships/image" Target="../media/image4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0.png"/><Relationship Id="rId9" Type="http://schemas.openxmlformats.org/officeDocument/2006/relationships/image" Target="../media/image56.png"/></Relationships>
</file>

<file path=ppt/slides/_rels/slide4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BFDCD-2A8B-4D56-9F34-AB6527E6D7AA}"/>
              </a:ext>
            </a:extLst>
          </p:cNvPr>
          <p:cNvSpPr>
            <a:spLocks noGrp="1"/>
          </p:cNvSpPr>
          <p:nvPr>
            <p:ph type="ctrTitle"/>
          </p:nvPr>
        </p:nvSpPr>
        <p:spPr/>
        <p:txBody>
          <a:bodyPr>
            <a:normAutofit/>
          </a:bodyPr>
          <a:lstStyle/>
          <a:p>
            <a:r>
              <a:rPr kumimoji="1" lang="ja-JP" altLang="en-US" sz="5400" dirty="0"/>
              <a:t>回帰分析</a:t>
            </a:r>
          </a:p>
        </p:txBody>
      </p:sp>
      <p:sp>
        <p:nvSpPr>
          <p:cNvPr id="3" name="字幕 2">
            <a:extLst>
              <a:ext uri="{FF2B5EF4-FFF2-40B4-BE49-F238E27FC236}">
                <a16:creationId xmlns:a16="http://schemas.microsoft.com/office/drawing/2014/main" id="{73F0D24E-95DE-2BE5-37C2-E5CC857E5E50}"/>
              </a:ext>
            </a:extLst>
          </p:cNvPr>
          <p:cNvSpPr>
            <a:spLocks noGrp="1"/>
          </p:cNvSpPr>
          <p:nvPr>
            <p:ph type="subTitle" idx="1"/>
          </p:nvPr>
        </p:nvSpPr>
        <p:spPr/>
        <p:txBody>
          <a:bodyPr/>
          <a:lstStyle/>
          <a:p>
            <a:endParaRPr kumimoji="1" lang="en-US" altLang="ja-JP" dirty="0"/>
          </a:p>
        </p:txBody>
      </p:sp>
      <p:sp>
        <p:nvSpPr>
          <p:cNvPr id="4" name="テキスト ボックス 3">
            <a:extLst>
              <a:ext uri="{FF2B5EF4-FFF2-40B4-BE49-F238E27FC236}">
                <a16:creationId xmlns:a16="http://schemas.microsoft.com/office/drawing/2014/main" id="{32865928-503D-88FB-21E5-8E78586E0CA3}"/>
              </a:ext>
            </a:extLst>
          </p:cNvPr>
          <p:cNvSpPr txBox="1"/>
          <p:nvPr/>
        </p:nvSpPr>
        <p:spPr>
          <a:xfrm>
            <a:off x="799415" y="476032"/>
            <a:ext cx="2980303" cy="646331"/>
          </a:xfrm>
          <a:prstGeom prst="rect">
            <a:avLst/>
          </a:prstGeom>
          <a:noFill/>
        </p:spPr>
        <p:txBody>
          <a:bodyPr wrap="none" rtlCol="0">
            <a:spAutoFit/>
          </a:bodyPr>
          <a:lstStyle/>
          <a:p>
            <a:r>
              <a:rPr kumimoji="1" lang="ja-JP" altLang="en-US" dirty="0"/>
              <a:t>青山学院大学社会情報学部</a:t>
            </a:r>
            <a:endParaRPr kumimoji="1" lang="en-US" altLang="ja-JP" dirty="0"/>
          </a:p>
          <a:p>
            <a:r>
              <a:rPr kumimoji="1" lang="ja-JP" altLang="en-US" dirty="0"/>
              <a:t>「統計入門」第</a:t>
            </a:r>
            <a:r>
              <a:rPr kumimoji="1" lang="en-US" altLang="ja-JP" dirty="0"/>
              <a:t>15</a:t>
            </a:r>
            <a:r>
              <a:rPr kumimoji="1" lang="ja-JP" altLang="en-US" dirty="0"/>
              <a:t>回</a:t>
            </a:r>
            <a:endParaRPr lang="en-US" altLang="ja-JP" dirty="0"/>
          </a:p>
        </p:txBody>
      </p:sp>
    </p:spTree>
    <p:extLst>
      <p:ext uri="{BB962C8B-B14F-4D97-AF65-F5344CB8AC3E}">
        <p14:creationId xmlns:p14="http://schemas.microsoft.com/office/powerpoint/2010/main" val="200230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AA6AF-9467-1BED-59BE-0A52424D8C95}"/>
              </a:ext>
            </a:extLst>
          </p:cNvPr>
          <p:cNvSpPr>
            <a:spLocks noGrp="1"/>
          </p:cNvSpPr>
          <p:nvPr>
            <p:ph type="title"/>
          </p:nvPr>
        </p:nvSpPr>
        <p:spPr/>
        <p:txBody>
          <a:bodyPr/>
          <a:lstStyle/>
          <a:p>
            <a:r>
              <a:rPr kumimoji="1" lang="ja-JP" altLang="en-US" dirty="0"/>
              <a:t>単回帰モデル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31C847A-AF11-061A-4019-449AE38AA6B6}"/>
                  </a:ext>
                </a:extLst>
              </p:cNvPr>
              <p:cNvSpPr>
                <a:spLocks noGrp="1"/>
              </p:cNvSpPr>
              <p:nvPr>
                <p:ph idx="1"/>
              </p:nvPr>
            </p:nvSpPr>
            <p:spPr/>
            <p:txBody>
              <a:bodyPr/>
              <a:lstStyle/>
              <a:p>
                <a:r>
                  <a:rPr lang="ja-JP" altLang="en-US" dirty="0"/>
                  <a:t> 単回帰式 </a:t>
                </a:r>
                <a14:m>
                  <m:oMath xmlns:m="http://schemas.openxmlformats.org/officeDocument/2006/math">
                    <m:r>
                      <a:rPr lang="en-US" altLang="ja-JP" b="0" i="1" smtClean="0">
                        <a:latin typeface="Cambria Math" panose="02040503050406030204" pitchFamily="18" charset="0"/>
                      </a:rPr>
                      <m:t>𝑦</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𝑥</m:t>
                    </m:r>
                  </m:oMath>
                </a14:m>
                <a:r>
                  <a:rPr lang="ja-JP" altLang="en-US" dirty="0"/>
                  <a:t> は，説明変数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の値を決めたときの，目的変数 </a:t>
                </a:r>
                <a:r>
                  <a:rPr lang="en-US" altLang="ja-JP" i="1" dirty="0">
                    <a:latin typeface="Times New Roman" panose="02020603050405020304" pitchFamily="18" charset="0"/>
                    <a:cs typeface="Times New Roman" panose="02020603050405020304" pitchFamily="18" charset="0"/>
                  </a:rPr>
                  <a:t>y</a:t>
                </a:r>
                <a:r>
                  <a:rPr lang="en-US" altLang="ja-JP" dirty="0"/>
                  <a:t> </a:t>
                </a:r>
                <a:r>
                  <a:rPr lang="ja-JP" altLang="en-US" dirty="0"/>
                  <a:t>の値を予測している。</a:t>
                </a:r>
                <a:endParaRPr lang="en-US" altLang="ja-JP" dirty="0"/>
              </a:p>
              <a:p>
                <a:pPr lvl="1"/>
                <a:r>
                  <a:rPr lang="ja-JP" altLang="en-US" dirty="0"/>
                  <a:t>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は定数。傾きを</a:t>
                </a:r>
                <a:r>
                  <a:rPr lang="ja-JP" altLang="en-US" u="sng" dirty="0">
                    <a:solidFill>
                      <a:srgbClr val="FF0000"/>
                    </a:solidFill>
                  </a:rPr>
                  <a:t>回帰係数</a:t>
                </a:r>
                <a:r>
                  <a:rPr lang="ja-JP" altLang="en-US" dirty="0"/>
                  <a:t>（</a:t>
                </a:r>
                <a:r>
                  <a:rPr lang="en-US" altLang="ja-JP" dirty="0"/>
                  <a:t>regression coefficient</a:t>
                </a:r>
                <a:r>
                  <a:rPr lang="ja-JP" altLang="en-US" dirty="0"/>
                  <a:t>）と呼ぶ。</a:t>
                </a:r>
                <a:endParaRPr lang="en-US" altLang="ja-JP" dirty="0"/>
              </a:p>
              <a:p>
                <a:r>
                  <a:rPr lang="ja-JP" altLang="en-US" dirty="0"/>
                  <a:t>目的変数 </a:t>
                </a:r>
                <a:r>
                  <a:rPr lang="en-US" altLang="ja-JP" i="1" dirty="0">
                    <a:latin typeface="Times New Roman" panose="02020603050405020304" pitchFamily="18" charset="0"/>
                    <a:cs typeface="Times New Roman" panose="02020603050405020304" pitchFamily="18" charset="0"/>
                  </a:rPr>
                  <a:t>y </a:t>
                </a:r>
                <a:r>
                  <a:rPr lang="ja-JP" altLang="en-US" dirty="0"/>
                  <a:t>の値は，単回帰式によって完全には決まらず，予測誤差 </a:t>
                </a:r>
                <a:r>
                  <a:rPr lang="en-US" altLang="ja-JP" i="1" dirty="0">
                    <a:latin typeface="Times New Roman" panose="02020603050405020304" pitchFamily="18" charset="0"/>
                    <a:cs typeface="Times New Roman" panose="02020603050405020304" pitchFamily="18" charset="0"/>
                  </a:rPr>
                  <a:t>e</a:t>
                </a:r>
                <a:r>
                  <a:rPr lang="en-US" altLang="ja-JP" dirty="0"/>
                  <a:t> </a:t>
                </a:r>
                <a:r>
                  <a:rPr lang="ja-JP" altLang="en-US" dirty="0"/>
                  <a:t>が加わる。単回帰式に予測誤差である変数 </a:t>
                </a:r>
                <a:r>
                  <a:rPr lang="en-US" altLang="ja-JP" i="1" dirty="0">
                    <a:latin typeface="Times New Roman" panose="02020603050405020304" pitchFamily="18" charset="0"/>
                    <a:cs typeface="Times New Roman" panose="02020603050405020304" pitchFamily="18" charset="0"/>
                  </a:rPr>
                  <a:t>e</a:t>
                </a:r>
                <a:r>
                  <a:rPr lang="en-US" altLang="ja-JP" dirty="0"/>
                  <a:t> </a:t>
                </a:r>
                <a:r>
                  <a:rPr lang="ja-JP" altLang="en-US" dirty="0"/>
                  <a:t>を加えた式を</a:t>
                </a:r>
                <a:r>
                  <a:rPr lang="ja-JP" altLang="en-US" u="sng" dirty="0">
                    <a:solidFill>
                      <a:srgbClr val="FF0000"/>
                    </a:solidFill>
                  </a:rPr>
                  <a:t>単回帰モデル</a:t>
                </a:r>
                <a:r>
                  <a:rPr lang="ja-JP" altLang="en-US" dirty="0"/>
                  <a:t>（</a:t>
                </a:r>
                <a:r>
                  <a:rPr lang="en-US" altLang="ja-JP" dirty="0"/>
                  <a:t>simple regression model</a:t>
                </a:r>
                <a:r>
                  <a:rPr lang="ja-JP" altLang="en-US" dirty="0"/>
                  <a:t>）と呼ぶ。</a:t>
                </a:r>
                <a:endParaRPr lang="en-US" altLang="ja-JP" dirty="0"/>
              </a:p>
              <a:p>
                <a:pPr lvl="1"/>
                <a:r>
                  <a:rPr lang="ja-JP" altLang="en-US" dirty="0"/>
                  <a:t>単回帰モデル：</a:t>
                </a:r>
                <a:endParaRPr lang="en-US" altLang="ja-JP" dirty="0"/>
              </a:p>
            </p:txBody>
          </p:sp>
        </mc:Choice>
        <mc:Fallback xmlns="">
          <p:sp>
            <p:nvSpPr>
              <p:cNvPr id="3" name="コンテンツ プレースホルダー 2">
                <a:extLst>
                  <a:ext uri="{FF2B5EF4-FFF2-40B4-BE49-F238E27FC236}">
                    <a16:creationId xmlns:a16="http://schemas.microsoft.com/office/drawing/2014/main" id="{F31C847A-AF11-061A-4019-449AE38AA6B6}"/>
                  </a:ext>
                </a:extLst>
              </p:cNvPr>
              <p:cNvSpPr>
                <a:spLocks noGrp="1" noRot="1" noChangeAspect="1" noMove="1" noResize="1" noEditPoints="1" noAdjustHandles="1" noChangeArrowheads="1" noChangeShapeType="1" noTextEdit="1"/>
              </p:cNvSpPr>
              <p:nvPr>
                <p:ph idx="1"/>
              </p:nvPr>
            </p:nvSpPr>
            <p:spPr>
              <a:blipFill>
                <a:blip r:embed="rId3"/>
                <a:stretch>
                  <a:fillRect l="-1043" t="-26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49DC00E-4F8C-BD46-6C68-B1F992D2A2EC}"/>
                  </a:ext>
                </a:extLst>
              </p:cNvPr>
              <p:cNvSpPr txBox="1"/>
              <p:nvPr/>
            </p:nvSpPr>
            <p:spPr>
              <a:xfrm>
                <a:off x="3774915" y="4660975"/>
                <a:ext cx="232108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𝑒</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B49DC00E-4F8C-BD46-6C68-B1F992D2A2EC}"/>
                  </a:ext>
                </a:extLst>
              </p:cNvPr>
              <p:cNvSpPr txBox="1">
                <a:spLocks noRot="1" noChangeAspect="1" noMove="1" noResize="1" noEditPoints="1" noAdjustHandles="1" noChangeArrowheads="1" noChangeShapeType="1" noTextEdit="1"/>
              </p:cNvSpPr>
              <p:nvPr/>
            </p:nvSpPr>
            <p:spPr>
              <a:xfrm>
                <a:off x="3774915" y="4660975"/>
                <a:ext cx="2321085" cy="369332"/>
              </a:xfrm>
              <a:prstGeom prst="rect">
                <a:avLst/>
              </a:prstGeom>
              <a:blipFill>
                <a:blip r:embed="rId4"/>
                <a:stretch>
                  <a:fillRect l="-2362" r="-787"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149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517D8A-0918-4E22-B637-CE25E045F5D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7E67213-9619-D731-DB69-1CC6E45D15F6}"/>
              </a:ext>
            </a:extLst>
          </p:cNvPr>
          <p:cNvSpPr>
            <a:spLocks noGrp="1"/>
          </p:cNvSpPr>
          <p:nvPr>
            <p:ph idx="1"/>
          </p:nvPr>
        </p:nvSpPr>
        <p:spPr/>
        <p:txBody>
          <a:bodyPr/>
          <a:lstStyle/>
          <a:p>
            <a:r>
              <a:rPr lang="ja-JP" altLang="en-US" dirty="0"/>
              <a:t>単回帰式（あるいは単回帰モデル）をデータにあてはめる。</a:t>
            </a:r>
            <a:endParaRPr lang="en-US" altLang="ja-JP" dirty="0"/>
          </a:p>
          <a:p>
            <a:pPr lvl="1"/>
            <a:r>
              <a:rPr lang="ja-JP" altLang="en-US" dirty="0"/>
              <a:t>データでみられる２変数関係の記述</a:t>
            </a:r>
            <a:endParaRPr lang="en-US" altLang="ja-JP" dirty="0"/>
          </a:p>
          <a:p>
            <a:pPr lvl="1"/>
            <a:r>
              <a:rPr lang="ja-JP" altLang="en-US" dirty="0"/>
              <a:t>あてはまりの良さ（</a:t>
            </a:r>
            <a:r>
              <a:rPr lang="en-US" altLang="ja-JP" dirty="0"/>
              <a:t>=</a:t>
            </a:r>
            <a:r>
              <a:rPr lang="ja-JP" altLang="en-US" dirty="0"/>
              <a:t>予測精度）の評価</a:t>
            </a:r>
            <a:endParaRPr lang="en-US" altLang="ja-JP" dirty="0"/>
          </a:p>
          <a:p>
            <a:pPr lvl="1"/>
            <a:r>
              <a:rPr lang="ja-JP" altLang="en-US" dirty="0"/>
              <a:t>母集団についての推測</a:t>
            </a:r>
            <a:endParaRPr lang="en-US" altLang="ja-JP" dirty="0"/>
          </a:p>
          <a:p>
            <a:pPr lvl="1"/>
            <a:r>
              <a:rPr lang="ja-JP" altLang="en-US" dirty="0"/>
              <a:t>得られるデータの予測</a:t>
            </a:r>
            <a:endParaRPr lang="en-US" altLang="ja-JP" dirty="0"/>
          </a:p>
        </p:txBody>
      </p:sp>
    </p:spTree>
    <p:extLst>
      <p:ext uri="{BB962C8B-B14F-4D97-AF65-F5344CB8AC3E}">
        <p14:creationId xmlns:p14="http://schemas.microsoft.com/office/powerpoint/2010/main" val="171526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4C13B-CA3F-1DE2-3C60-715BC6613C73}"/>
              </a:ext>
            </a:extLst>
          </p:cNvPr>
          <p:cNvSpPr>
            <a:spLocks noGrp="1"/>
          </p:cNvSpPr>
          <p:nvPr>
            <p:ph type="title"/>
          </p:nvPr>
        </p:nvSpPr>
        <p:spPr/>
        <p:txBody>
          <a:bodyPr/>
          <a:lstStyle/>
          <a:p>
            <a:r>
              <a:rPr kumimoji="1" lang="ja-JP" altLang="en-US" dirty="0"/>
              <a:t>パラメータ（切片と傾き）の推定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DA076A8-645B-77C0-3519-7201E31AF3D9}"/>
                  </a:ext>
                </a:extLst>
              </p:cNvPr>
              <p:cNvSpPr>
                <a:spLocks noGrp="1"/>
              </p:cNvSpPr>
              <p:nvPr>
                <p:ph idx="1"/>
              </p:nvPr>
            </p:nvSpPr>
            <p:spPr/>
            <p:txBody>
              <a:bodyPr>
                <a:normAutofit/>
              </a:bodyPr>
              <a:lstStyle/>
              <a:p>
                <a:r>
                  <a:rPr kumimoji="1" lang="ja-JP" altLang="en-US" dirty="0"/>
                  <a:t>説明変数と目的変数の組 </a:t>
                </a:r>
                <a14:m>
                  <m:oMath xmlns:m="http://schemas.openxmlformats.org/officeDocument/2006/math">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d>
                  </m:oMath>
                </a14:m>
                <a:r>
                  <a:rPr kumimoji="1" lang="ja-JP" altLang="en-US" dirty="0"/>
                  <a:t> が，</a:t>
                </a:r>
                <a:r>
                  <a:rPr kumimoji="1" lang="en-US" altLang="ja-JP" i="1" dirty="0">
                    <a:latin typeface="Times New Roman" panose="02020603050405020304" pitchFamily="18" charset="0"/>
                    <a:cs typeface="Times New Roman" panose="02020603050405020304" pitchFamily="18" charset="0"/>
                  </a:rPr>
                  <a:t>n</a:t>
                </a:r>
                <a:r>
                  <a:rPr kumimoji="1" lang="en-US" altLang="ja-JP" dirty="0"/>
                  <a:t> </a:t>
                </a:r>
                <a:r>
                  <a:rPr lang="ja-JP" altLang="en-US" dirty="0"/>
                  <a:t>個の対象について測定されているとする。</a:t>
                </a:r>
                <a:endParaRPr lang="en-US" altLang="ja-JP" dirty="0"/>
              </a:p>
              <a:p>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 </m:t>
                    </m:r>
                    <m:r>
                      <a:rPr lang="ja-JP" altLang="en-US" i="1">
                        <a:latin typeface="Cambria Math" panose="02040503050406030204" pitchFamily="18" charset="0"/>
                      </a:rPr>
                      <m:t>の</m:t>
                    </m:r>
                  </m:oMath>
                </a14:m>
                <a:r>
                  <a:rPr kumimoji="1" lang="ja-JP" altLang="en-US" dirty="0"/>
                  <a:t>とき，目的変数の値は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r>
                  <a:rPr kumimoji="1" lang="ja-JP" altLang="en-US" dirty="0"/>
                  <a:t> であると予測できる。この予測値を </a:t>
                </a:r>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oMath>
                </a14:m>
                <a:r>
                  <a:rPr kumimoji="1" lang="ja-JP" altLang="en-US" dirty="0"/>
                  <a:t> で表す。</a:t>
                </a:r>
                <a:endParaRPr kumimoji="1"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endParaRPr kumimoji="1" lang="en-US" altLang="ja-JP" dirty="0"/>
              </a:p>
              <a:p>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 </m:t>
                    </m:r>
                    <m:r>
                      <a:rPr lang="ja-JP" altLang="en-US" i="1">
                        <a:latin typeface="Cambria Math" panose="02040503050406030204" pitchFamily="18" charset="0"/>
                      </a:rPr>
                      <m:t>の</m:t>
                    </m:r>
                  </m:oMath>
                </a14:m>
                <a:r>
                  <a:rPr kumimoji="1" lang="ja-JP" altLang="en-US" dirty="0"/>
                  <a:t>とき</a:t>
                </a:r>
                <a:r>
                  <a:rPr lang="ja-JP" altLang="en-US" dirty="0"/>
                  <a:t>，目的変数の実際の値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en-US" altLang="ja-JP" dirty="0"/>
                  <a:t> </a:t>
                </a:r>
                <a:r>
                  <a:rPr lang="ja-JP" altLang="en-US" dirty="0"/>
                  <a:t>は，単回帰モデルより以下のように書ける。</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oMath>
                </a14:m>
                <a:endParaRPr lang="en-US" altLang="ja-JP" dirty="0"/>
              </a:p>
              <a:p>
                <a:pPr lvl="1"/>
                <a:r>
                  <a:rPr lang="ja-JP" altLang="en-US" dirty="0"/>
                  <a:t>注意：誤差は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ごとに異なるので，添字 </a:t>
                </a:r>
                <a:r>
                  <a:rPr lang="en-US" altLang="ja-JP" i="1" dirty="0" err="1">
                    <a:latin typeface="Times New Roman" panose="02020603050405020304" pitchFamily="18" charset="0"/>
                    <a:cs typeface="Times New Roman" panose="02020603050405020304" pitchFamily="18" charset="0"/>
                  </a:rPr>
                  <a:t>i</a:t>
                </a:r>
                <a:r>
                  <a:rPr lang="en-US" altLang="ja-JP" dirty="0"/>
                  <a:t> </a:t>
                </a:r>
                <a:r>
                  <a:rPr lang="ja-JP" altLang="en-US" dirty="0"/>
                  <a:t>が必要</a:t>
                </a:r>
                <a:endParaRPr lang="en-US" altLang="ja-JP" dirty="0"/>
              </a:p>
            </p:txBody>
          </p:sp>
        </mc:Choice>
        <mc:Fallback xmlns="">
          <p:sp>
            <p:nvSpPr>
              <p:cNvPr id="3" name="コンテンツ プレースホルダー 2">
                <a:extLst>
                  <a:ext uri="{FF2B5EF4-FFF2-40B4-BE49-F238E27FC236}">
                    <a16:creationId xmlns:a16="http://schemas.microsoft.com/office/drawing/2014/main" id="{7DA076A8-645B-77C0-3519-7201E31AF3D9}"/>
                  </a:ext>
                </a:extLst>
              </p:cNvPr>
              <p:cNvSpPr>
                <a:spLocks noGrp="1" noRot="1" noChangeAspect="1" noMove="1" noResize="1" noEditPoints="1" noAdjustHandles="1" noChangeArrowheads="1" noChangeShapeType="1" noTextEdit="1"/>
              </p:cNvSpPr>
              <p:nvPr>
                <p:ph idx="1"/>
              </p:nvPr>
            </p:nvSpPr>
            <p:spPr>
              <a:blipFill>
                <a:blip r:embed="rId3"/>
                <a:stretch>
                  <a:fillRect l="-1043" t="-2661" r="-40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783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D97B1-50BC-90F2-9988-D824D6C86CA2}"/>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0A37403-1A26-16F3-B9BB-C52E8900486A}"/>
                  </a:ext>
                </a:extLst>
              </p:cNvPr>
              <p:cNvSpPr>
                <a:spLocks noGrp="1"/>
              </p:cNvSpPr>
              <p:nvPr>
                <p:ph idx="1"/>
              </p:nvPr>
            </p:nvSpPr>
            <p:spPr/>
            <p:txBody>
              <a:bodyPr/>
              <a:lstStyle/>
              <a:p>
                <a:r>
                  <a:rPr kumimoji="1" lang="ja-JP" altLang="en-US" dirty="0"/>
                  <a:t>説明変数の値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r>
                  <a:rPr kumimoji="1" lang="ja-JP" altLang="en-US" dirty="0"/>
                  <a:t> に対する</a:t>
                </a:r>
                <a:r>
                  <a:rPr lang="ja-JP" altLang="en-US" dirty="0"/>
                  <a:t>実測値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oMath>
                </a14:m>
                <a:r>
                  <a:rPr kumimoji="1" lang="ja-JP" altLang="en-US" dirty="0"/>
                  <a:t> と予測値 </a:t>
                </a:r>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oMath>
                </a14:m>
                <a:r>
                  <a:rPr kumimoji="1" lang="ja-JP" altLang="en-US" dirty="0"/>
                  <a:t> との</a:t>
                </a:r>
                <a:r>
                  <a:rPr lang="ja-JP" altLang="en-US" dirty="0"/>
                  <a:t>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oMath>
                </a14:m>
                <a:r>
                  <a:rPr lang="ja-JP" altLang="en-US" dirty="0"/>
                  <a:t> を</a:t>
                </a:r>
                <a:r>
                  <a:rPr lang="ja-JP" altLang="en-US" u="sng" dirty="0">
                    <a:solidFill>
                      <a:srgbClr val="FF0000"/>
                    </a:solidFill>
                  </a:rPr>
                  <a:t>残差</a:t>
                </a:r>
                <a:r>
                  <a:rPr lang="ja-JP" altLang="en-US" dirty="0"/>
                  <a:t>（</a:t>
                </a:r>
                <a:r>
                  <a:rPr lang="en-US" altLang="ja-JP" dirty="0"/>
                  <a:t>residual</a:t>
                </a:r>
                <a:r>
                  <a:rPr lang="ja-JP" altLang="en-US" dirty="0"/>
                  <a:t>）と呼ぶ。</a:t>
                </a:r>
                <a:endParaRPr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endParaRPr kumimoji="1" lang="en-US" altLang="ja-JP" b="0" dirty="0"/>
              </a:p>
              <a:p>
                <a:pPr lvl="1"/>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oMath>
                </a14:m>
                <a:endParaRPr kumimoji="1" lang="en-US" altLang="ja-JP" b="0" dirty="0"/>
              </a:p>
              <a:p>
                <a:pPr lvl="1"/>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endParaRPr kumimoji="1" lang="en-US" altLang="ja-JP" dirty="0"/>
              </a:p>
              <a:p>
                <a:r>
                  <a:rPr lang="ja-JP" altLang="en-US" u="sng" dirty="0">
                    <a:solidFill>
                      <a:srgbClr val="FF0000"/>
                    </a:solidFill>
                  </a:rPr>
                  <a:t>最小２乗法</a:t>
                </a:r>
                <a:r>
                  <a:rPr lang="ja-JP" altLang="en-US" dirty="0"/>
                  <a:t>（</a:t>
                </a:r>
                <a:r>
                  <a:rPr lang="en-US" altLang="ja-JP" dirty="0"/>
                  <a:t>least squares method</a:t>
                </a:r>
                <a:r>
                  <a:rPr lang="ja-JP" altLang="en-US" dirty="0"/>
                  <a:t>）：残差の２乗和が最小となるように，回帰直線の切片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を決める。</a:t>
                </a:r>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sup>
                            <m:r>
                              <a:rPr kumimoji="1" lang="en-US" altLang="ja-JP" b="0" i="1" smtClean="0">
                                <a:latin typeface="Cambria Math" panose="02040503050406030204" pitchFamily="18" charset="0"/>
                              </a:rPr>
                              <m:t>2</m:t>
                            </m:r>
                          </m:sup>
                        </m:sSup>
                      </m:e>
                    </m:nary>
                  </m:oMath>
                </a14:m>
                <a:endParaRPr kumimoji="1" lang="en-US" altLang="ja-JP" dirty="0"/>
              </a:p>
              <a:p>
                <a:pPr lvl="1"/>
                <a:r>
                  <a:rPr kumimoji="1" lang="ja-JP" altLang="en-US" dirty="0"/>
                  <a:t>残差が負の値であっても，２乗することで正の値とする。</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70A37403-1A26-16F3-B9BB-C52E8900486A}"/>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146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B42FC-DD45-FB28-C8F6-02BD00028336}"/>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9DE05C9-586B-5F15-C4BA-F50ADFE1EC8C}"/>
                  </a:ext>
                </a:extLst>
              </p:cNvPr>
              <p:cNvSpPr>
                <a:spLocks noGrp="1"/>
              </p:cNvSpPr>
              <p:nvPr>
                <p:ph idx="1"/>
              </p:nvPr>
            </p:nvSpPr>
            <p:spPr/>
            <p:txBody>
              <a:bodyPr/>
              <a:lstStyle/>
              <a:p>
                <a:r>
                  <a:rPr lang="ja-JP" altLang="en-US" dirty="0"/>
                  <a:t>残差の２乗和は２つのパラメータである切片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と傾き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の関数である。</a:t>
                </a:r>
                <a:endParaRPr lang="en-US" altLang="ja-JP" dirty="0"/>
              </a:p>
              <a:p>
                <a:pPr lvl="1"/>
                <a14:m>
                  <m:oMath xmlns:m="http://schemas.openxmlformats.org/officeDocument/2006/math">
                    <m:r>
                      <a:rPr lang="en-US" altLang="ja-JP" b="0" i="1" smtClean="0">
                        <a:latin typeface="Cambria Math" panose="02040503050406030204" pitchFamily="18" charset="0"/>
                      </a:rPr>
                      <m:t>𝐹</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e>
                    </m:d>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sup>
                            <m:r>
                              <a:rPr lang="en-US" altLang="ja-JP" i="1">
                                <a:latin typeface="Cambria Math" panose="02040503050406030204" pitchFamily="18" charset="0"/>
                              </a:rPr>
                              <m:t>2</m:t>
                            </m:r>
                          </m:sup>
                        </m:sSup>
                      </m:e>
                    </m:nary>
                  </m:oMath>
                </a14:m>
                <a:endParaRPr lang="en-US" altLang="ja-JP" dirty="0"/>
              </a:p>
              <a:p>
                <a:pPr lvl="1"/>
                <a:r>
                  <a:rPr kumimoji="1" lang="ja-JP" altLang="en-US" dirty="0"/>
                  <a:t>データ </a:t>
                </a:r>
                <a14:m>
                  <m:oMath xmlns:m="http://schemas.openxmlformats.org/officeDocument/2006/math">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d>
                  </m:oMath>
                </a14:m>
                <a:r>
                  <a:rPr kumimoji="1" lang="ja-JP" altLang="en-US" dirty="0"/>
                  <a:t> は具体的に得られている</a:t>
                </a:r>
                <a:r>
                  <a:rPr lang="ja-JP" altLang="en-US" dirty="0"/>
                  <a:t>。</a:t>
                </a:r>
                <a:endParaRPr lang="en-US" altLang="ja-JP" dirty="0"/>
              </a:p>
              <a:p>
                <a:r>
                  <a:rPr kumimoji="1" lang="ja-JP" altLang="en-US" dirty="0"/>
                  <a:t>この関数の値が最小となる</a:t>
                </a:r>
                <a:r>
                  <a:rPr lang="ja-JP" altLang="en-US" dirty="0"/>
                  <a:t>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の値を探す。</a:t>
                </a:r>
                <a:endParaRPr lang="en-US" altLang="ja-JP" dirty="0"/>
              </a:p>
              <a:p>
                <a:r>
                  <a:rPr kumimoji="1" lang="ja-JP" altLang="en-US" dirty="0"/>
                  <a:t>一方の変数を止めて，もう一方の</a:t>
                </a:r>
                <a:r>
                  <a:rPr lang="ja-JP" altLang="en-US" dirty="0"/>
                  <a:t>変数</a:t>
                </a:r>
                <a:r>
                  <a:rPr kumimoji="1" lang="ja-JP" altLang="en-US" dirty="0"/>
                  <a:t>の関数とみなす。</a:t>
                </a:r>
                <a:endParaRPr kumimoji="1"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𝐹</m:t>
                        </m:r>
                      </m:e>
                      <m:sub>
                        <m:r>
                          <a:rPr lang="en-US" altLang="ja-JP" b="0" i="1" smtClean="0">
                            <a:latin typeface="Cambria Math" panose="02040503050406030204" pitchFamily="18" charset="0"/>
                          </a:rPr>
                          <m:t>0</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smtClean="0">
                            <a:latin typeface="Cambria Math" panose="02040503050406030204" pitchFamily="18" charset="0"/>
                          </a:rPr>
                          <m:t> </m:t>
                        </m:r>
                      </m:e>
                    </m:d>
                    <m:r>
                      <a:rPr lang="en-US" altLang="ja-JP" b="0" i="1" smtClean="0">
                        <a:latin typeface="Cambria Math" panose="02040503050406030204" pitchFamily="18" charset="0"/>
                      </a:rPr>
                      <m:t>=</m:t>
                    </m:r>
                    <m:nary>
                      <m:naryPr>
                        <m:chr m:val="∑"/>
                        <m:ctrlPr>
                          <a:rPr kumimoji="1" lang="en-US" altLang="ja-JP"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i="1" smtClean="0">
                                <a:latin typeface="Cambria Math" panose="02040503050406030204" pitchFamily="18" charset="0"/>
                              </a:rPr>
                            </m:ctrlPr>
                          </m:dPr>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2</m:t>
                                </m:r>
                              </m:sup>
                            </m:sSubSup>
                            <m:r>
                              <a:rPr lang="en-US" altLang="ja-JP" i="1">
                                <a:latin typeface="Cambria Math" panose="02040503050406030204" pitchFamily="18" charset="0"/>
                              </a:rPr>
                              <m:t>+2</m:t>
                            </m:r>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e>
                              <m:sup>
                                <m:r>
                                  <a:rPr lang="en-US" altLang="ja-JP" i="1">
                                    <a:latin typeface="Cambria Math" panose="02040503050406030204" pitchFamily="18" charset="0"/>
                                  </a:rPr>
                                  <m:t>2</m:t>
                                </m:r>
                              </m:sup>
                            </m:sSup>
                          </m:e>
                        </m:d>
                      </m:e>
                    </m:nary>
                  </m:oMath>
                </a14:m>
                <a:endParaRPr kumimoji="1" lang="en-US" altLang="ja-JP" dirty="0"/>
              </a:p>
              <a:p>
                <a:pPr lvl="1"/>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𝐹</m:t>
                        </m:r>
                      </m:e>
                      <m:sub>
                        <m:r>
                          <a:rPr lang="en-US" altLang="ja-JP" b="0" i="1" smtClean="0">
                            <a:latin typeface="Cambria Math" panose="02040503050406030204" pitchFamily="18" charset="0"/>
                          </a:rPr>
                          <m:t>1</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 </m:t>
                        </m:r>
                      </m:e>
                    </m:d>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Sup>
                              <m:sSubSupPr>
                                <m:ctrlPr>
                                  <a:rPr lang="en-US" altLang="ja-JP" i="1">
                                    <a:latin typeface="Cambria Math" panose="02040503050406030204" pitchFamily="18" charset="0"/>
                                  </a:rPr>
                                </m:ctrlPr>
                              </m:sSubSup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up>
                                <m:r>
                                  <a:rPr lang="en-US" altLang="ja-JP" b="0" i="1" smtClean="0">
                                    <a:latin typeface="Cambria Math" panose="02040503050406030204" pitchFamily="18" charset="0"/>
                                  </a:rPr>
                                  <m:t>2</m:t>
                                </m:r>
                              </m:sup>
                            </m:sSubSup>
                            <m:r>
                              <a:rPr lang="en-US" altLang="ja-JP" i="1">
                                <a:latin typeface="Cambria Math" panose="02040503050406030204" pitchFamily="18" charset="0"/>
                              </a:rPr>
                              <m:t>+2</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i="1">
                                            <a:latin typeface="Cambria Math" panose="02040503050406030204" pitchFamily="18" charset="0"/>
                                          </a:rPr>
                                          <m:t>𝑖</m:t>
                                        </m:r>
                                      </m:sub>
                                    </m:sSub>
                                  </m:e>
                                </m:d>
                              </m:e>
                              <m:sup>
                                <m:r>
                                  <a:rPr lang="en-US" altLang="ja-JP" i="1">
                                    <a:latin typeface="Cambria Math" panose="02040503050406030204" pitchFamily="18" charset="0"/>
                                  </a:rPr>
                                  <m:t>2</m:t>
                                </m:r>
                              </m:sup>
                            </m:sSup>
                          </m:e>
                        </m:d>
                      </m:e>
                    </m:nary>
                  </m:oMath>
                </a14:m>
                <a:endParaRPr kumimoji="1" lang="en-US" altLang="ja-JP" dirty="0"/>
              </a:p>
              <a:p>
                <a:r>
                  <a:rPr kumimoji="1" lang="ja-JP" altLang="en-US" dirty="0"/>
                  <a:t>いずれも下に凸の２次関数となる。</a:t>
                </a:r>
              </a:p>
            </p:txBody>
          </p:sp>
        </mc:Choice>
        <mc:Fallback xmlns="">
          <p:sp>
            <p:nvSpPr>
              <p:cNvPr id="3" name="コンテンツ プレースホルダー 2">
                <a:extLst>
                  <a:ext uri="{FF2B5EF4-FFF2-40B4-BE49-F238E27FC236}">
                    <a16:creationId xmlns:a16="http://schemas.microsoft.com/office/drawing/2014/main" id="{C9DE05C9-586B-5F15-C4BA-F50ADFE1EC8C}"/>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178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8E82C-E055-040D-9A35-EB986CFF5AA5}"/>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0644236-8CF7-211A-DE2B-1CED5C0BE4B3}"/>
                  </a:ext>
                </a:extLst>
              </p:cNvPr>
              <p:cNvSpPr>
                <a:spLocks noGrp="1"/>
              </p:cNvSpPr>
              <p:nvPr>
                <p:ph idx="1"/>
              </p:nvPr>
            </p:nvSpPr>
            <p:spPr/>
            <p:txBody>
              <a:bodyPr/>
              <a:lstStyle/>
              <a:p>
                <a:r>
                  <a:rPr lang="ja-JP" altLang="en-US" dirty="0"/>
                  <a:t>関数 </a:t>
                </a:r>
                <a14:m>
                  <m:oMath xmlns:m="http://schemas.openxmlformats.org/officeDocument/2006/math">
                    <m:r>
                      <a:rPr lang="en-US" altLang="ja-JP" b="0" i="1" smtClean="0">
                        <a:latin typeface="Cambria Math" panose="02040503050406030204" pitchFamily="18" charset="0"/>
                      </a:rPr>
                      <m:t>𝐹</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e>
                    </m:d>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sup>
                            <m:r>
                              <a:rPr lang="en-US" altLang="ja-JP" i="1">
                                <a:latin typeface="Cambria Math" panose="02040503050406030204" pitchFamily="18" charset="0"/>
                              </a:rPr>
                              <m:t>2</m:t>
                            </m:r>
                          </m:sup>
                        </m:sSup>
                      </m:e>
                    </m:nary>
                  </m:oMath>
                </a14:m>
                <a:r>
                  <a:rPr kumimoji="1" lang="ja-JP" altLang="en-US" dirty="0"/>
                  <a:t> を</a:t>
                </a:r>
                <a:r>
                  <a:rPr lang="ja-JP" altLang="en-US" dirty="0"/>
                  <a:t>２つのパラメータで偏微分して </a:t>
                </a:r>
                <a:r>
                  <a:rPr lang="en-US" altLang="ja-JP" dirty="0"/>
                  <a:t>0 </a:t>
                </a:r>
                <a:r>
                  <a:rPr lang="ja-JP" altLang="en-US" dirty="0"/>
                  <a:t>とおいた連立方程式を解けば，この関数の値を最小にするパラメータの値を求めることができる。</a:t>
                </a:r>
                <a:endParaRPr lang="en-US" altLang="ja-JP" dirty="0"/>
              </a:p>
              <a:p>
                <a:pPr lvl="1"/>
                <a:r>
                  <a:rPr kumimoji="1" lang="ja-JP" altLang="en-US" dirty="0"/>
                  <a:t>合成関数の微分の公式を利用できる。</a:t>
                </a:r>
                <a:endParaRPr kumimoji="1" lang="en-US" altLang="ja-JP" dirty="0"/>
              </a:p>
              <a:p>
                <a:pPr lvl="1"/>
                <a:r>
                  <a:rPr kumimoji="1" lang="ja-JP" altLang="en-US" dirty="0"/>
                  <a:t>この計算に</a:t>
                </a:r>
                <a:r>
                  <a:rPr lang="ja-JP" altLang="en-US" dirty="0"/>
                  <a:t>慣れていなければ，</a:t>
                </a:r>
                <a14:m>
                  <m:oMath xmlns:m="http://schemas.openxmlformats.org/officeDocument/2006/math">
                    <m:r>
                      <a:rPr lang="en-US" altLang="ja-JP" b="0" i="1" smtClean="0">
                        <a:latin typeface="Cambria Math" panose="02040503050406030204" pitchFamily="18" charset="0"/>
                      </a:rPr>
                      <m:t>𝑡</m:t>
                    </m:r>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oMath>
                </a14:m>
                <a:r>
                  <a:rPr kumimoji="1" lang="en-US" altLang="ja-JP" dirty="0"/>
                  <a:t> </a:t>
                </a:r>
                <a:r>
                  <a:rPr kumimoji="1" lang="ja-JP" altLang="en-US" dirty="0"/>
                  <a:t>とおいて，</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𝑡</m:t>
                        </m:r>
                      </m:den>
                    </m:f>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𝑡</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den>
                    </m:f>
                  </m:oMath>
                </a14:m>
                <a:r>
                  <a:rPr kumimoji="1" lang="en-US" altLang="ja-JP" dirty="0"/>
                  <a:t> </a:t>
                </a:r>
                <a:r>
                  <a:rPr kumimoji="1" lang="ja-JP" altLang="en-US" dirty="0"/>
                  <a:t>および </a:t>
                </a:r>
                <a14:m>
                  <m:oMath xmlns:m="http://schemas.openxmlformats.org/officeDocument/2006/math">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𝐹</m:t>
                        </m:r>
                      </m:num>
                      <m:den>
                        <m:r>
                          <a:rPr lang="ja-JP" altLang="en-US" i="1">
                            <a:latin typeface="Cambria Math" panose="02040503050406030204" pitchFamily="18" charset="0"/>
                          </a:rPr>
                          <m:t>𝜕</m:t>
                        </m:r>
                        <m:r>
                          <a:rPr lang="en-US" altLang="ja-JP" i="1">
                            <a:latin typeface="Cambria Math" panose="02040503050406030204" pitchFamily="18" charset="0"/>
                          </a:rPr>
                          <m:t>𝑡</m:t>
                        </m:r>
                      </m:den>
                    </m:f>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𝑡</m:t>
                        </m:r>
                      </m:num>
                      <m:den>
                        <m:r>
                          <a:rPr lang="ja-JP" altLang="en-US"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den>
                    </m:f>
                  </m:oMath>
                </a14:m>
                <a:r>
                  <a:rPr lang="en-US" altLang="ja-JP" dirty="0"/>
                  <a:t> </a:t>
                </a:r>
                <a:r>
                  <a:rPr lang="ja-JP" altLang="en-US" dirty="0"/>
                  <a:t>を計算する。</a:t>
                </a:r>
                <a:r>
                  <a:rPr lang="en-US" altLang="ja-JP" dirty="0"/>
                  <a:t> </a:t>
                </a:r>
                <a:endParaRPr kumimoji="1" lang="en-US" altLang="ja-JP" dirty="0"/>
              </a:p>
              <a:p>
                <a:pPr lvl="1"/>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den>
                    </m:f>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2</m:t>
                        </m:r>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−1</m:t>
                            </m:r>
                          </m:e>
                        </m:d>
                      </m:e>
                    </m:nary>
                    <m:r>
                      <a:rPr kumimoji="1" lang="en-US" altLang="ja-JP" b="0" i="1" smtClean="0">
                        <a:latin typeface="Cambria Math" panose="02040503050406030204" pitchFamily="18" charset="0"/>
                      </a:rPr>
                      <m:t>=−2</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kumimoji="1" lang="en-US" altLang="ja-JP" b="0" i="1" smtClean="0">
                        <a:latin typeface="Cambria Math" panose="02040503050406030204" pitchFamily="18" charset="0"/>
                      </a:rPr>
                      <m:t>=0</m:t>
                    </m:r>
                  </m:oMath>
                </a14:m>
                <a:endParaRPr kumimoji="1" lang="en-US" altLang="ja-JP" dirty="0"/>
              </a:p>
              <a:p>
                <a:pPr lvl="1"/>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m:t>
                        </m:r>
                        <m:r>
                          <a:rPr kumimoji="1" lang="en-US" altLang="ja-JP" b="0" i="1" smtClean="0">
                            <a:latin typeface="Cambria Math" panose="02040503050406030204" pitchFamily="18" charset="0"/>
                          </a:rPr>
                          <m:t>𝐹</m:t>
                        </m:r>
                      </m:num>
                      <m:den>
                        <m:r>
                          <a:rPr kumimoji="1" lang="ja-JP" altLang="en-US"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en>
                    </m:f>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2</m:t>
                        </m:r>
                        <m:d>
                          <m:dPr>
                            <m:begChr m:val="{"/>
                            <m:endChr m:val="}"/>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kumimoji="1" lang="en-US" altLang="ja-JP" b="0" i="1" smtClean="0">
                            <a:latin typeface="Cambria Math" panose="02040503050406030204" pitchFamily="18" charset="0"/>
                            <a:ea typeface="Cambria Math" panose="02040503050406030204" pitchFamily="18" charset="0"/>
                          </a:rPr>
                          <m:t>×</m:t>
                        </m:r>
                        <m:d>
                          <m:dPr>
                            <m:ctrlPr>
                              <a:rPr kumimoji="1" lang="en-US" altLang="ja-JP" b="0"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𝑥</m:t>
                                </m:r>
                              </m:e>
                              <m:sub>
                                <m:r>
                                  <a:rPr kumimoji="1" lang="en-US" altLang="ja-JP" b="0" i="1" smtClean="0">
                                    <a:latin typeface="Cambria Math" panose="02040503050406030204" pitchFamily="18" charset="0"/>
                                    <a:ea typeface="Cambria Math" panose="02040503050406030204" pitchFamily="18" charset="0"/>
                                  </a:rPr>
                                  <m:t>𝑖</m:t>
                                </m:r>
                              </m:sub>
                            </m:sSub>
                          </m:e>
                        </m:d>
                        <m:r>
                          <a:rPr kumimoji="1" lang="en-US" altLang="ja-JP" b="0" i="1" smtClean="0">
                            <a:latin typeface="Cambria Math" panose="02040503050406030204" pitchFamily="18" charset="0"/>
                            <a:ea typeface="Cambria Math" panose="02040503050406030204" pitchFamily="18" charset="0"/>
                          </a:rPr>
                          <m:t>=−2</m:t>
                        </m:r>
                      </m:e>
                    </m:nary>
                  </m:oMath>
                </a14:m>
                <a:r>
                  <a:rPr lang="en-US" altLang="ja-JP" dirty="0"/>
                  <a:t>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0644236-8CF7-211A-DE2B-1CED5C0BE4B3}"/>
                  </a:ext>
                </a:extLst>
              </p:cNvPr>
              <p:cNvSpPr>
                <a:spLocks noGrp="1" noRot="1" noChangeAspect="1" noMove="1" noResize="1" noEditPoints="1" noAdjustHandles="1" noChangeArrowheads="1" noChangeShapeType="1" noTextEdit="1"/>
              </p:cNvSpPr>
              <p:nvPr>
                <p:ph idx="1"/>
              </p:nvPr>
            </p:nvSpPr>
            <p:spPr>
              <a:blipFill>
                <a:blip r:embed="rId3"/>
                <a:stretch>
                  <a:fillRect l="-1043" t="-2101" r="-4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908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58D761-D775-B77A-91DC-268A091D817F}"/>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A4B68B8-947D-CEED-380D-3653B4FA03BD}"/>
                  </a:ext>
                </a:extLst>
              </p:cNvPr>
              <p:cNvSpPr>
                <a:spLocks noGrp="1"/>
              </p:cNvSpPr>
              <p:nvPr>
                <p:ph idx="1"/>
              </p:nvPr>
            </p:nvSpPr>
            <p:spPr/>
            <p:txBody>
              <a:bodyPr/>
              <a:lstStyle/>
              <a:p>
                <a:r>
                  <a:rPr kumimoji="1" lang="ja-JP" altLang="en-US" dirty="0"/>
                  <a:t>得られた連立方程式</a:t>
                </a:r>
                <a:endParaRPr kumimoji="1" lang="en-US" altLang="ja-JP" dirty="0"/>
              </a:p>
              <a:p>
                <a:pPr lvl="1"/>
                <a14:m>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nary>
                                <m:naryPr>
                                  <m:chr m:val="∑"/>
                                  <m:ctrlPr>
                                    <a:rPr kumimoji="1" lang="en-US" altLang="ja-JP"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nary>
                              <m:r>
                                <m:rPr>
                                  <m:brk m:alnAt="7"/>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0</m:t>
                              </m:r>
                            </m:e>
                          </m:m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smtClean="0">
                                  <a:latin typeface="Cambria Math" panose="02040503050406030204" pitchFamily="18" charset="0"/>
                                </a:rPr>
                                <m:t>0</m:t>
                              </m:r>
                            </m:e>
                          </m:mr>
                        </m:m>
                      </m:e>
                    </m:d>
                  </m:oMath>
                </a14:m>
                <a:endParaRPr kumimoji="1" lang="en-US" altLang="ja-JP" dirty="0"/>
              </a:p>
              <a:p>
                <a:r>
                  <a:rPr lang="ja-JP" altLang="en-US" dirty="0"/>
                  <a:t>これを整理すると，</a:t>
                </a:r>
                <a:r>
                  <a:rPr lang="ja-JP" altLang="en-US" u="sng" dirty="0">
                    <a:solidFill>
                      <a:srgbClr val="FF0000"/>
                    </a:solidFill>
                  </a:rPr>
                  <a:t>正規方程式</a:t>
                </a:r>
                <a:r>
                  <a:rPr lang="ja-JP" altLang="en-US" dirty="0"/>
                  <a:t>（</a:t>
                </a:r>
                <a:r>
                  <a:rPr lang="en-US" altLang="ja-JP" dirty="0"/>
                  <a:t>normal equation</a:t>
                </a:r>
                <a:r>
                  <a:rPr lang="ja-JP" altLang="en-US" dirty="0"/>
                  <a:t>）と呼ばれる連立方程式が得られる。</a:t>
                </a:r>
                <a:endParaRPr lang="en-US" altLang="ja-JP" dirty="0"/>
              </a:p>
            </p:txBody>
          </p:sp>
        </mc:Choice>
        <mc:Fallback xmlns="">
          <p:sp>
            <p:nvSpPr>
              <p:cNvPr id="3" name="コンテンツ プレースホルダー 2">
                <a:extLst>
                  <a:ext uri="{FF2B5EF4-FFF2-40B4-BE49-F238E27FC236}">
                    <a16:creationId xmlns:a16="http://schemas.microsoft.com/office/drawing/2014/main" id="{8A4B68B8-947D-CEED-380D-3653B4FA03BD}"/>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98A7A3E-B551-27FF-312C-0AA19634F337}"/>
                  </a:ext>
                </a:extLst>
              </p:cNvPr>
              <p:cNvSpPr txBox="1"/>
              <p:nvPr/>
            </p:nvSpPr>
            <p:spPr>
              <a:xfrm>
                <a:off x="1617704" y="4061058"/>
                <a:ext cx="4412555" cy="1858970"/>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i="1">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1</m:t>
                                        </m:r>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m:rPr>
                                    <m:brk m:alnAt="7"/>
                                  </m:rP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(1)</m:t>
                                </m:r>
                              </m:e>
                            </m:m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ea typeface="Cambria Math" panose="02040503050406030204" pitchFamily="18" charset="0"/>
                                  </a:rPr>
                                  <m:t>⋯(2)</m:t>
                                </m:r>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F98A7A3E-B551-27FF-312C-0AA19634F337}"/>
                  </a:ext>
                </a:extLst>
              </p:cNvPr>
              <p:cNvSpPr txBox="1">
                <a:spLocks noRot="1" noChangeAspect="1" noMove="1" noResize="1" noEditPoints="1" noAdjustHandles="1" noChangeArrowheads="1" noChangeShapeType="1" noTextEdit="1"/>
              </p:cNvSpPr>
              <p:nvPr/>
            </p:nvSpPr>
            <p:spPr>
              <a:xfrm>
                <a:off x="1617704" y="4061058"/>
                <a:ext cx="4412555" cy="185897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060C6C3-7B75-338C-A281-CF13850759EF}"/>
                  </a:ext>
                </a:extLst>
              </p:cNvPr>
              <p:cNvSpPr txBox="1"/>
              <p:nvPr/>
            </p:nvSpPr>
            <p:spPr>
              <a:xfrm>
                <a:off x="6729504" y="4344212"/>
                <a:ext cx="4371838" cy="984885"/>
              </a:xfrm>
              <a:prstGeom prst="rect">
                <a:avLst/>
              </a:prstGeom>
              <a:noFill/>
            </p:spPr>
            <p:txBody>
              <a:bodyPr wrap="none" rtlCol="0">
                <a:spAutoFit/>
              </a:bodyPr>
              <a:lstStyle/>
              <a:p>
                <a:r>
                  <a:rPr kumimoji="1" lang="en-US" altLang="ja-JP" sz="2000" dirty="0"/>
                  <a:t>(1) </a:t>
                </a:r>
                <a:r>
                  <a:rPr kumimoji="1" lang="ja-JP" altLang="en-US" sz="2000" dirty="0"/>
                  <a:t>式のシグマ記号で加算される</a:t>
                </a:r>
                <a:endParaRPr kumimoji="1" lang="en-US" altLang="ja-JP" sz="2000" dirty="0"/>
              </a:p>
              <a:p>
                <a:r>
                  <a:rPr kumimoji="1" lang="ja-JP" altLang="en-US" sz="2000" dirty="0"/>
                  <a:t>要素に </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oMath>
                </a14:m>
                <a:r>
                  <a:rPr kumimoji="1" lang="ja-JP" altLang="en-US" sz="2000" dirty="0"/>
                  <a:t> をつけると </a:t>
                </a:r>
                <a:r>
                  <a:rPr kumimoji="1" lang="en-US" altLang="ja-JP" sz="2000" dirty="0"/>
                  <a:t>(2) </a:t>
                </a:r>
                <a:r>
                  <a:rPr kumimoji="1" lang="ja-JP" altLang="en-US" sz="2000" dirty="0"/>
                  <a:t>式になる。</a:t>
                </a:r>
              </a:p>
              <a:p>
                <a:endParaRPr kumimoji="1" lang="ja-JP" altLang="en-US" dirty="0"/>
              </a:p>
            </p:txBody>
          </p:sp>
        </mc:Choice>
        <mc:Fallback xmlns="">
          <p:sp>
            <p:nvSpPr>
              <p:cNvPr id="5" name="テキスト ボックス 4">
                <a:extLst>
                  <a:ext uri="{FF2B5EF4-FFF2-40B4-BE49-F238E27FC236}">
                    <a16:creationId xmlns:a16="http://schemas.microsoft.com/office/drawing/2014/main" id="{5060C6C3-7B75-338C-A281-CF13850759EF}"/>
                  </a:ext>
                </a:extLst>
              </p:cNvPr>
              <p:cNvSpPr txBox="1">
                <a:spLocks noRot="1" noChangeAspect="1" noMove="1" noResize="1" noEditPoints="1" noAdjustHandles="1" noChangeArrowheads="1" noChangeShapeType="1" noTextEdit="1"/>
              </p:cNvSpPr>
              <p:nvPr/>
            </p:nvSpPr>
            <p:spPr>
              <a:xfrm>
                <a:off x="6729504" y="4344212"/>
                <a:ext cx="4371838" cy="984885"/>
              </a:xfrm>
              <a:prstGeom prst="rect">
                <a:avLst/>
              </a:prstGeom>
              <a:blipFill>
                <a:blip r:embed="rId5"/>
                <a:stretch>
                  <a:fillRect l="-1534" t="-3727" r="-69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051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01173-FA63-5336-3B62-F5845ED50E8A}"/>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1859C56-D9B7-067E-B3F9-413A6B441646}"/>
                  </a:ext>
                </a:extLst>
              </p:cNvPr>
              <p:cNvSpPr>
                <a:spLocks noGrp="1"/>
              </p:cNvSpPr>
              <p:nvPr>
                <p:ph idx="1"/>
              </p:nvPr>
            </p:nvSpPr>
            <p:spPr/>
            <p:txBody>
              <a:bodyPr/>
              <a:lstStyle/>
              <a:p>
                <a:r>
                  <a:rPr lang="ja-JP" altLang="en-US" dirty="0"/>
                  <a:t>正規方程式：</a:t>
                </a:r>
                <a14:m>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r>
                                        <a:rPr lang="en-US" altLang="ja-JP" i="1">
                                          <a:latin typeface="Cambria Math" panose="02040503050406030204" pitchFamily="18" charset="0"/>
                                        </a:rPr>
                                        <m:t>1</m:t>
                                      </m:r>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m:rPr>
                                  <m:brk m:alnAt="7"/>
                                </m:rP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(1)</m:t>
                              </m:r>
                            </m:e>
                          </m:mr>
                          <m:m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m:rPr>
                                  <m:brk m:alnAt="7"/>
                                </m:rP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ea typeface="Cambria Math" panose="02040503050406030204" pitchFamily="18" charset="0"/>
                                </a:rPr>
                                <m:t>⋯(2)</m:t>
                              </m:r>
                            </m:e>
                          </m:mr>
                        </m:m>
                      </m:e>
                    </m:d>
                  </m:oMath>
                </a14:m>
                <a:endParaRPr kumimoji="1" lang="en-US" altLang="ja-JP" dirty="0"/>
              </a:p>
              <a:p>
                <a:r>
                  <a:rPr lang="en-US" altLang="ja-JP" dirty="0"/>
                  <a:t>(1) </a:t>
                </a:r>
                <a:r>
                  <a:rPr lang="ja-JP" altLang="en-US" dirty="0"/>
                  <a:t>式より，</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endParaRPr lang="en-US" altLang="ja-JP" dirty="0"/>
              </a:p>
              <a:p>
                <a:r>
                  <a:rPr lang="en-US" altLang="ja-JP" dirty="0"/>
                  <a:t>(2) </a:t>
                </a:r>
                <a:r>
                  <a:rPr lang="ja-JP" altLang="en-US" dirty="0"/>
                  <a:t>式に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en-US" altLang="ja-JP" dirty="0"/>
                  <a:t> </a:t>
                </a:r>
                <a:r>
                  <a:rPr lang="ja-JP" altLang="en-US" dirty="0"/>
                  <a:t>を代入して，</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 </m:t>
                    </m:r>
                    <m:r>
                      <a:rPr lang="ja-JP" altLang="en-US" i="1">
                        <a:latin typeface="Cambria Math" panose="02040503050406030204" pitchFamily="18" charset="0"/>
                      </a:rPr>
                      <m:t>について</m:t>
                    </m:r>
                    <m:r>
                      <a:rPr lang="ja-JP" altLang="en-US" i="1" smtClean="0">
                        <a:latin typeface="Cambria Math" panose="02040503050406030204" pitchFamily="18" charset="0"/>
                      </a:rPr>
                      <m:t>解く</m:t>
                    </m:r>
                  </m:oMath>
                </a14:m>
                <a:r>
                  <a:rPr lang="ja-JP" altLang="en-US" dirty="0"/>
                  <a:t>と，</a:t>
                </a:r>
                <a:endParaRPr lang="en-US" altLang="ja-JP" dirty="0"/>
              </a:p>
              <a:p>
                <a:pPr lvl="1"/>
                <a14:m>
                  <m:oMath xmlns:m="http://schemas.openxmlformats.org/officeDocument/2006/math">
                    <m:d>
                      <m:dPr>
                        <m:begChr m:val="{"/>
                        <m:endChr m:val="}"/>
                        <m:ctrlPr>
                          <a:rPr lang="en-US" altLang="ja-JP" i="1" smtClean="0">
                            <a:latin typeface="Cambria Math" panose="02040503050406030204" pitchFamily="18" charset="0"/>
                          </a:rPr>
                        </m:ctrlPr>
                      </m:dPr>
                      <m:e>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r>
                          <a:rPr lang="en-US" altLang="ja-JP" b="0" i="1" smtClean="0">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b="0" i="1" smtClean="0">
                        <a:latin typeface="Cambria Math" panose="02040503050406030204" pitchFamily="18" charset="0"/>
                      </a:rPr>
                      <m:t>−</m:t>
                    </m:r>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e>
                    </m:d>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oMath>
                </a14:m>
                <a:endParaRPr lang="en-US" altLang="ja-JP" i="1" dirty="0">
                  <a:latin typeface="Cambria Math" panose="02040503050406030204" pitchFamily="18" charset="0"/>
                </a:endParaRPr>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𝑦</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r>
                          <a:rPr lang="en-US" altLang="ja-JP" b="0" i="1" smtClean="0">
                            <a:latin typeface="Cambria Math" panose="02040503050406030204" pitchFamily="18" charset="0"/>
                          </a:rPr>
                          <m:t>𝑛</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num>
                      <m:den>
                        <m:d>
                          <m:dPr>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𝑥</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d>
                        <m:r>
                          <a:rPr lang="en-US" altLang="ja-JP" b="0" i="1" smtClean="0">
                            <a:latin typeface="Cambria Math" panose="02040503050406030204" pitchFamily="18" charset="0"/>
                          </a:rPr>
                          <m:t>−</m:t>
                        </m:r>
                        <m:r>
                          <a:rPr lang="en-US" altLang="ja-JP" b="0" i="1" smtClean="0">
                            <a:latin typeface="Cambria Math" panose="02040503050406030204" pitchFamily="18" charset="0"/>
                          </a:rPr>
                          <m:t>𝑛</m:t>
                        </m:r>
                        <m:sSup>
                          <m:sSupPr>
                            <m:ctrlPr>
                              <a:rPr lang="en-US" altLang="ja-JP" b="0" i="1" smtClean="0">
                                <a:latin typeface="Cambria Math" panose="02040503050406030204" pitchFamily="18" charset="0"/>
                              </a:rPr>
                            </m:ctrlPr>
                          </m:sSup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oMath>
                </a14:m>
                <a:endParaRPr lang="en-US" altLang="ja-JP" dirty="0"/>
              </a:p>
              <a:p>
                <a:pPr lvl="1"/>
                <a:r>
                  <a:rPr lang="ja-JP" altLang="en-US" dirty="0"/>
                  <a:t>ここで，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nary>
                  </m:oMath>
                </a14:m>
                <a:r>
                  <a:rPr lang="en-US" altLang="ja-JP" dirty="0"/>
                  <a:t>, </a:t>
                </a:r>
                <a14:m>
                  <m:oMath xmlns:m="http://schemas.openxmlformats.org/officeDocument/2006/math">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oMath>
                </a14:m>
                <a:endParaRPr lang="en-US" altLang="ja-JP" dirty="0"/>
              </a:p>
            </p:txBody>
          </p:sp>
        </mc:Choice>
        <mc:Fallback xmlns="">
          <p:sp>
            <p:nvSpPr>
              <p:cNvPr id="3" name="コンテンツ プレースホルダー 2">
                <a:extLst>
                  <a:ext uri="{FF2B5EF4-FFF2-40B4-BE49-F238E27FC236}">
                    <a16:creationId xmlns:a16="http://schemas.microsoft.com/office/drawing/2014/main" id="{F1859C56-D9B7-067E-B3F9-413A6B441646}"/>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6BDB2A4-A618-5BF0-DFEA-7BB3C35099D9}"/>
                  </a:ext>
                </a:extLst>
              </p:cNvPr>
              <p:cNvSpPr txBox="1"/>
              <p:nvPr/>
            </p:nvSpPr>
            <p:spPr>
              <a:xfrm>
                <a:off x="9235302" y="3445435"/>
                <a:ext cx="2096408" cy="430887"/>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𝑦</m:t>
                          </m:r>
                        </m:e>
                      </m:acc>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𝑏</m:t>
                          </m:r>
                        </m:e>
                        <m:sub>
                          <m:r>
                            <a:rPr kumimoji="1" lang="en-US" altLang="ja-JP" sz="2800" b="0" i="1" smtClean="0">
                              <a:latin typeface="Cambria Math" panose="02040503050406030204" pitchFamily="18" charset="0"/>
                            </a:rPr>
                            <m:t>1</m:t>
                          </m:r>
                        </m:sub>
                      </m:sSub>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𝑥</m:t>
                          </m:r>
                        </m:e>
                      </m:acc>
                    </m:oMath>
                  </m:oMathPara>
                </a14:m>
                <a:endParaRPr kumimoji="1" lang="ja-JP" altLang="en-US" sz="2800" dirty="0"/>
              </a:p>
            </p:txBody>
          </p:sp>
        </mc:Choice>
        <mc:Fallback xmlns="">
          <p:sp>
            <p:nvSpPr>
              <p:cNvPr id="4" name="テキスト ボックス 3">
                <a:extLst>
                  <a:ext uri="{FF2B5EF4-FFF2-40B4-BE49-F238E27FC236}">
                    <a16:creationId xmlns:a16="http://schemas.microsoft.com/office/drawing/2014/main" id="{06BDB2A4-A618-5BF0-DFEA-7BB3C35099D9}"/>
                  </a:ext>
                </a:extLst>
              </p:cNvPr>
              <p:cNvSpPr txBox="1">
                <a:spLocks noRot="1" noChangeAspect="1" noMove="1" noResize="1" noEditPoints="1" noAdjustHandles="1" noChangeArrowheads="1" noChangeShapeType="1" noTextEdit="1"/>
              </p:cNvSpPr>
              <p:nvPr/>
            </p:nvSpPr>
            <p:spPr>
              <a:xfrm>
                <a:off x="9235302" y="3445435"/>
                <a:ext cx="2096408" cy="430887"/>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454876A-2DCB-6101-2730-AF45B97BDF99}"/>
                  </a:ext>
                </a:extLst>
              </p:cNvPr>
              <p:cNvSpPr txBox="1"/>
              <p:nvPr/>
            </p:nvSpPr>
            <p:spPr>
              <a:xfrm>
                <a:off x="9235302" y="4745117"/>
                <a:ext cx="1203856" cy="7181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𝑥𝑦</m:t>
                              </m:r>
                            </m:sub>
                          </m:sSub>
                        </m:num>
                        <m:den>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𝑥</m:t>
                              </m:r>
                            </m:sub>
                            <m:sup>
                              <m:r>
                                <a:rPr kumimoji="1" lang="en-US" altLang="ja-JP" sz="2400" b="0" i="1" smtClean="0">
                                  <a:latin typeface="Cambria Math" panose="02040503050406030204" pitchFamily="18" charset="0"/>
                                </a:rPr>
                                <m:t>2</m:t>
                              </m:r>
                            </m:sup>
                          </m:sSubSup>
                        </m:den>
                      </m:f>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5454876A-2DCB-6101-2730-AF45B97BDF99}"/>
                  </a:ext>
                </a:extLst>
              </p:cNvPr>
              <p:cNvSpPr txBox="1">
                <a:spLocks noRot="1" noChangeAspect="1" noMove="1" noResize="1" noEditPoints="1" noAdjustHandles="1" noChangeArrowheads="1" noChangeShapeType="1" noTextEdit="1"/>
              </p:cNvSpPr>
              <p:nvPr/>
            </p:nvSpPr>
            <p:spPr>
              <a:xfrm>
                <a:off x="9235302" y="4745117"/>
                <a:ext cx="1203856" cy="718145"/>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4252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B1BFD-4A78-66F8-3F06-8D417E41BED5}"/>
              </a:ext>
            </a:extLst>
          </p:cNvPr>
          <p:cNvSpPr>
            <a:spLocks noGrp="1"/>
          </p:cNvSpPr>
          <p:nvPr>
            <p:ph type="title"/>
          </p:nvPr>
        </p:nvSpPr>
        <p:spPr/>
        <p:txBody>
          <a:bodyPr/>
          <a:lstStyle/>
          <a:p>
            <a:r>
              <a:rPr kumimoji="1" lang="en-US" altLang="ja-JP" dirty="0"/>
              <a:t>R </a:t>
            </a:r>
            <a:r>
              <a:rPr kumimoji="1" lang="ja-JP" altLang="en-US" dirty="0"/>
              <a:t>での回帰分析の実行</a:t>
            </a:r>
          </a:p>
        </p:txBody>
      </p:sp>
      <p:sp>
        <p:nvSpPr>
          <p:cNvPr id="4" name="テキスト ボックス 3">
            <a:extLst>
              <a:ext uri="{FF2B5EF4-FFF2-40B4-BE49-F238E27FC236}">
                <a16:creationId xmlns:a16="http://schemas.microsoft.com/office/drawing/2014/main" id="{5C57CF71-2D23-7479-4733-5648F954EEFE}"/>
              </a:ext>
            </a:extLst>
          </p:cNvPr>
          <p:cNvSpPr txBox="1"/>
          <p:nvPr/>
        </p:nvSpPr>
        <p:spPr>
          <a:xfrm>
            <a:off x="1028587" y="1690688"/>
            <a:ext cx="5067413" cy="147732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dirty="0">
                <a:latin typeface="Courier New" panose="02070309020205020404" pitchFamily="49" charset="0"/>
                <a:cs typeface="Courier New" panose="02070309020205020404" pitchFamily="49" charset="0"/>
              </a:rPr>
              <a:t># </a:t>
            </a:r>
            <a:r>
              <a:rPr kumimoji="1" lang="ja-JP" altLang="en-US" dirty="0">
                <a:latin typeface="Courier New" panose="02070309020205020404" pitchFamily="49" charset="0"/>
                <a:cs typeface="Courier New" panose="02070309020205020404" pitchFamily="49" charset="0"/>
              </a:rPr>
              <a:t>回帰分析の実行</a:t>
            </a:r>
          </a:p>
          <a:p>
            <a:r>
              <a:rPr kumimoji="1" lang="en-US" altLang="ja-JP" dirty="0">
                <a:latin typeface="Courier New" panose="02070309020205020404" pitchFamily="49" charset="0"/>
                <a:cs typeface="Courier New" panose="02070309020205020404" pitchFamily="49" charset="0"/>
              </a:rPr>
              <a:t>result &lt;- (</a:t>
            </a:r>
            <a:r>
              <a:rPr kumimoji="1" lang="en-US" altLang="ja-JP" dirty="0" err="1">
                <a:latin typeface="Courier New" panose="02070309020205020404" pitchFamily="49" charset="0"/>
                <a:cs typeface="Courier New" panose="02070309020205020404" pitchFamily="49" charset="0"/>
              </a:rPr>
              <a:t>lm</a:t>
            </a:r>
            <a:r>
              <a:rPr kumimoji="1" lang="en-US" altLang="ja-JP" dirty="0">
                <a:latin typeface="Courier New" panose="02070309020205020404" pitchFamily="49" charset="0"/>
                <a:cs typeface="Courier New" panose="02070309020205020404" pitchFamily="49" charset="0"/>
              </a:rPr>
              <a:t>(GPA$Y ~ GPA$X))</a:t>
            </a:r>
          </a:p>
          <a:p>
            <a:r>
              <a:rPr kumimoji="1" lang="en-US" altLang="ja-JP" dirty="0">
                <a:latin typeface="Courier New" panose="02070309020205020404" pitchFamily="49" charset="0"/>
                <a:cs typeface="Courier New" panose="02070309020205020404" pitchFamily="49" charset="0"/>
              </a:rPr>
              <a:t>summary(result)</a:t>
            </a:r>
          </a:p>
          <a:p>
            <a:endParaRPr kumimoji="1"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abline</a:t>
            </a:r>
            <a:r>
              <a:rPr kumimoji="1" lang="en-US" altLang="ja-JP" dirty="0">
                <a:latin typeface="Courier New" panose="02070309020205020404" pitchFamily="49" charset="0"/>
                <a:cs typeface="Courier New" panose="02070309020205020404" pitchFamily="49" charset="0"/>
              </a:rPr>
              <a:t>(result) # </a:t>
            </a:r>
            <a:r>
              <a:rPr kumimoji="1" lang="ja-JP" altLang="en-US" dirty="0">
                <a:latin typeface="Courier New" panose="02070309020205020404" pitchFamily="49" charset="0"/>
                <a:cs typeface="Courier New" panose="02070309020205020404" pitchFamily="49" charset="0"/>
              </a:rPr>
              <a:t>散布図に回帰直線を引く</a:t>
            </a:r>
          </a:p>
        </p:txBody>
      </p:sp>
    </p:spTree>
    <p:extLst>
      <p:ext uri="{BB962C8B-B14F-4D97-AF65-F5344CB8AC3E}">
        <p14:creationId xmlns:p14="http://schemas.microsoft.com/office/powerpoint/2010/main" val="98344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コンテンツ プレースホルダー 5" descr="タイムライン&#10;&#10;AI によって生成されたコンテンツは間違っている可能性があります。">
            <a:extLst>
              <a:ext uri="{FF2B5EF4-FFF2-40B4-BE49-F238E27FC236}">
                <a16:creationId xmlns:a16="http://schemas.microsoft.com/office/drawing/2014/main" id="{0CEF62F5-908D-5361-87BC-F5F3642E5CB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58762" y="643466"/>
            <a:ext cx="7503121" cy="5571067"/>
          </a:xfrm>
          <a:prstGeom prst="rect">
            <a:avLst/>
          </a:prstGeom>
        </p:spPr>
      </p:pic>
      <p:cxnSp>
        <p:nvCxnSpPr>
          <p:cNvPr id="8" name="直線コネクタ 7">
            <a:extLst>
              <a:ext uri="{FF2B5EF4-FFF2-40B4-BE49-F238E27FC236}">
                <a16:creationId xmlns:a16="http://schemas.microsoft.com/office/drawing/2014/main" id="{A8A12374-0A87-ACF3-1B49-8D179A044380}"/>
              </a:ext>
            </a:extLst>
          </p:cNvPr>
          <p:cNvCxnSpPr/>
          <p:nvPr/>
        </p:nvCxnSpPr>
        <p:spPr>
          <a:xfrm>
            <a:off x="3701491" y="4315968"/>
            <a:ext cx="2394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D85FC648-AEEC-70EF-A666-9F76FABB3061}"/>
              </a:ext>
            </a:extLst>
          </p:cNvPr>
          <p:cNvCxnSpPr/>
          <p:nvPr/>
        </p:nvCxnSpPr>
        <p:spPr>
          <a:xfrm>
            <a:off x="3701490" y="4578096"/>
            <a:ext cx="239450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6E58A192-9ECF-E244-3510-B1EC38DE3DEB}"/>
              </a:ext>
            </a:extLst>
          </p:cNvPr>
          <p:cNvSpPr txBox="1"/>
          <p:nvPr/>
        </p:nvSpPr>
        <p:spPr>
          <a:xfrm>
            <a:off x="2687178" y="4011983"/>
            <a:ext cx="800219" cy="461665"/>
          </a:xfrm>
          <a:prstGeom prst="rect">
            <a:avLst/>
          </a:prstGeom>
          <a:noFill/>
        </p:spPr>
        <p:txBody>
          <a:bodyPr wrap="none" rtlCol="0">
            <a:spAutoFit/>
          </a:bodyPr>
          <a:lstStyle/>
          <a:p>
            <a:r>
              <a:rPr kumimoji="1" lang="ja-JP" altLang="en-US" sz="2400" dirty="0"/>
              <a:t>切片</a:t>
            </a:r>
          </a:p>
        </p:txBody>
      </p:sp>
      <p:sp>
        <p:nvSpPr>
          <p:cNvPr id="11" name="テキスト ボックス 10">
            <a:extLst>
              <a:ext uri="{FF2B5EF4-FFF2-40B4-BE49-F238E27FC236}">
                <a16:creationId xmlns:a16="http://schemas.microsoft.com/office/drawing/2014/main" id="{600665C2-7A39-3FDF-54E1-063B8F3ED27D}"/>
              </a:ext>
            </a:extLst>
          </p:cNvPr>
          <p:cNvSpPr txBox="1"/>
          <p:nvPr/>
        </p:nvSpPr>
        <p:spPr>
          <a:xfrm>
            <a:off x="2687177" y="4473648"/>
            <a:ext cx="800219" cy="461665"/>
          </a:xfrm>
          <a:prstGeom prst="rect">
            <a:avLst/>
          </a:prstGeom>
          <a:noFill/>
        </p:spPr>
        <p:txBody>
          <a:bodyPr wrap="none" rtlCol="0">
            <a:spAutoFit/>
          </a:bodyPr>
          <a:lstStyle/>
          <a:p>
            <a:r>
              <a:rPr kumimoji="1" lang="ja-JP" altLang="en-US" sz="2400" dirty="0"/>
              <a:t>傾き</a:t>
            </a:r>
          </a:p>
        </p:txBody>
      </p:sp>
    </p:spTree>
    <p:extLst>
      <p:ext uri="{BB962C8B-B14F-4D97-AF65-F5344CB8AC3E}">
        <p14:creationId xmlns:p14="http://schemas.microsoft.com/office/powerpoint/2010/main" val="345945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879DB-7DC2-4EC4-AA50-8257ABB35C65}"/>
              </a:ext>
            </a:extLst>
          </p:cNvPr>
          <p:cNvSpPr>
            <a:spLocks noGrp="1"/>
          </p:cNvSpPr>
          <p:nvPr>
            <p:ph type="title"/>
          </p:nvPr>
        </p:nvSpPr>
        <p:spPr/>
        <p:txBody>
          <a:bodyPr/>
          <a:lstStyle/>
          <a:p>
            <a:r>
              <a:rPr lang="ja-JP" altLang="en-US" dirty="0"/>
              <a:t>この学習を始める前に</a:t>
            </a:r>
            <a:endParaRPr kumimoji="1" lang="ja-JP" altLang="en-US" dirty="0"/>
          </a:p>
        </p:txBody>
      </p:sp>
      <p:sp>
        <p:nvSpPr>
          <p:cNvPr id="3" name="コンテンツ プレースホルダー 2">
            <a:extLst>
              <a:ext uri="{FF2B5EF4-FFF2-40B4-BE49-F238E27FC236}">
                <a16:creationId xmlns:a16="http://schemas.microsoft.com/office/drawing/2014/main" id="{5C5D6D28-06B1-43E9-4795-7383DF57D185}"/>
              </a:ext>
            </a:extLst>
          </p:cNvPr>
          <p:cNvSpPr>
            <a:spLocks noGrp="1"/>
          </p:cNvSpPr>
          <p:nvPr>
            <p:ph idx="1"/>
          </p:nvPr>
        </p:nvSpPr>
        <p:spPr/>
        <p:txBody>
          <a:bodyPr/>
          <a:lstStyle/>
          <a:p>
            <a:r>
              <a:rPr kumimoji="1" lang="ja-JP" altLang="en-US" dirty="0"/>
              <a:t>「冬休み自習」を終わらせておく。</a:t>
            </a:r>
            <a:endParaRPr kumimoji="1" lang="en-US" altLang="ja-JP" dirty="0"/>
          </a:p>
          <a:p>
            <a:pPr lvl="1"/>
            <a:r>
              <a:rPr lang="ja-JP" altLang="en-US" dirty="0"/>
              <a:t>テキスト</a:t>
            </a:r>
            <a:r>
              <a:rPr lang="en-US" altLang="ja-JP" dirty="0"/>
              <a:t>『</a:t>
            </a:r>
            <a:r>
              <a:rPr lang="ja-JP" altLang="en-US" dirty="0"/>
              <a:t>初等統計学</a:t>
            </a:r>
            <a:r>
              <a:rPr lang="en-US" altLang="ja-JP" dirty="0"/>
              <a:t>』</a:t>
            </a:r>
            <a:r>
              <a:rPr lang="ja-JP" altLang="en-US" dirty="0"/>
              <a:t>第９章のうち，高校数学（数学</a:t>
            </a:r>
            <a:r>
              <a:rPr lang="en-US" altLang="ja-JP" dirty="0"/>
              <a:t>I</a:t>
            </a:r>
            <a:r>
              <a:rPr lang="ja-JP" altLang="en-US" dirty="0"/>
              <a:t>）の学習事項である相関と，回帰分析の最も基本的な事項を自習しておく。テキスト第９章の第１節から第６節の内容である。</a:t>
            </a:r>
            <a:endParaRPr kumimoji="1" lang="ja-JP" altLang="en-US" dirty="0"/>
          </a:p>
        </p:txBody>
      </p:sp>
    </p:spTree>
    <p:extLst>
      <p:ext uri="{BB962C8B-B14F-4D97-AF65-F5344CB8AC3E}">
        <p14:creationId xmlns:p14="http://schemas.microsoft.com/office/powerpoint/2010/main" val="24139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A8859-149E-D5C7-8392-CB0880F27FCE}"/>
              </a:ext>
            </a:extLst>
          </p:cNvPr>
          <p:cNvSpPr>
            <a:spLocks noGrp="1"/>
          </p:cNvSpPr>
          <p:nvPr>
            <p:ph type="title"/>
          </p:nvPr>
        </p:nvSpPr>
        <p:spPr/>
        <p:txBody>
          <a:bodyPr/>
          <a:lstStyle/>
          <a:p>
            <a:r>
              <a:rPr kumimoji="1" lang="ja-JP" altLang="en-US" dirty="0"/>
              <a:t>課題１</a:t>
            </a:r>
          </a:p>
        </p:txBody>
      </p:sp>
      <p:sp>
        <p:nvSpPr>
          <p:cNvPr id="3" name="コンテンツ プレースホルダー 2">
            <a:extLst>
              <a:ext uri="{FF2B5EF4-FFF2-40B4-BE49-F238E27FC236}">
                <a16:creationId xmlns:a16="http://schemas.microsoft.com/office/drawing/2014/main" id="{82EECA47-75BB-5BDF-D3EB-8173573E4A9A}"/>
              </a:ext>
            </a:extLst>
          </p:cNvPr>
          <p:cNvSpPr>
            <a:spLocks noGrp="1"/>
          </p:cNvSpPr>
          <p:nvPr>
            <p:ph idx="1"/>
          </p:nvPr>
        </p:nvSpPr>
        <p:spPr/>
        <p:txBody>
          <a:bodyPr/>
          <a:lstStyle/>
          <a:p>
            <a:pPr marL="514350" indent="-514350">
              <a:buFont typeface="+mj-lt"/>
              <a:buAutoNum type="arabicPeriod"/>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）を用いて，回帰直線の切片と回帰係数を計算する </a:t>
            </a:r>
            <a:r>
              <a:rPr kumimoji="1" lang="en-US" altLang="ja-JP" dirty="0"/>
              <a:t>R </a:t>
            </a:r>
            <a:r>
              <a:rPr kumimoji="1" lang="ja-JP" altLang="en-US" dirty="0"/>
              <a:t>コードを書け。</a:t>
            </a:r>
            <a:r>
              <a:rPr kumimoji="1" lang="en-US" altLang="ja-JP" dirty="0" err="1"/>
              <a:t>lm</a:t>
            </a:r>
            <a:r>
              <a:rPr kumimoji="1" lang="en-US" altLang="ja-JP" dirty="0"/>
              <a:t> </a:t>
            </a:r>
            <a:r>
              <a:rPr kumimoji="1" lang="ja-JP" altLang="en-US" dirty="0"/>
              <a:t>関数は使用しない。</a:t>
            </a:r>
            <a:endParaRPr kumimoji="1" lang="en-US" altLang="ja-JP" dirty="0"/>
          </a:p>
          <a:p>
            <a:pPr lvl="1"/>
            <a:r>
              <a:rPr lang="ja-JP" altLang="en-US" dirty="0"/>
              <a:t>２変数そ</a:t>
            </a:r>
            <a:r>
              <a:rPr kumimoji="1" lang="ja-JP" altLang="en-US" dirty="0"/>
              <a:t>れぞれの平均，</a:t>
            </a:r>
            <a:r>
              <a:rPr lang="ja-JP" altLang="en-US" dirty="0"/>
              <a:t>変数 </a:t>
            </a:r>
            <a:r>
              <a:rPr lang="en-US" altLang="ja-JP" i="1" dirty="0">
                <a:latin typeface="Times New Roman" panose="02020603050405020304" pitchFamily="18" charset="0"/>
                <a:cs typeface="Times New Roman" panose="02020603050405020304" pitchFamily="18" charset="0"/>
              </a:rPr>
              <a:t>x</a:t>
            </a:r>
            <a:r>
              <a:rPr lang="ja-JP" altLang="en-US" dirty="0"/>
              <a:t> の分散</a:t>
            </a:r>
            <a:r>
              <a:rPr kumimoji="1" lang="ja-JP" altLang="en-US" dirty="0"/>
              <a:t>，変数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の共分散が必要と</a:t>
            </a:r>
            <a:r>
              <a:rPr kumimoji="1" lang="ja-JP" altLang="en-US"/>
              <a:t>なる。</a:t>
            </a:r>
            <a:endParaRPr kumimoji="1" lang="en-US" altLang="ja-JP" dirty="0"/>
          </a:p>
          <a:p>
            <a:pPr marL="514350" indent="-514350">
              <a:buFont typeface="+mj-lt"/>
              <a:buAutoNum type="arabicPeriod"/>
            </a:pPr>
            <a:r>
              <a:rPr kumimoji="1" lang="en-US" altLang="ja-JP" dirty="0"/>
              <a:t>R </a:t>
            </a:r>
            <a:r>
              <a:rPr kumimoji="1" lang="ja-JP" altLang="en-US" dirty="0"/>
              <a:t>の </a:t>
            </a:r>
            <a:r>
              <a:rPr kumimoji="1" lang="en-US" altLang="ja-JP" dirty="0" err="1"/>
              <a:t>lm</a:t>
            </a:r>
            <a:r>
              <a:rPr kumimoji="1" lang="en-US" altLang="ja-JP" dirty="0"/>
              <a:t> </a:t>
            </a:r>
            <a:r>
              <a:rPr kumimoji="1" lang="ja-JP" altLang="en-US" dirty="0"/>
              <a:t>関数を用い</a:t>
            </a:r>
            <a:r>
              <a:rPr lang="ja-JP" altLang="en-US" dirty="0"/>
              <a:t>て</a:t>
            </a:r>
            <a:r>
              <a:rPr kumimoji="1" lang="ja-JP" altLang="en-US" dirty="0"/>
              <a:t>回帰分析を実行し，出力された切片と傾きが </a:t>
            </a:r>
            <a:r>
              <a:rPr kumimoji="1" lang="en-US" altLang="ja-JP" dirty="0"/>
              <a:t>1. </a:t>
            </a:r>
            <a:r>
              <a:rPr kumimoji="1" lang="ja-JP" altLang="en-US" dirty="0"/>
              <a:t>の計算結果と一致している</a:t>
            </a:r>
            <a:r>
              <a:rPr lang="ja-JP" altLang="en-US" dirty="0"/>
              <a:t>ことを確認せよ。</a:t>
            </a:r>
            <a:endParaRPr kumimoji="1" lang="ja-JP" altLang="en-US" dirty="0"/>
          </a:p>
        </p:txBody>
      </p:sp>
      <p:sp>
        <p:nvSpPr>
          <p:cNvPr id="6" name="テキスト ボックス 5">
            <a:extLst>
              <a:ext uri="{FF2B5EF4-FFF2-40B4-BE49-F238E27FC236}">
                <a16:creationId xmlns:a16="http://schemas.microsoft.com/office/drawing/2014/main" id="{3C53D3EE-56DA-B168-BAA3-16456198D89D}"/>
              </a:ext>
            </a:extLst>
          </p:cNvPr>
          <p:cNvSpPr txBox="1"/>
          <p:nvPr/>
        </p:nvSpPr>
        <p:spPr>
          <a:xfrm>
            <a:off x="911801" y="4956465"/>
            <a:ext cx="8897218" cy="830997"/>
          </a:xfrm>
          <a:prstGeom prst="rect">
            <a:avLst/>
          </a:prstGeom>
          <a:noFill/>
        </p:spPr>
        <p:txBody>
          <a:bodyPr wrap="square" rtlCol="0">
            <a:spAutoFit/>
          </a:bodyPr>
          <a:lstStyle/>
          <a:p>
            <a:r>
              <a:rPr kumimoji="1" lang="ja-JP" altLang="en-US" sz="2400" u="sng" dirty="0">
                <a:solidFill>
                  <a:srgbClr val="FF0000"/>
                </a:solidFill>
              </a:rPr>
              <a:t>注意</a:t>
            </a:r>
            <a:r>
              <a:rPr kumimoji="1" lang="ja-JP" altLang="en-US" sz="2400" dirty="0"/>
              <a:t>：</a:t>
            </a:r>
            <a:r>
              <a:rPr kumimoji="1" lang="en-US" altLang="ja-JP" sz="2400" dirty="0"/>
              <a:t>R </a:t>
            </a:r>
            <a:r>
              <a:rPr kumimoji="1" lang="ja-JP" altLang="en-US" sz="2400" dirty="0"/>
              <a:t>のプログラムファイル（拡張子 </a:t>
            </a:r>
            <a:r>
              <a:rPr kumimoji="1" lang="en-US" altLang="ja-JP" sz="2400" dirty="0"/>
              <a:t>.R</a:t>
            </a:r>
            <a:r>
              <a:rPr kumimoji="1" lang="ja-JP" altLang="en-US" sz="2400" dirty="0"/>
              <a:t>）を提出する。</a:t>
            </a:r>
            <a:r>
              <a:rPr kumimoji="1" lang="en-US" altLang="ja-JP" sz="2400" dirty="0"/>
              <a:t>R </a:t>
            </a:r>
            <a:r>
              <a:rPr kumimoji="1" lang="ja-JP" altLang="en-US" sz="2400" dirty="0"/>
              <a:t>コンソールのコピーは </a:t>
            </a:r>
            <a:r>
              <a:rPr kumimoji="1" lang="en-US" altLang="ja-JP" sz="2400" dirty="0"/>
              <a:t>0 </a:t>
            </a:r>
            <a:r>
              <a:rPr kumimoji="1" lang="ja-JP" altLang="en-US" sz="2400" dirty="0"/>
              <a:t>点となる。</a:t>
            </a:r>
          </a:p>
        </p:txBody>
      </p:sp>
    </p:spTree>
    <p:extLst>
      <p:ext uri="{BB962C8B-B14F-4D97-AF65-F5344CB8AC3E}">
        <p14:creationId xmlns:p14="http://schemas.microsoft.com/office/powerpoint/2010/main" val="6213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23388-8743-DB04-E56B-EFF0A2A87AFE}"/>
              </a:ext>
            </a:extLst>
          </p:cNvPr>
          <p:cNvSpPr>
            <a:spLocks noGrp="1"/>
          </p:cNvSpPr>
          <p:nvPr>
            <p:ph type="title"/>
          </p:nvPr>
        </p:nvSpPr>
        <p:spPr/>
        <p:txBody>
          <a:bodyPr/>
          <a:lstStyle/>
          <a:p>
            <a:r>
              <a:rPr kumimoji="1" lang="ja-JP" altLang="en-US" dirty="0"/>
              <a:t>回帰直線の性質</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E92B1C2-CBD7-CA60-B716-28F35E942F4C}"/>
                  </a:ext>
                </a:extLst>
              </p:cNvPr>
              <p:cNvSpPr>
                <a:spLocks noGrp="1"/>
              </p:cNvSpPr>
              <p:nvPr>
                <p:ph idx="1"/>
              </p:nvPr>
            </p:nvSpPr>
            <p:spPr/>
            <p:txBody>
              <a:bodyPr/>
              <a:lstStyle/>
              <a:p>
                <a:r>
                  <a:rPr lang="ja-JP" altLang="en-US" dirty="0"/>
                  <a:t>回帰直線：</a:t>
                </a:r>
                <a:endParaRPr kumimoji="1" lang="en-US" altLang="ja-JP" dirty="0"/>
              </a:p>
              <a:p>
                <a:endParaRPr kumimoji="1" lang="en-US" altLang="ja-JP" dirty="0"/>
              </a:p>
              <a:p>
                <a:r>
                  <a:rPr kumimoji="1" lang="ja-JP" altLang="en-US" dirty="0"/>
                  <a:t>回帰直線は点 </a:t>
                </a:r>
                <a14:m>
                  <m:oMath xmlns:m="http://schemas.openxmlformats.org/officeDocument/2006/math">
                    <m:d>
                      <m:dPr>
                        <m:ctrlPr>
                          <a:rPr kumimoji="1" lang="en-US" altLang="ja-JP" i="1" smtClean="0">
                            <a:latin typeface="Cambria Math" panose="02040503050406030204" pitchFamily="18" charset="0"/>
                          </a:rPr>
                        </m:ctrlPr>
                      </m:d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oMath>
                </a14:m>
                <a:r>
                  <a:rPr kumimoji="1" lang="ja-JP" altLang="en-US" dirty="0"/>
                  <a:t> を通る。</a:t>
                </a:r>
                <a:endParaRPr kumimoji="1" lang="en-US" altLang="ja-JP" dirty="0"/>
              </a:p>
              <a:p>
                <a:pPr lvl="1"/>
                <a:r>
                  <a:rPr kumimoji="1" lang="ja-JP" altLang="en-US" dirty="0"/>
                  <a:t>回帰直線の式に </a:t>
                </a:r>
                <a14:m>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 </m:t>
                    </m:r>
                    <m:r>
                      <a:rPr lang="ja-JP" altLang="en-US" i="1">
                        <a:latin typeface="Cambria Math" panose="02040503050406030204" pitchFamily="18" charset="0"/>
                      </a:rPr>
                      <m:t>を</m:t>
                    </m:r>
                  </m:oMath>
                </a14:m>
                <a:r>
                  <a:rPr kumimoji="1" lang="ja-JP" altLang="en-US" dirty="0"/>
                  <a:t>代入すると，</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となる。</a:t>
                </a:r>
                <a:endParaRPr kumimoji="1" lang="en-US" altLang="ja-JP" dirty="0"/>
              </a:p>
              <a:p>
                <a:r>
                  <a:rPr lang="ja-JP" altLang="en-US" dirty="0"/>
                  <a:t>２変数を標準化してから求めた回帰直線は原点を通る。</a:t>
                </a:r>
                <a:endParaRPr lang="en-US" altLang="ja-JP" dirty="0"/>
              </a:p>
              <a:p>
                <a:pPr lvl="1"/>
                <a:r>
                  <a:rPr kumimoji="1" lang="ja-JP" altLang="en-US" dirty="0"/>
                  <a:t>標準化すると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=0</m:t>
                    </m:r>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1E92B1C2-CBD7-CA60-B716-28F35E942F4C}"/>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70E70EB-A3E6-6F19-7D42-4EA228190C54}"/>
                  </a:ext>
                </a:extLst>
              </p:cNvPr>
              <p:cNvSpPr txBox="1"/>
              <p:nvPr/>
            </p:nvSpPr>
            <p:spPr>
              <a:xfrm>
                <a:off x="2995071" y="1783771"/>
                <a:ext cx="5606022" cy="82984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𝑦</m:t>
                      </m:r>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r>
                        <a:rPr lang="en-US" altLang="ja-JP" sz="2400" i="1">
                          <a:latin typeface="Cambria Math" panose="02040503050406030204" pitchFamily="18" charset="0"/>
                        </a:rPr>
                        <m:t>𝑥</m:t>
                      </m:r>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𝑠</m:t>
                              </m:r>
                            </m:e>
                            <m:sub>
                              <m:r>
                                <a:rPr lang="en-US" altLang="ja-JP" sz="2400" i="1">
                                  <a:latin typeface="Cambria Math" panose="02040503050406030204" pitchFamily="18" charset="0"/>
                                </a:rPr>
                                <m:t>𝑥𝑦</m:t>
                              </m:r>
                            </m:sub>
                          </m:sSub>
                        </m:num>
                        <m:den>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770E70EB-A3E6-6F19-7D42-4EA228190C54}"/>
                  </a:ext>
                </a:extLst>
              </p:cNvPr>
              <p:cNvSpPr txBox="1">
                <a:spLocks noRot="1" noChangeAspect="1" noMove="1" noResize="1" noEditPoints="1" noAdjustHandles="1" noChangeArrowheads="1" noChangeShapeType="1" noTextEdit="1"/>
              </p:cNvSpPr>
              <p:nvPr/>
            </p:nvSpPr>
            <p:spPr>
              <a:xfrm>
                <a:off x="2995071" y="1783771"/>
                <a:ext cx="5606022" cy="829843"/>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55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2B2DE-2B7A-59BA-FD77-A54DFB8D7892}"/>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087BD18-5B35-43E9-CDCC-9B44DDDB0812}"/>
                  </a:ext>
                </a:extLst>
              </p:cNvPr>
              <p:cNvSpPr>
                <a:spLocks noGrp="1"/>
              </p:cNvSpPr>
              <p:nvPr>
                <p:ph idx="1"/>
              </p:nvPr>
            </p:nvSpPr>
            <p:spPr/>
            <p:txBody>
              <a:bodyPr/>
              <a:lstStyle/>
              <a:p>
                <a:r>
                  <a:rPr kumimoji="1" lang="ja-JP" altLang="en-US" dirty="0"/>
                  <a:t>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の中には，２変数の相関係数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𝑥𝑦</m:t>
                        </m:r>
                      </m:sub>
                    </m:sSub>
                  </m:oMath>
                </a14:m>
                <a:r>
                  <a:rPr kumimoji="1" lang="ja-JP" altLang="en-US" dirty="0"/>
                  <a:t> が隠れている。</a:t>
                </a:r>
                <a:endParaRPr kumimoji="1"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𝑆</m:t>
                            </m:r>
                          </m:e>
                          <m:sub>
                            <m:r>
                              <a:rPr lang="en-US" altLang="ja-JP" b="0" i="1" smtClean="0">
                                <a:latin typeface="Cambria Math" panose="02040503050406030204" pitchFamily="18" charset="0"/>
                              </a:rPr>
                              <m:t>𝑥𝑦</m:t>
                            </m:r>
                          </m:sub>
                        </m:sSub>
                      </m:num>
                      <m:den>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e>
                        </m:rad>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e>
                        </m:rad>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i="1">
                                    <a:latin typeface="Cambria Math" panose="02040503050406030204" pitchFamily="18" charset="0"/>
                                  </a:rPr>
                                  <m:t>2</m:t>
                                </m:r>
                              </m:sup>
                            </m:sSubSup>
                          </m:e>
                        </m:rad>
                      </m:num>
                      <m:den>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rad>
                      </m:den>
                    </m:f>
                    <m:r>
                      <a:rPr lang="en-US" altLang="ja-JP" b="0" i="0"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𝑟</m:t>
                        </m:r>
                      </m:e>
                      <m:sub>
                        <m:r>
                          <a:rPr lang="en-US" altLang="ja-JP" b="0" i="1" smtClean="0">
                            <a:latin typeface="Cambria Math" panose="02040503050406030204" pitchFamily="18" charset="0"/>
                            <a:ea typeface="Cambria Math" panose="02040503050406030204" pitchFamily="18" charset="0"/>
                          </a:rPr>
                          <m:t>𝑥𝑦</m:t>
                        </m:r>
                      </m:sub>
                    </m:sSub>
                    <m:r>
                      <a:rPr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num>
                      <m:den>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rad>
                      </m:den>
                    </m:f>
                  </m:oMath>
                </a14:m>
                <a:endParaRPr kumimoji="1" lang="en-US" altLang="ja-JP" dirty="0"/>
              </a:p>
              <a:p>
                <a:pPr lvl="1"/>
                <a:r>
                  <a:rPr kumimoji="1" lang="ja-JP" altLang="en-US" dirty="0"/>
                  <a:t>２変数の分散（標準偏差）が等しければ，回帰係数は２変数の相関係数である。</a:t>
                </a:r>
                <a:endParaRPr kumimoji="1" lang="en-US" altLang="ja-JP" dirty="0"/>
              </a:p>
              <a:p>
                <a:pPr lvl="1"/>
                <a:r>
                  <a:rPr lang="ja-JP" altLang="en-US" dirty="0"/>
                  <a:t>２変数それぞれを標準化してから回帰直線を求めると，その回帰係数は相関係数と一致する。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8087BD18-5B35-43E9-CDCC-9B44DDDB0812}"/>
                  </a:ext>
                </a:extLst>
              </p:cNvPr>
              <p:cNvSpPr>
                <a:spLocks noGrp="1" noRot="1" noChangeAspect="1" noMove="1" noResize="1" noEditPoints="1" noAdjustHandles="1" noChangeArrowheads="1" noChangeShapeType="1" noTextEdit="1"/>
              </p:cNvSpPr>
              <p:nvPr>
                <p:ph idx="1"/>
              </p:nvPr>
            </p:nvSpPr>
            <p:spPr>
              <a:blipFill>
                <a:blip r:embed="rId3"/>
                <a:stretch>
                  <a:fillRect l="-1043" t="-18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714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1B135-B991-C576-E2CC-F8A6EC69F7D4}"/>
              </a:ext>
            </a:extLst>
          </p:cNvPr>
          <p:cNvSpPr>
            <a:spLocks noGrp="1"/>
          </p:cNvSpPr>
          <p:nvPr>
            <p:ph type="title"/>
          </p:nvPr>
        </p:nvSpPr>
        <p:spPr/>
        <p:txBody>
          <a:bodyPr/>
          <a:lstStyle/>
          <a:p>
            <a:r>
              <a:rPr lang="ja-JP" altLang="en-US" dirty="0"/>
              <a:t>残差についての性質</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D41F3EB-D1BC-B406-F04B-BA421AF2FAA0}"/>
                  </a:ext>
                </a:extLst>
              </p:cNvPr>
              <p:cNvSpPr>
                <a:spLocks noGrp="1"/>
              </p:cNvSpPr>
              <p:nvPr>
                <p:ph idx="1"/>
              </p:nvPr>
            </p:nvSpPr>
            <p:spPr/>
            <p:txBody>
              <a:bodyPr/>
              <a:lstStyle/>
              <a:p>
                <a:r>
                  <a:rPr kumimoji="1" lang="ja-JP" altLang="en-US" dirty="0"/>
                  <a:t>予測値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の平均 </a:t>
                </a:r>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oMath>
                </a14:m>
                <a:r>
                  <a:rPr kumimoji="1" lang="ja-JP" altLang="en-US" dirty="0"/>
                  <a:t> </a:t>
                </a:r>
                <a:r>
                  <a:rPr lang="ja-JP" altLang="en-US" dirty="0"/>
                  <a:t>は実測値 </a:t>
                </a:r>
                <a:r>
                  <a:rPr lang="en-US" altLang="ja-JP" i="1" dirty="0">
                    <a:latin typeface="Times New Roman" panose="02020603050405020304" pitchFamily="18" charset="0"/>
                    <a:cs typeface="Times New Roman" panose="02020603050405020304" pitchFamily="18" charset="0"/>
                  </a:rPr>
                  <a:t>y</a:t>
                </a:r>
                <a:r>
                  <a:rPr lang="ja-JP" altLang="en-US" dirty="0"/>
                  <a:t> の平均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ja-JP" altLang="en-US" dirty="0"/>
                  <a:t> に等しい。</a:t>
                </a:r>
                <a:endParaRPr kumimoji="1" lang="en-US" altLang="ja-JP" dirty="0"/>
              </a:p>
              <a:p>
                <a:pPr lvl="1"/>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nary>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endParaRPr kumimoji="1" lang="en-US" altLang="ja-JP" dirty="0"/>
              </a:p>
              <a:p>
                <a:pPr lvl="1"/>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r>
                  <a:rPr kumimoji="1" lang="en-US" altLang="ja-JP" dirty="0"/>
                  <a:t> </a:t>
                </a:r>
                <a:r>
                  <a:rPr kumimoji="1" lang="ja-JP" altLang="en-US" dirty="0"/>
                  <a:t>より，</a:t>
                </a:r>
                <a14:m>
                  <m:oMath xmlns:m="http://schemas.openxmlformats.org/officeDocument/2006/math">
                    <m:acc>
                      <m:accPr>
                        <m:chr m:val="̅"/>
                        <m:ctrlPr>
                          <a:rPr kumimoji="1" lang="ja-JP" altLang="en-US" i="1" smtClean="0">
                            <a:latin typeface="Cambria Math" panose="02040503050406030204" pitchFamily="18" charset="0"/>
                          </a:rPr>
                        </m:ctrlPr>
                      </m:accPr>
                      <m:e>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e>
                    </m:acc>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endParaRPr lang="en-US" altLang="ja-JP" dirty="0"/>
              </a:p>
              <a:p>
                <a:pPr>
                  <a:spcBef>
                    <a:spcPts val="1800"/>
                  </a:spcBef>
                  <a:spcAft>
                    <a:spcPts val="1200"/>
                  </a:spcAft>
                </a:pPr>
                <a:r>
                  <a:rPr lang="ja-JP" altLang="en-US" dirty="0"/>
                  <a:t>残差 </a:t>
                </a:r>
                <a:r>
                  <a:rPr lang="en-US" altLang="ja-JP" i="1" dirty="0">
                    <a:latin typeface="Times New Roman" panose="02020603050405020304" pitchFamily="18" charset="0"/>
                    <a:cs typeface="Times New Roman" panose="02020603050405020304" pitchFamily="18" charset="0"/>
                  </a:rPr>
                  <a:t>e</a:t>
                </a:r>
                <a:r>
                  <a:rPr lang="ja-JP" altLang="en-US" dirty="0"/>
                  <a:t> の平均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𝑒</m:t>
                        </m:r>
                      </m:e>
                    </m:acc>
                  </m:oMath>
                </a14:m>
                <a:r>
                  <a:rPr lang="ja-JP" altLang="en-US" dirty="0"/>
                  <a:t> は </a:t>
                </a:r>
                <a:r>
                  <a:rPr lang="en-US" altLang="ja-JP" dirty="0"/>
                  <a:t>0 </a:t>
                </a:r>
                <a:r>
                  <a:rPr lang="ja-JP" altLang="en-US" dirty="0"/>
                  <a:t>である。</a:t>
                </a:r>
                <a:endParaRPr lang="en-US" altLang="ja-JP" dirty="0"/>
              </a:p>
              <a:p>
                <a:pPr lvl="1"/>
                <a14:m>
                  <m:oMath xmlns:m="http://schemas.openxmlformats.org/officeDocument/2006/math">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𝑒</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e>
                        </m:d>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=0</m:t>
                    </m:r>
                  </m:oMath>
                </a14:m>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r>
                          <a:rPr lang="en-US" altLang="ja-JP" b="0" i="1" smtClean="0">
                            <a:latin typeface="Cambria Math" panose="02040503050406030204" pitchFamily="18" charset="0"/>
                          </a:rPr>
                          <m:t>=0</m:t>
                        </m:r>
                      </m:e>
                    </m:nary>
                  </m:oMath>
                </a14:m>
                <a:r>
                  <a:rPr kumimoji="1" lang="en-US" altLang="ja-JP" dirty="0"/>
                  <a:t> </a:t>
                </a:r>
                <a:r>
                  <a:rPr kumimoji="1" lang="ja-JP" altLang="en-US" dirty="0"/>
                  <a:t>なので（正規方程式の導出），以下のように示すこともできる。</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CD41F3EB-D1BC-B406-F04B-BA421AF2FAA0}"/>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45D8B57-EF55-741D-BC80-25283139646B}"/>
                  </a:ext>
                </a:extLst>
              </p:cNvPr>
              <p:cNvSpPr txBox="1"/>
              <p:nvPr/>
            </p:nvSpPr>
            <p:spPr>
              <a:xfrm>
                <a:off x="2190179" y="5218102"/>
                <a:ext cx="5805114"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r>
                            <a:rPr lang="en-US" altLang="ja-JP" i="1">
                              <a:latin typeface="Cambria Math" panose="02040503050406030204" pitchFamily="18" charset="0"/>
                            </a:rPr>
                            <m:t>𝑒</m:t>
                          </m:r>
                        </m:e>
                      </m:acc>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e>
                          </m:d>
                        </m:e>
                      </m:nary>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lang="en-US" altLang="ja-JP" i="1">
                          <a:latin typeface="Cambria Math" panose="02040503050406030204" pitchFamily="18" charset="0"/>
                        </a:rPr>
                        <m:t>=0</m:t>
                      </m:r>
                    </m:oMath>
                  </m:oMathPara>
                </a14:m>
                <a:endParaRPr lang="en-US" altLang="ja-JP" dirty="0"/>
              </a:p>
            </p:txBody>
          </p:sp>
        </mc:Choice>
        <mc:Fallback xmlns="">
          <p:sp>
            <p:nvSpPr>
              <p:cNvPr id="4" name="テキスト ボックス 3">
                <a:extLst>
                  <a:ext uri="{FF2B5EF4-FFF2-40B4-BE49-F238E27FC236}">
                    <a16:creationId xmlns:a16="http://schemas.microsoft.com/office/drawing/2014/main" id="{C45D8B57-EF55-741D-BC80-25283139646B}"/>
                  </a:ext>
                </a:extLst>
              </p:cNvPr>
              <p:cNvSpPr txBox="1">
                <a:spLocks noRot="1" noChangeAspect="1" noMove="1" noResize="1" noEditPoints="1" noAdjustHandles="1" noChangeArrowheads="1" noChangeShapeType="1" noTextEdit="1"/>
              </p:cNvSpPr>
              <p:nvPr/>
            </p:nvSpPr>
            <p:spPr>
              <a:xfrm>
                <a:off x="2190179" y="5218102"/>
                <a:ext cx="5805114" cy="75623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73A9DE4-AC91-B9E4-8525-AC8D298450C3}"/>
                  </a:ext>
                </a:extLst>
              </p:cNvPr>
              <p:cNvSpPr txBox="1"/>
              <p:nvPr/>
            </p:nvSpPr>
            <p:spPr>
              <a:xfrm>
                <a:off x="5902532" y="3429000"/>
                <a:ext cx="81727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𝑒</m:t>
                          </m:r>
                        </m:e>
                      </m:acc>
                      <m:r>
                        <a:rPr kumimoji="1" lang="en-US" altLang="ja-JP" sz="2400" b="0" i="1" smtClean="0">
                          <a:latin typeface="Cambria Math" panose="02040503050406030204" pitchFamily="18" charset="0"/>
                        </a:rPr>
                        <m:t>=0</m:t>
                      </m:r>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873A9DE4-AC91-B9E4-8525-AC8D298450C3}"/>
                  </a:ext>
                </a:extLst>
              </p:cNvPr>
              <p:cNvSpPr txBox="1">
                <a:spLocks noRot="1" noChangeAspect="1" noMove="1" noResize="1" noEditPoints="1" noAdjustHandles="1" noChangeArrowheads="1" noChangeShapeType="1" noTextEdit="1"/>
              </p:cNvSpPr>
              <p:nvPr/>
            </p:nvSpPr>
            <p:spPr>
              <a:xfrm>
                <a:off x="5902532" y="3429000"/>
                <a:ext cx="817275" cy="369332"/>
              </a:xfrm>
              <a:prstGeom prst="rect">
                <a:avLst/>
              </a:prstGeom>
              <a:blipFill>
                <a:blip r:embed="rId5"/>
                <a:stretch>
                  <a:fillRect l="-2985" r="-8209" b="-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BFF5FE2-A36A-3506-4405-E30621E5AB40}"/>
                  </a:ext>
                </a:extLst>
              </p:cNvPr>
              <p:cNvSpPr txBox="1"/>
              <p:nvPr/>
            </p:nvSpPr>
            <p:spPr>
              <a:xfrm>
                <a:off x="9127574" y="1825625"/>
                <a:ext cx="841897" cy="37927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acc>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FBFF5FE2-A36A-3506-4405-E30621E5AB40}"/>
                  </a:ext>
                </a:extLst>
              </p:cNvPr>
              <p:cNvSpPr txBox="1">
                <a:spLocks noRot="1" noChangeAspect="1" noMove="1" noResize="1" noEditPoints="1" noAdjustHandles="1" noChangeArrowheads="1" noChangeShapeType="1" noTextEdit="1"/>
              </p:cNvSpPr>
              <p:nvPr/>
            </p:nvSpPr>
            <p:spPr>
              <a:xfrm>
                <a:off x="9127574" y="1825625"/>
                <a:ext cx="841897" cy="379271"/>
              </a:xfrm>
              <a:prstGeom prst="rect">
                <a:avLst/>
              </a:prstGeom>
              <a:blipFill>
                <a:blip r:embed="rId6"/>
                <a:stretch>
                  <a:fillRect l="-7246" t="-14286" r="-47101"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3568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DB268F-3F19-6111-8974-5C5AD805F0C3}"/>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3F1F2F2-EBFD-7488-DFD3-62D052C02B40}"/>
                  </a:ext>
                </a:extLst>
              </p:cNvPr>
              <p:cNvSpPr>
                <a:spLocks noGrp="1"/>
              </p:cNvSpPr>
              <p:nvPr>
                <p:ph idx="1"/>
              </p:nvPr>
            </p:nvSpPr>
            <p:spPr/>
            <p:txBody>
              <a:bodyPr>
                <a:normAutofit fontScale="92500"/>
              </a:bodyPr>
              <a:lstStyle/>
              <a:p>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と残差 </a:t>
                </a:r>
                <a:r>
                  <a:rPr kumimoji="1" lang="en-US" altLang="ja-JP" i="1" dirty="0">
                    <a:latin typeface="Times New Roman" panose="02020603050405020304" pitchFamily="18" charset="0"/>
                    <a:cs typeface="Times New Roman" panose="02020603050405020304" pitchFamily="18" charset="0"/>
                  </a:rPr>
                  <a:t>e</a:t>
                </a:r>
                <a:r>
                  <a:rPr kumimoji="1" lang="en-US" altLang="ja-JP" dirty="0"/>
                  <a:t> </a:t>
                </a:r>
                <a:r>
                  <a:rPr lang="ja-JP" altLang="en-US" dirty="0"/>
                  <a:t>の共分散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𝑥𝑒</m:t>
                        </m:r>
                      </m:sub>
                    </m:sSub>
                  </m:oMath>
                </a14:m>
                <a:r>
                  <a:rPr lang="ja-JP" altLang="en-US" dirty="0"/>
                  <a:t> は </a:t>
                </a:r>
                <a:r>
                  <a:rPr lang="en-US" altLang="ja-JP" dirty="0"/>
                  <a:t>0 </a:t>
                </a:r>
                <a:r>
                  <a:rPr lang="ja-JP" altLang="en-US" dirty="0"/>
                  <a:t>（よって，相関係数 </a:t>
                </a:r>
                <a:r>
                  <a:rPr lang="en-US" altLang="ja-JP" dirty="0"/>
                  <a:t>0</a:t>
                </a:r>
                <a:r>
                  <a:rPr lang="ja-JP" altLang="en-US" dirty="0"/>
                  <a:t>）。</a:t>
                </a:r>
                <a:endParaRPr lang="en-US" altLang="ja-JP" dirty="0"/>
              </a:p>
            </p:txBody>
          </p:sp>
        </mc:Choice>
        <mc:Fallback xmlns="">
          <p:sp>
            <p:nvSpPr>
              <p:cNvPr id="3" name="コンテンツ プレースホルダー 2">
                <a:extLst>
                  <a:ext uri="{FF2B5EF4-FFF2-40B4-BE49-F238E27FC236}">
                    <a16:creationId xmlns:a16="http://schemas.microsoft.com/office/drawing/2014/main" id="{63F1F2F2-EBFD-7488-DFD3-62D052C02B40}"/>
                  </a:ext>
                </a:extLst>
              </p:cNvPr>
              <p:cNvSpPr>
                <a:spLocks noGrp="1" noRot="1" noChangeAspect="1" noMove="1" noResize="1" noEditPoints="1" noAdjustHandles="1" noChangeArrowheads="1" noChangeShapeType="1" noTextEdit="1"/>
              </p:cNvSpPr>
              <p:nvPr>
                <p:ph idx="1"/>
              </p:nvPr>
            </p:nvSpPr>
            <p:spPr>
              <a:blipFill>
                <a:blip r:embed="rId3"/>
                <a:stretch>
                  <a:fillRect l="-928" t="-238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C6B91EB-4601-BB11-FCE2-234292E4B672}"/>
                  </a:ext>
                </a:extLst>
              </p:cNvPr>
              <p:cNvSpPr txBox="1"/>
              <p:nvPr/>
            </p:nvSpPr>
            <p:spPr>
              <a:xfrm>
                <a:off x="1581027" y="2291340"/>
                <a:ext cx="2994474" cy="4201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i="1">
                              <a:latin typeface="Cambria Math" panose="02040503050406030204" pitchFamily="18" charset="0"/>
                            </a:rPr>
                            <m:t>𝑠</m:t>
                          </m:r>
                        </m:e>
                        <m:sub>
                          <m:r>
                            <a:rPr lang="en-US" altLang="ja-JP" sz="2000" i="1">
                              <a:latin typeface="Cambria Math" panose="02040503050406030204" pitchFamily="18" charset="0"/>
                            </a:rPr>
                            <m:t>𝑥𝑒</m:t>
                          </m:r>
                        </m:sub>
                      </m:sSub>
                      <m:r>
                        <m:rPr>
                          <m:aln/>
                        </m:rP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𝑒</m:t>
                                  </m:r>
                                </m:e>
                              </m:acc>
                            </m:e>
                          </m:d>
                        </m:e>
                      </m:nary>
                    </m:oMath>
                    <m:oMath xmlns:m="http://schemas.openxmlformats.org/officeDocument/2006/math">
                      <m:r>
                        <m:rPr>
                          <m:aln/>
                        </m:rP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e>
                      </m:nary>
                    </m:oMath>
                    <m:oMath xmlns:m="http://schemas.openxmlformats.org/officeDocument/2006/math">
                      <m:r>
                        <m:rPr>
                          <m:aln/>
                        </m:rP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oMath>
                    <m:oMath xmlns:m="http://schemas.openxmlformats.org/officeDocument/2006/math">
                      <m:r>
                        <m:rPr>
                          <m:aln/>
                        </m:rPr>
                        <a:rPr lang="en-US" altLang="ja-JP" sz="2000" b="0" i="1" smtClean="0">
                          <a:latin typeface="Cambria Math" panose="02040503050406030204" pitchFamily="18" charset="0"/>
                        </a:rPr>
                        <m:t>=</m:t>
                      </m:r>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𝑛</m:t>
                          </m:r>
                        </m:den>
                      </m:f>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𝑒</m:t>
                          </m:r>
                        </m:e>
                      </m:acc>
                    </m:oMath>
                    <m:oMath xmlns:m="http://schemas.openxmlformats.org/officeDocument/2006/math">
                      <m:r>
                        <m:rPr>
                          <m:aln/>
                        </m:rPr>
                        <a:rPr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Sub>
                        </m:e>
                      </m:nary>
                    </m:oMath>
                  </m:oMathPara>
                </a14:m>
                <a:br>
                  <a:rPr kumimoji="1" lang="en-US" altLang="ja-JP" dirty="0"/>
                </a:br>
                <a:endParaRPr kumimoji="1" lang="ja-JP" altLang="en-US" dirty="0"/>
              </a:p>
            </p:txBody>
          </p:sp>
        </mc:Choice>
        <mc:Fallback xmlns="">
          <p:sp>
            <p:nvSpPr>
              <p:cNvPr id="4" name="テキスト ボックス 3">
                <a:extLst>
                  <a:ext uri="{FF2B5EF4-FFF2-40B4-BE49-F238E27FC236}">
                    <a16:creationId xmlns:a16="http://schemas.microsoft.com/office/drawing/2014/main" id="{8C6B91EB-4601-BB11-FCE2-234292E4B672}"/>
                  </a:ext>
                </a:extLst>
              </p:cNvPr>
              <p:cNvSpPr txBox="1">
                <a:spLocks noRot="1" noChangeAspect="1" noMove="1" noResize="1" noEditPoints="1" noAdjustHandles="1" noChangeArrowheads="1" noChangeShapeType="1" noTextEdit="1"/>
              </p:cNvSpPr>
              <p:nvPr/>
            </p:nvSpPr>
            <p:spPr>
              <a:xfrm>
                <a:off x="1581027" y="2291340"/>
                <a:ext cx="2994474" cy="420153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0485DFE-B5B8-CC61-DACE-1E86EF51DEA9}"/>
                  </a:ext>
                </a:extLst>
              </p:cNvPr>
              <p:cNvSpPr txBox="1"/>
              <p:nvPr/>
            </p:nvSpPr>
            <p:spPr>
              <a:xfrm>
                <a:off x="6036135" y="2470265"/>
                <a:ext cx="4151201" cy="114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d>
                            <m:dPr>
                              <m:begChr m:val="{"/>
                              <m:endChr m:val="}"/>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e>
                              </m:d>
                            </m:e>
                          </m:d>
                        </m:e>
                      </m:nary>
                    </m:oMath>
                    <m:oMath xmlns:m="http://schemas.openxmlformats.org/officeDocument/2006/math">
                      <m:r>
                        <m:rPr>
                          <m:aln/>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0</m:t>
                      </m:r>
                    </m:oMath>
                  </m:oMathPara>
                </a14:m>
                <a:br>
                  <a:rPr kumimoji="1" lang="en-US" altLang="ja-JP" sz="2000" b="0" dirty="0"/>
                </a:br>
                <a:endParaRPr kumimoji="1" lang="ja-JP" altLang="en-US" sz="2000" dirty="0"/>
              </a:p>
            </p:txBody>
          </p:sp>
        </mc:Choice>
        <mc:Fallback xmlns="">
          <p:sp>
            <p:nvSpPr>
              <p:cNvPr id="5" name="テキスト ボックス 4">
                <a:extLst>
                  <a:ext uri="{FF2B5EF4-FFF2-40B4-BE49-F238E27FC236}">
                    <a16:creationId xmlns:a16="http://schemas.microsoft.com/office/drawing/2014/main" id="{30485DFE-B5B8-CC61-DACE-1E86EF51DEA9}"/>
                  </a:ext>
                </a:extLst>
              </p:cNvPr>
              <p:cNvSpPr txBox="1">
                <a:spLocks noRot="1" noChangeAspect="1" noMove="1" noResize="1" noEditPoints="1" noAdjustHandles="1" noChangeArrowheads="1" noChangeShapeType="1" noTextEdit="1"/>
              </p:cNvSpPr>
              <p:nvPr/>
            </p:nvSpPr>
            <p:spPr>
              <a:xfrm>
                <a:off x="6036135" y="2470265"/>
                <a:ext cx="4151201" cy="1148135"/>
              </a:xfrm>
              <a:prstGeom prst="rect">
                <a:avLst/>
              </a:prstGeom>
              <a:blipFill>
                <a:blip r:embed="rId5"/>
                <a:stretch>
                  <a:fillRect b="-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52F6AD7-9F21-D07E-A1F2-65909FEEE3A6}"/>
                  </a:ext>
                </a:extLst>
              </p:cNvPr>
              <p:cNvSpPr txBox="1"/>
              <p:nvPr/>
            </p:nvSpPr>
            <p:spPr>
              <a:xfrm>
                <a:off x="3639901" y="5899964"/>
                <a:ext cx="902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m:t>
                      </m:r>
                      <m:acc>
                        <m:accPr>
                          <m:chr m:val="̅"/>
                          <m:ctrlPr>
                            <a:rPr kumimoji="1" lang="ja-JP" altLang="en-US" sz="2000" i="1" smtClean="0">
                              <a:latin typeface="Cambria Math" panose="02040503050406030204" pitchFamily="18" charset="0"/>
                            </a:rPr>
                          </m:ctrlPr>
                        </m:accPr>
                        <m:e>
                          <m:r>
                            <a:rPr kumimoji="1" lang="en-US" altLang="ja-JP" sz="2000" b="0" i="1" smtClean="0">
                              <a:latin typeface="Cambria Math" panose="02040503050406030204" pitchFamily="18" charset="0"/>
                            </a:rPr>
                            <m:t>𝑒</m:t>
                          </m:r>
                        </m:e>
                      </m:acc>
                      <m:r>
                        <a:rPr kumimoji="1" lang="en-US" altLang="ja-JP" sz="2000" b="0" i="1" smtClean="0">
                          <a:latin typeface="Cambria Math" panose="02040503050406030204" pitchFamily="18" charset="0"/>
                        </a:rPr>
                        <m:t>=0</m:t>
                      </m:r>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B52F6AD7-9F21-D07E-A1F2-65909FEEE3A6}"/>
                  </a:ext>
                </a:extLst>
              </p:cNvPr>
              <p:cNvSpPr txBox="1">
                <a:spLocks noRot="1" noChangeAspect="1" noMove="1" noResize="1" noEditPoints="1" noAdjustHandles="1" noChangeArrowheads="1" noChangeShapeType="1" noTextEdit="1"/>
              </p:cNvSpPr>
              <p:nvPr/>
            </p:nvSpPr>
            <p:spPr>
              <a:xfrm>
                <a:off x="3639901" y="5899964"/>
                <a:ext cx="902235" cy="307777"/>
              </a:xfrm>
              <a:prstGeom prst="rect">
                <a:avLst/>
              </a:prstGeom>
              <a:blipFill>
                <a:blip r:embed="rId6"/>
                <a:stretch>
                  <a:fillRect l="-2027" r="-5405" b="-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5E1E542-A87E-CC11-2650-299AB75FC950}"/>
                  </a:ext>
                </a:extLst>
              </p:cNvPr>
              <p:cNvSpPr txBox="1"/>
              <p:nvPr/>
            </p:nvSpPr>
            <p:spPr>
              <a:xfrm>
                <a:off x="6589686" y="3753337"/>
                <a:ext cx="4384598"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Cambria Math" panose="02040503050406030204" pitchFamily="18" charset="0"/>
                        </a:rPr>
                        <m:t>∵</m:t>
                      </m:r>
                      <m:f>
                        <m:fPr>
                          <m:ctrlPr>
                            <a:rPr lang="en-US" altLang="ja-JP" sz="2000" i="1" smtClean="0">
                              <a:latin typeface="Cambria Math" panose="02040503050406030204" pitchFamily="18" charset="0"/>
                            </a:rPr>
                          </m:ctrlPr>
                        </m:fPr>
                        <m:num>
                          <m:r>
                            <a:rPr lang="ja-JP" altLang="en-US" sz="2000" i="1" smtClean="0">
                              <a:latin typeface="Cambria Math" panose="02040503050406030204" pitchFamily="18" charset="0"/>
                            </a:rPr>
                            <m:t>𝜕</m:t>
                          </m:r>
                          <m:r>
                            <a:rPr lang="en-US" altLang="ja-JP" sz="2000" b="0" i="1" smtClean="0">
                              <a:latin typeface="Cambria Math" panose="02040503050406030204" pitchFamily="18" charset="0"/>
                            </a:rPr>
                            <m:t>𝐹</m:t>
                          </m:r>
                        </m:num>
                        <m:den>
                          <m:r>
                            <a:rPr lang="ja-JP" altLang="en-US" sz="2000" i="1" smtClean="0">
                              <a:latin typeface="Cambria Math" panose="02040503050406030204" pitchFamily="18" charset="0"/>
                            </a:rPr>
                            <m:t>𝜕</m:t>
                          </m:r>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1</m:t>
                              </m:r>
                            </m:sub>
                          </m:sSub>
                        </m:den>
                      </m:f>
                      <m:r>
                        <a:rPr lang="en-US" altLang="ja-JP" sz="2000" b="0" i="1" smtClean="0">
                          <a:latin typeface="Cambria Math" panose="02040503050406030204" pitchFamily="18" charset="0"/>
                        </a:rPr>
                        <m:t>=−2</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begChr m:val="{"/>
                              <m:endChr m:val="}"/>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0</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1</m:t>
                                      </m:r>
                                    </m:sub>
                                  </m:sSub>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e>
                              </m:d>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e>
                      </m:nary>
                      <m:r>
                        <a:rPr lang="en-US" altLang="ja-JP" sz="2000" b="0" i="1" smtClean="0">
                          <a:latin typeface="Cambria Math" panose="02040503050406030204" pitchFamily="18" charset="0"/>
                        </a:rPr>
                        <m:t>=0</m:t>
                      </m:r>
                    </m:oMath>
                  </m:oMathPara>
                </a14:m>
                <a:endParaRPr kumimoji="1" lang="ja-JP" altLang="en-US" sz="2000" dirty="0"/>
              </a:p>
            </p:txBody>
          </p:sp>
        </mc:Choice>
        <mc:Fallback xmlns="">
          <p:sp>
            <p:nvSpPr>
              <p:cNvPr id="7" name="テキスト ボックス 6">
                <a:extLst>
                  <a:ext uri="{FF2B5EF4-FFF2-40B4-BE49-F238E27FC236}">
                    <a16:creationId xmlns:a16="http://schemas.microsoft.com/office/drawing/2014/main" id="{35E1E542-A87E-CC11-2650-299AB75FC950}"/>
                  </a:ext>
                </a:extLst>
              </p:cNvPr>
              <p:cNvSpPr txBox="1">
                <a:spLocks noRot="1" noChangeAspect="1" noMove="1" noResize="1" noEditPoints="1" noAdjustHandles="1" noChangeArrowheads="1" noChangeShapeType="1" noTextEdit="1"/>
              </p:cNvSpPr>
              <p:nvPr/>
            </p:nvSpPr>
            <p:spPr>
              <a:xfrm>
                <a:off x="6589686" y="3753337"/>
                <a:ext cx="4384598" cy="840295"/>
              </a:xfrm>
              <a:prstGeom prst="rect">
                <a:avLst/>
              </a:prstGeom>
              <a:blipFill>
                <a:blip r:embed="rId7"/>
                <a:stretch>
                  <a:fillRect/>
                </a:stretch>
              </a:blipFill>
            </p:spPr>
            <p:txBody>
              <a:bodyPr/>
              <a:lstStyle/>
              <a:p>
                <a:r>
                  <a:rPr lang="ja-JP" altLang="en-US">
                    <a:noFill/>
                  </a:rPr>
                  <a:t> </a:t>
                </a:r>
              </a:p>
            </p:txBody>
          </p:sp>
        </mc:Fallback>
      </mc:AlternateContent>
      <p:sp>
        <p:nvSpPr>
          <p:cNvPr id="8" name="テキスト ボックス 7">
            <a:extLst>
              <a:ext uri="{FF2B5EF4-FFF2-40B4-BE49-F238E27FC236}">
                <a16:creationId xmlns:a16="http://schemas.microsoft.com/office/drawing/2014/main" id="{199CA52A-8DD0-5620-1885-F2A5D5A0EA12}"/>
              </a:ext>
            </a:extLst>
          </p:cNvPr>
          <p:cNvSpPr txBox="1"/>
          <p:nvPr/>
        </p:nvSpPr>
        <p:spPr>
          <a:xfrm>
            <a:off x="6589686" y="4608545"/>
            <a:ext cx="1980029" cy="400110"/>
          </a:xfrm>
          <a:prstGeom prst="rect">
            <a:avLst/>
          </a:prstGeom>
          <a:noFill/>
        </p:spPr>
        <p:txBody>
          <a:bodyPr wrap="none" rtlCol="0">
            <a:spAutoFit/>
          </a:bodyPr>
          <a:lstStyle/>
          <a:p>
            <a:r>
              <a:rPr lang="ja-JP" altLang="en-US" sz="2000" dirty="0"/>
              <a:t>（正規方程式）</a:t>
            </a:r>
            <a:endParaRPr kumimoji="1" lang="ja-JP" altLang="en-US" sz="2000"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AD8F51B-DC21-516C-B46C-CF43F05E3791}"/>
                  </a:ext>
                </a:extLst>
              </p:cNvPr>
              <p:cNvSpPr txBox="1"/>
              <p:nvPr/>
            </p:nvSpPr>
            <p:spPr>
              <a:xfrm>
                <a:off x="5793025" y="5209352"/>
                <a:ext cx="4341125"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𝑥𝑒</m:t>
                          </m:r>
                        </m:sub>
                      </m:sSub>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m:t>
                          </m:r>
                          <m:r>
                            <m:rPr>
                              <m:brk m:alnAt="23"/>
                            </m:rP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𝑒</m:t>
                                  </m:r>
                                </m:e>
                              </m:acc>
                            </m:e>
                          </m:d>
                        </m:e>
                      </m:nary>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1AD8F51B-DC21-516C-B46C-CF43F05E3791}"/>
                  </a:ext>
                </a:extLst>
              </p:cNvPr>
              <p:cNvSpPr txBox="1">
                <a:spLocks noRot="1" noChangeAspect="1" noMove="1" noResize="1" noEditPoints="1" noAdjustHandles="1" noChangeArrowheads="1" noChangeShapeType="1" noTextEdit="1"/>
              </p:cNvSpPr>
              <p:nvPr/>
            </p:nvSpPr>
            <p:spPr>
              <a:xfrm>
                <a:off x="5793025" y="5209352"/>
                <a:ext cx="4341125" cy="756233"/>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247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66367-B07B-7EA7-BE2C-943E4C0766DB}"/>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C0E9D86-3A36-A254-0C6B-DA8BCFD452F3}"/>
                  </a:ext>
                </a:extLst>
              </p:cNvPr>
              <p:cNvSpPr>
                <a:spLocks noGrp="1"/>
              </p:cNvSpPr>
              <p:nvPr>
                <p:ph idx="1"/>
              </p:nvPr>
            </p:nvSpPr>
            <p:spPr/>
            <p:txBody>
              <a:bodyPr/>
              <a:lstStyle/>
              <a:p>
                <a:r>
                  <a:rPr kumimoji="1" lang="ja-JP" altLang="en-US" dirty="0"/>
                  <a:t>予測値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en-US" altLang="ja-JP" dirty="0"/>
                  <a:t> </a:t>
                </a:r>
                <a:r>
                  <a:rPr kumimoji="1" lang="ja-JP" altLang="en-US" dirty="0"/>
                  <a:t>と残差 </a:t>
                </a:r>
                <a:r>
                  <a:rPr kumimoji="1" lang="en-US" altLang="ja-JP" i="1" dirty="0">
                    <a:latin typeface="Times New Roman" panose="02020603050405020304" pitchFamily="18" charset="0"/>
                    <a:cs typeface="Times New Roman" panose="02020603050405020304" pitchFamily="18" charset="0"/>
                  </a:rPr>
                  <a:t>e</a:t>
                </a:r>
                <a:r>
                  <a:rPr kumimoji="1" lang="en-US" altLang="ja-JP" dirty="0"/>
                  <a:t> </a:t>
                </a:r>
                <a:r>
                  <a:rPr lang="ja-JP" altLang="en-US" dirty="0"/>
                  <a:t>の共分散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𝑒</m:t>
                        </m:r>
                      </m:sub>
                    </m:sSub>
                  </m:oMath>
                </a14:m>
                <a:r>
                  <a:rPr lang="ja-JP" altLang="en-US" dirty="0"/>
                  <a:t> は </a:t>
                </a:r>
                <a:r>
                  <a:rPr lang="en-US" altLang="ja-JP" dirty="0"/>
                  <a:t>0 </a:t>
                </a:r>
                <a:r>
                  <a:rPr lang="ja-JP" altLang="en-US" dirty="0"/>
                  <a:t>（よって，相関係数 </a:t>
                </a:r>
                <a:r>
                  <a:rPr lang="en-US" altLang="ja-JP" dirty="0"/>
                  <a:t>0</a:t>
                </a:r>
                <a:r>
                  <a:rPr lang="ja-JP" altLang="en-US" dirty="0"/>
                  <a:t>）。</a:t>
                </a:r>
                <a:endParaRPr lang="en-US" altLang="ja-JP" dirty="0"/>
              </a:p>
              <a:p>
                <a:pPr lvl="1"/>
                <a14:m>
                  <m:oMath xmlns:m="http://schemas.openxmlformats.org/officeDocument/2006/math">
                    <m:r>
                      <a:rPr lang="ja-JP" altLang="en-US" i="1" dirty="0">
                        <a:latin typeface="Cambria Math" panose="02040503050406030204" pitchFamily="18" charset="0"/>
                      </a:rPr>
                      <m:t>予測値</m:t>
                    </m:r>
                    <m:r>
                      <a:rPr lang="en-US" altLang="ja-JP" b="0" i="1" dirty="0" smtClean="0">
                        <a:latin typeface="Cambria Math" panose="02040503050406030204" pitchFamily="18" charset="0"/>
                      </a:rPr>
                      <m:t> </m:t>
                    </m:r>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en-US" altLang="ja-JP" dirty="0"/>
                  <a:t> </a:t>
                </a:r>
                <a:r>
                  <a:rPr lang="ja-JP" altLang="en-US" dirty="0"/>
                  <a:t>は説明変数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の定数倍と定数の加減（</a:t>
                </a:r>
                <a14:m>
                  <m:oMath xmlns:m="http://schemas.openxmlformats.org/officeDocument/2006/math">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r>
                      <a:rPr lang="en-US" altLang="ja-JP" i="1">
                        <a:latin typeface="Cambria Math" panose="02040503050406030204" pitchFamily="18" charset="0"/>
                      </a:rPr>
                      <m:t>𝑥</m:t>
                    </m:r>
                  </m:oMath>
                </a14:m>
                <a:r>
                  <a:rPr lang="ja-JP" altLang="en-US" dirty="0"/>
                  <a:t>）だから，</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𝑒</m:t>
                        </m:r>
                      </m:sub>
                    </m:sSub>
                  </m:oMath>
                </a14:m>
                <a:r>
                  <a:rPr lang="ja-JP" altLang="en-US" dirty="0"/>
                  <a:t>は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𝑥𝑒</m:t>
                        </m:r>
                      </m:sub>
                    </m:sSub>
                  </m:oMath>
                </a14:m>
                <a:r>
                  <a:rPr lang="ja-JP" altLang="en-US" dirty="0"/>
                  <a:t> の定数倍だが，</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𝑥𝑒</m:t>
                        </m:r>
                      </m:sub>
                    </m:sSub>
                    <m:r>
                      <a:rPr lang="en-US" altLang="ja-JP" b="0" i="1" smtClean="0">
                        <a:latin typeface="Cambria Math" panose="02040503050406030204" pitchFamily="18" charset="0"/>
                      </a:rPr>
                      <m:t>=0</m:t>
                    </m:r>
                  </m:oMath>
                </a14:m>
                <a:r>
                  <a:rPr lang="en-US" altLang="ja-JP" dirty="0"/>
                  <a:t> </a:t>
                </a:r>
                <a:r>
                  <a:rPr lang="ja-JP" altLang="en-US" dirty="0"/>
                  <a:t>だから定数倍後も </a:t>
                </a:r>
                <a:r>
                  <a:rPr lang="en-US" altLang="ja-JP" dirty="0"/>
                  <a:t>0 </a:t>
                </a:r>
                <a:r>
                  <a:rPr lang="ja-JP" altLang="en-US" dirty="0"/>
                  <a:t>となる。</a:t>
                </a:r>
                <a:endParaRPr lang="en-US" altLang="ja-JP" dirty="0"/>
              </a:p>
              <a:p>
                <a:pPr lvl="1"/>
                <a:r>
                  <a:rPr lang="ja-JP" altLang="en-US" dirty="0"/>
                  <a:t>以下のように，式で示すこともできる。</a:t>
                </a:r>
                <a:endParaRPr lang="en-US" altLang="ja-JP" dirty="0"/>
              </a:p>
            </p:txBody>
          </p:sp>
        </mc:Choice>
        <mc:Fallback xmlns="">
          <p:sp>
            <p:nvSpPr>
              <p:cNvPr id="3" name="コンテンツ プレースホルダー 2">
                <a:extLst>
                  <a:ext uri="{FF2B5EF4-FFF2-40B4-BE49-F238E27FC236}">
                    <a16:creationId xmlns:a16="http://schemas.microsoft.com/office/drawing/2014/main" id="{AC0E9D86-3A36-A254-0C6B-DA8BCFD452F3}"/>
                  </a:ext>
                </a:extLst>
              </p:cNvPr>
              <p:cNvSpPr>
                <a:spLocks noGrp="1" noRot="1" noChangeAspect="1" noMove="1" noResize="1" noEditPoints="1" noAdjustHandles="1" noChangeArrowheads="1" noChangeShapeType="1" noTextEdit="1"/>
              </p:cNvSpPr>
              <p:nvPr>
                <p:ph idx="1"/>
              </p:nvPr>
            </p:nvSpPr>
            <p:spPr>
              <a:blipFill>
                <a:blip r:embed="rId3"/>
                <a:stretch>
                  <a:fillRect l="-1043" t="-2241" r="-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3E299E9-2B5B-3F22-02F2-021746546B47}"/>
                  </a:ext>
                </a:extLst>
              </p:cNvPr>
              <p:cNvSpPr txBox="1"/>
              <p:nvPr/>
            </p:nvSpPr>
            <p:spPr>
              <a:xfrm>
                <a:off x="1734126" y="3429000"/>
                <a:ext cx="4728217" cy="28287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𝑒</m:t>
                          </m:r>
                        </m:sub>
                      </m:sSub>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𝑒</m:t>
                                  </m:r>
                                </m:e>
                              </m:acc>
                            </m:e>
                          </m:d>
                        </m:e>
                      </m:nary>
                    </m:oMath>
                    <m:oMath xmlns:m="http://schemas.openxmlformats.org/officeDocument/2006/math">
                      <m:r>
                        <m:rPr>
                          <m:aln/>
                        </m:rP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0</m:t>
                      </m:r>
                    </m:oMath>
                  </m:oMathPara>
                </a14:m>
                <a:br>
                  <a:rPr kumimoji="1" lang="en-US" altLang="ja-JP" sz="2000" b="0" dirty="0"/>
                </a:br>
                <a:endParaRPr kumimoji="1" lang="ja-JP" altLang="en-US" sz="2000" dirty="0"/>
              </a:p>
            </p:txBody>
          </p:sp>
        </mc:Choice>
        <mc:Fallback xmlns="">
          <p:sp>
            <p:nvSpPr>
              <p:cNvPr id="4" name="テキスト ボックス 3">
                <a:extLst>
                  <a:ext uri="{FF2B5EF4-FFF2-40B4-BE49-F238E27FC236}">
                    <a16:creationId xmlns:a16="http://schemas.microsoft.com/office/drawing/2014/main" id="{B3E299E9-2B5B-3F22-02F2-021746546B47}"/>
                  </a:ext>
                </a:extLst>
              </p:cNvPr>
              <p:cNvSpPr txBox="1">
                <a:spLocks noRot="1" noChangeAspect="1" noMove="1" noResize="1" noEditPoints="1" noAdjustHandles="1" noChangeArrowheads="1" noChangeShapeType="1" noTextEdit="1"/>
              </p:cNvSpPr>
              <p:nvPr/>
            </p:nvSpPr>
            <p:spPr>
              <a:xfrm>
                <a:off x="1734126" y="3429000"/>
                <a:ext cx="4728217" cy="282872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E5B1D-93F5-967B-0495-2928E9B7714F}"/>
                  </a:ext>
                </a:extLst>
              </p:cNvPr>
              <p:cNvSpPr txBox="1"/>
              <p:nvPr/>
            </p:nvSpPr>
            <p:spPr>
              <a:xfrm>
                <a:off x="6224576" y="3548092"/>
                <a:ext cx="4948534"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𝑠</m:t>
                          </m:r>
                        </m:e>
                        <m: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𝑒</m:t>
                          </m:r>
                        </m:sub>
                      </m:sSub>
                      <m:r>
                        <m:rPr>
                          <m:aln/>
                        </m:rP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𝑒</m:t>
                                  </m:r>
                                </m:e>
                              </m:acc>
                            </m:e>
                          </m:d>
                        </m:e>
                      </m:nary>
                      <m: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smtClean="0">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Sub>
                        </m:e>
                      </m:nary>
                      <m:r>
                        <a:rPr lang="en-US" altLang="ja-JP" b="0" i="1" smtClean="0">
                          <a:latin typeface="Cambria Math" panose="02040503050406030204" pitchFamily="18" charset="0"/>
                        </a:rPr>
                        <m:t>=0</m:t>
                      </m:r>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DF8E5B1D-93F5-967B-0495-2928E9B7714F}"/>
                  </a:ext>
                </a:extLst>
              </p:cNvPr>
              <p:cNvSpPr txBox="1">
                <a:spLocks noRot="1" noChangeAspect="1" noMove="1" noResize="1" noEditPoints="1" noAdjustHandles="1" noChangeArrowheads="1" noChangeShapeType="1" noTextEdit="1"/>
              </p:cNvSpPr>
              <p:nvPr/>
            </p:nvSpPr>
            <p:spPr>
              <a:xfrm>
                <a:off x="6224576" y="3548092"/>
                <a:ext cx="4948534" cy="756233"/>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4013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C67B7-29B3-B35E-434D-1E0E0EB0747C}"/>
              </a:ext>
            </a:extLst>
          </p:cNvPr>
          <p:cNvSpPr>
            <a:spLocks noGrp="1"/>
          </p:cNvSpPr>
          <p:nvPr>
            <p:ph type="title"/>
          </p:nvPr>
        </p:nvSpPr>
        <p:spPr/>
        <p:txBody>
          <a:bodyPr/>
          <a:lstStyle/>
          <a:p>
            <a:r>
              <a:rPr lang="ja-JP" altLang="en-US" dirty="0"/>
              <a:t>平方和の直交</a:t>
            </a:r>
            <a:r>
              <a:rPr kumimoji="1" lang="ja-JP" altLang="en-US" dirty="0"/>
              <a:t>分解</a:t>
            </a:r>
          </a:p>
        </p:txBody>
      </p:sp>
      <p:sp>
        <p:nvSpPr>
          <p:cNvPr id="3" name="コンテンツ プレースホルダー 2">
            <a:extLst>
              <a:ext uri="{FF2B5EF4-FFF2-40B4-BE49-F238E27FC236}">
                <a16:creationId xmlns:a16="http://schemas.microsoft.com/office/drawing/2014/main" id="{8C17CE7B-435F-1D93-2921-D6DFE6CF783F}"/>
              </a:ext>
            </a:extLst>
          </p:cNvPr>
          <p:cNvSpPr>
            <a:spLocks noGrp="1"/>
          </p:cNvSpPr>
          <p:nvPr>
            <p:ph idx="1"/>
          </p:nvPr>
        </p:nvSpPr>
        <p:spPr/>
        <p:txBody>
          <a:bodyPr/>
          <a:lstStyle/>
          <a:p>
            <a:r>
              <a:rPr kumimoji="1" lang="ja-JP" altLang="en-US" dirty="0"/>
              <a:t>目的変数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の変動（平均からの偏差平方和）を，予測値の変動（説明変数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で説明できる変動）と，</a:t>
            </a:r>
            <a:r>
              <a:rPr lang="ja-JP" altLang="en-US" dirty="0"/>
              <a:t>残差</a:t>
            </a:r>
            <a:r>
              <a:rPr kumimoji="1" lang="ja-JP" altLang="en-US" dirty="0"/>
              <a:t>の変動</a:t>
            </a:r>
            <a:r>
              <a:rPr lang="ja-JP" altLang="en-US" dirty="0"/>
              <a:t>（</a:t>
            </a:r>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で説明できない変動</a:t>
            </a:r>
            <a:r>
              <a:rPr lang="ja-JP" altLang="en-US" dirty="0"/>
              <a:t>）</a:t>
            </a:r>
            <a:r>
              <a:rPr kumimoji="1" lang="ja-JP" altLang="en-US" dirty="0"/>
              <a:t>に分解する。</a:t>
            </a:r>
            <a:endParaRPr kumimoji="1" lang="en-US" altLang="ja-JP"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F5B0EB10-5B73-599B-EA01-405989D013FA}"/>
                  </a:ext>
                </a:extLst>
              </p:cNvPr>
              <p:cNvSpPr txBox="1"/>
              <p:nvPr/>
            </p:nvSpPr>
            <p:spPr>
              <a:xfrm>
                <a:off x="641084" y="3020469"/>
                <a:ext cx="8159093"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sz="200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i="1" smtClean="0">
                                  <a:latin typeface="Cambria Math" panose="02040503050406030204" pitchFamily="18" charset="0"/>
                                </a:rPr>
                              </m:ctrlPr>
                            </m:sSupPr>
                            <m:e>
                              <m:d>
                                <m:dPr>
                                  <m:ctrlPr>
                                    <a:rPr kumimoji="1" lang="en-US" altLang="ja-JP" sz="2000" i="1" smtClean="0">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d>
                            </m:e>
                            <m:sup>
                              <m:r>
                                <a:rPr kumimoji="1" lang="en-US" altLang="ja-JP" sz="2000" b="0" i="1" smtClean="0">
                                  <a:latin typeface="Cambria Math" panose="02040503050406030204" pitchFamily="18" charset="0"/>
                                </a:rPr>
                                <m:t>2</m:t>
                              </m:r>
                            </m:sup>
                          </m:sSup>
                        </m:e>
                      </m:nary>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e>
                                  </m:d>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d>
                                </m:e>
                              </m:d>
                            </m:e>
                            <m:sup>
                              <m:r>
                                <a:rPr kumimoji="1" lang="en-US" altLang="ja-JP" sz="2000" b="0" i="1" smtClean="0">
                                  <a:latin typeface="Cambria Math" panose="02040503050406030204" pitchFamily="18" charset="0"/>
                                </a:rPr>
                                <m:t>2</m:t>
                              </m:r>
                            </m:sup>
                          </m:sSup>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up>
                              <m:r>
                                <a:rPr kumimoji="1" lang="en-US" altLang="ja-JP" sz="2000" b="0" i="1" smtClean="0">
                                  <a:latin typeface="Cambria Math" panose="02040503050406030204" pitchFamily="18" charset="0"/>
                                </a:rPr>
                                <m:t>2</m:t>
                              </m:r>
                            </m:sup>
                          </m:sSubSup>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kumimoji="1" lang="en-US" altLang="ja-JP" sz="2000" b="0" i="1" smtClean="0">
                                  <a:latin typeface="Cambria Math" panose="02040503050406030204" pitchFamily="18" charset="0"/>
                                </a:rPr>
                                <m:t>2</m:t>
                              </m:r>
                            </m:sup>
                          </m:sSup>
                        </m:e>
                      </m:nary>
                      <m:r>
                        <a:rPr kumimoji="1" lang="en-US" altLang="ja-JP" sz="2000" b="0" i="1" smtClean="0">
                          <a:latin typeface="Cambria Math" panose="02040503050406030204" pitchFamily="18" charset="0"/>
                        </a:rPr>
                        <m:t>+2</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up>
                              <m:r>
                                <a:rPr lang="en-US" altLang="ja-JP" sz="2000" i="1">
                                  <a:latin typeface="Cambria Math" panose="02040503050406030204" pitchFamily="18" charset="0"/>
                                </a:rPr>
                                <m:t>2</m:t>
                              </m:r>
                            </m:sup>
                          </m:sSubSup>
                        </m:e>
                      </m:nary>
                      <m:r>
                        <a:rPr lang="en-US" altLang="ja-JP" sz="2000" i="1">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lang="en-US" altLang="ja-JP" sz="2000" i="1">
                                  <a:latin typeface="Cambria Math" panose="02040503050406030204" pitchFamily="18" charset="0"/>
                                </a:rPr>
                                <m:t>2</m:t>
                              </m:r>
                            </m:sup>
                          </m:sSup>
                        </m:e>
                      </m:nary>
                      <m:r>
                        <a:rPr lang="en-US" altLang="ja-JP" sz="2000" b="0" i="1" smtClean="0">
                          <a:latin typeface="Cambria Math" panose="02040503050406030204" pitchFamily="18" charset="0"/>
                        </a:rPr>
                        <m:t>+2</m:t>
                      </m:r>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sSub>
                            <m:sSubPr>
                              <m:ctrlPr>
                                <a:rPr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lang="en-US" altLang="ja-JP" sz="2000" b="0" i="1" smtClean="0">
                                  <a:latin typeface="Cambria Math" panose="02040503050406030204" pitchFamily="18" charset="0"/>
                                </a:rPr>
                                <m:t>𝑖</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𝑒</m:t>
                              </m:r>
                            </m:e>
                            <m:sub>
                              <m:r>
                                <a:rPr lang="en-US" altLang="ja-JP" sz="2000" b="0" i="1" smtClean="0">
                                  <a:latin typeface="Cambria Math" panose="02040503050406030204" pitchFamily="18" charset="0"/>
                                </a:rPr>
                                <m:t>𝑖</m:t>
                              </m:r>
                            </m:sub>
                          </m:sSub>
                        </m:e>
                      </m:nary>
                      <m:r>
                        <a:rPr lang="en-US" altLang="ja-JP" sz="2000" b="0" i="1" smtClean="0">
                          <a:latin typeface="Cambria Math" panose="02040503050406030204" pitchFamily="18" charset="0"/>
                        </a:rPr>
                        <m:t>−2</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𝑒</m:t>
                              </m:r>
                            </m:e>
                            <m:sub>
                              <m:r>
                                <a:rPr lang="en-US" altLang="ja-JP" sz="2000" i="1">
                                  <a:latin typeface="Cambria Math" panose="02040503050406030204" pitchFamily="18" charset="0"/>
                                </a:rPr>
                                <m:t>𝑖</m:t>
                              </m:r>
                            </m:sub>
                            <m:sup>
                              <m:r>
                                <a:rPr lang="en-US" altLang="ja-JP" sz="2000" i="1">
                                  <a:latin typeface="Cambria Math" panose="02040503050406030204" pitchFamily="18" charset="0"/>
                                </a:rPr>
                                <m:t>2</m:t>
                              </m:r>
                            </m:sup>
                          </m:sSubSup>
                        </m:e>
                      </m:nary>
                      <m:r>
                        <a:rPr lang="en-US" altLang="ja-JP" sz="2000" i="1">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𝑦</m:t>
                                          </m:r>
                                        </m:e>
                                      </m:acc>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sup>
                              <m:r>
                                <a:rPr lang="en-US" altLang="ja-JP" sz="2000" i="1">
                                  <a:latin typeface="Cambria Math" panose="02040503050406030204" pitchFamily="18" charset="0"/>
                                </a:rPr>
                                <m:t>2</m:t>
                              </m:r>
                            </m:sup>
                          </m:sSup>
                        </m:e>
                      </m:nary>
                    </m:oMath>
                  </m:oMathPara>
                </a14:m>
                <a:br>
                  <a:rPr lang="en-US" altLang="ja-JP" sz="2000" i="1" dirty="0">
                    <a:latin typeface="Cambria Math" panose="02040503050406030204" pitchFamily="18" charset="0"/>
                  </a:rPr>
                </a:br>
                <a:endParaRPr kumimoji="1" lang="ja-JP" altLang="en-US" sz="2000" dirty="0"/>
              </a:p>
            </p:txBody>
          </p:sp>
        </mc:Choice>
        <mc:Fallback xmlns="">
          <p:sp>
            <p:nvSpPr>
              <p:cNvPr id="4" name="テキスト ボックス 3">
                <a:extLst>
                  <a:ext uri="{FF2B5EF4-FFF2-40B4-BE49-F238E27FC236}">
                    <a16:creationId xmlns:a16="http://schemas.microsoft.com/office/drawing/2014/main" id="{F5B0EB10-5B73-599B-EA01-405989D013FA}"/>
                  </a:ext>
                </a:extLst>
              </p:cNvPr>
              <p:cNvSpPr txBox="1">
                <a:spLocks noRot="1" noChangeAspect="1" noMove="1" noResize="1" noEditPoints="1" noAdjustHandles="1" noChangeArrowheads="1" noChangeShapeType="1" noTextEdit="1"/>
              </p:cNvSpPr>
              <p:nvPr/>
            </p:nvSpPr>
            <p:spPr>
              <a:xfrm>
                <a:off x="641084" y="3020469"/>
                <a:ext cx="8159093" cy="336124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C6DF058-154D-452A-D88D-2B1F5E033B0F}"/>
                  </a:ext>
                </a:extLst>
              </p:cNvPr>
              <p:cNvSpPr txBox="1"/>
              <p:nvPr/>
            </p:nvSpPr>
            <p:spPr>
              <a:xfrm>
                <a:off x="7186827" y="3275111"/>
                <a:ext cx="135543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𝑒</m:t>
                          </m:r>
                        </m:e>
                        <m:sub>
                          <m:r>
                            <a:rPr kumimoji="1" lang="en-US" altLang="ja-JP" sz="2000" b="0" i="1" smtClean="0">
                              <a:latin typeface="Cambria Math" panose="02040503050406030204" pitchFamily="18" charset="0"/>
                            </a:rPr>
                            <m:t>𝑖</m:t>
                          </m:r>
                        </m:sub>
                      </m:sSub>
                    </m:oMath>
                  </m:oMathPara>
                </a14:m>
                <a:endParaRPr kumimoji="1" lang="ja-JP" altLang="en-US" sz="2000" dirty="0"/>
              </a:p>
            </p:txBody>
          </p:sp>
        </mc:Choice>
        <mc:Fallback xmlns="">
          <p:sp>
            <p:nvSpPr>
              <p:cNvPr id="5" name="テキスト ボックス 4">
                <a:extLst>
                  <a:ext uri="{FF2B5EF4-FFF2-40B4-BE49-F238E27FC236}">
                    <a16:creationId xmlns:a16="http://schemas.microsoft.com/office/drawing/2014/main" id="{6C6DF058-154D-452A-D88D-2B1F5E033B0F}"/>
                  </a:ext>
                </a:extLst>
              </p:cNvPr>
              <p:cNvSpPr txBox="1">
                <a:spLocks noRot="1" noChangeAspect="1" noMove="1" noResize="1" noEditPoints="1" noAdjustHandles="1" noChangeArrowheads="1" noChangeShapeType="1" noTextEdit="1"/>
              </p:cNvSpPr>
              <p:nvPr/>
            </p:nvSpPr>
            <p:spPr>
              <a:xfrm>
                <a:off x="7186827" y="3275111"/>
                <a:ext cx="1355436" cy="307777"/>
              </a:xfrm>
              <a:prstGeom prst="rect">
                <a:avLst/>
              </a:prstGeom>
              <a:blipFill>
                <a:blip r:embed="rId4"/>
                <a:stretch>
                  <a:fillRect l="-3604" t="-21569" r="-901"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F2422D0-2723-2538-B322-1C0F80F83A81}"/>
                  </a:ext>
                </a:extLst>
              </p:cNvPr>
              <p:cNvSpPr txBox="1"/>
              <p:nvPr/>
            </p:nvSpPr>
            <p:spPr>
              <a:xfrm>
                <a:off x="6781291" y="5805169"/>
                <a:ext cx="705834" cy="316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acc>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7F2422D0-2723-2538-B322-1C0F80F83A81}"/>
                  </a:ext>
                </a:extLst>
              </p:cNvPr>
              <p:cNvSpPr txBox="1">
                <a:spLocks noRot="1" noChangeAspect="1" noMove="1" noResize="1" noEditPoints="1" noAdjustHandles="1" noChangeArrowheads="1" noChangeShapeType="1" noTextEdit="1"/>
              </p:cNvSpPr>
              <p:nvPr/>
            </p:nvSpPr>
            <p:spPr>
              <a:xfrm>
                <a:off x="6781291" y="5805169"/>
                <a:ext cx="705834" cy="316112"/>
              </a:xfrm>
              <a:prstGeom prst="rect">
                <a:avLst/>
              </a:prstGeom>
              <a:blipFill>
                <a:blip r:embed="rId5"/>
                <a:stretch>
                  <a:fillRect l="-7759" t="-19231" r="-51724" b="-23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0465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529B23AA-B300-5CD9-DE79-2953C2DA60A9}"/>
                  </a:ext>
                </a:extLst>
              </p:cNvPr>
              <p:cNvSpPr txBox="1"/>
              <p:nvPr/>
            </p:nvSpPr>
            <p:spPr>
              <a:xfrm>
                <a:off x="2170632" y="1287343"/>
                <a:ext cx="13211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𝐲</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529B23AA-B300-5CD9-DE79-2953C2DA60A9}"/>
                  </a:ext>
                </a:extLst>
              </p:cNvPr>
              <p:cNvSpPr txBox="1">
                <a:spLocks noRot="1" noChangeAspect="1" noMove="1" noResize="1" noEditPoints="1" noAdjustHandles="1" noChangeArrowheads="1" noChangeShapeType="1" noTextEdit="1"/>
              </p:cNvSpPr>
              <p:nvPr/>
            </p:nvSpPr>
            <p:spPr>
              <a:xfrm>
                <a:off x="2170632" y="1287343"/>
                <a:ext cx="1321196" cy="88036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D2F5003-584A-3A8F-7451-AD0B09BACA92}"/>
                  </a:ext>
                </a:extLst>
              </p:cNvPr>
              <p:cNvSpPr txBox="1"/>
              <p:nvPr/>
            </p:nvSpPr>
            <p:spPr>
              <a:xfrm>
                <a:off x="2695022" y="4266516"/>
                <a:ext cx="132619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8D2F5003-584A-3A8F-7451-AD0B09BACA92}"/>
                  </a:ext>
                </a:extLst>
              </p:cNvPr>
              <p:cNvSpPr txBox="1">
                <a:spLocks noRot="1" noChangeAspect="1" noMove="1" noResize="1" noEditPoints="1" noAdjustHandles="1" noChangeArrowheads="1" noChangeShapeType="1" noTextEdit="1"/>
              </p:cNvSpPr>
              <p:nvPr/>
            </p:nvSpPr>
            <p:spPr>
              <a:xfrm>
                <a:off x="2695022" y="4266516"/>
                <a:ext cx="1326197" cy="88036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6893CB0-AB79-FB77-84D6-CABD8556B896}"/>
                  </a:ext>
                </a:extLst>
              </p:cNvPr>
              <p:cNvSpPr txBox="1"/>
              <p:nvPr/>
            </p:nvSpPr>
            <p:spPr>
              <a:xfrm>
                <a:off x="6252289" y="3139331"/>
                <a:ext cx="278967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1" i="1" smtClean="0">
                              <a:latin typeface="Cambria Math" panose="02040503050406030204" pitchFamily="18" charset="0"/>
                            </a:rPr>
                          </m:ctrlPr>
                        </m:accPr>
                        <m:e>
                          <m:r>
                            <a:rPr kumimoji="1" lang="en-US" altLang="ja-JP" b="1" i="0" smtClean="0">
                              <a:latin typeface="Cambria Math" panose="02040503050406030204" pitchFamily="18" charset="0"/>
                            </a:rPr>
                            <m:t>𝐲</m:t>
                          </m:r>
                        </m:e>
                      </m:acc>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b="0" i="1" smtClean="0">
                                        <a:latin typeface="Cambria Math" panose="02040503050406030204" pitchFamily="18" charset="0"/>
                                      </a:rPr>
                                      <m:t>𝑛</m:t>
                                    </m:r>
                                  </m:sub>
                                </m:sSub>
                                <m:r>
                                  <m:rPr>
                                    <m:brk m:alnAt="7"/>
                                  </m:rP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mr>
                          </m:m>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6893CB0-AB79-FB77-84D6-CABD8556B896}"/>
                  </a:ext>
                </a:extLst>
              </p:cNvPr>
              <p:cNvSpPr txBox="1">
                <a:spLocks noRot="1" noChangeAspect="1" noMove="1" noResize="1" noEditPoints="1" noAdjustHandles="1" noChangeArrowheads="1" noChangeShapeType="1" noTextEdit="1"/>
              </p:cNvSpPr>
              <p:nvPr/>
            </p:nvSpPr>
            <p:spPr>
              <a:xfrm>
                <a:off x="6252289" y="3139331"/>
                <a:ext cx="278967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2AEBF77-5414-7D43-B094-CC8C48BF9C88}"/>
                  </a:ext>
                </a:extLst>
              </p:cNvPr>
              <p:cNvSpPr txBox="1"/>
              <p:nvPr/>
            </p:nvSpPr>
            <p:spPr>
              <a:xfrm>
                <a:off x="6064537" y="1158011"/>
                <a:ext cx="906402"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𝐞</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1</m:t>
                                    </m:r>
                                  </m:sub>
                                </m:sSub>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22AEBF77-5414-7D43-B094-CC8C48BF9C88}"/>
                  </a:ext>
                </a:extLst>
              </p:cNvPr>
              <p:cNvSpPr txBox="1">
                <a:spLocks noRot="1" noChangeAspect="1" noMove="1" noResize="1" noEditPoints="1" noAdjustHandles="1" noChangeArrowheads="1" noChangeShapeType="1" noTextEdit="1"/>
              </p:cNvSpPr>
              <p:nvPr/>
            </p:nvSpPr>
            <p:spPr>
              <a:xfrm>
                <a:off x="6064537" y="1158011"/>
                <a:ext cx="906402" cy="733342"/>
              </a:xfrm>
              <a:prstGeom prst="rect">
                <a:avLst/>
              </a:prstGeom>
              <a:blipFill>
                <a:blip r:embed="rId6"/>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55A19270-5CE2-C819-11B7-4BCFC5AFEFE2}"/>
              </a:ext>
            </a:extLst>
          </p:cNvPr>
          <p:cNvCxnSpPr/>
          <p:nvPr/>
        </p:nvCxnSpPr>
        <p:spPr>
          <a:xfrm flipV="1">
            <a:off x="1148363" y="3766028"/>
            <a:ext cx="2872856" cy="507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D75FFDBF-F407-6EEA-3E19-7349E63DA844}"/>
              </a:ext>
            </a:extLst>
          </p:cNvPr>
          <p:cNvCxnSpPr>
            <a:cxnSpLocks/>
          </p:cNvCxnSpPr>
          <p:nvPr/>
        </p:nvCxnSpPr>
        <p:spPr>
          <a:xfrm flipV="1">
            <a:off x="1113994" y="3240111"/>
            <a:ext cx="5103926" cy="931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246B3DAB-3868-975A-F6FF-1B319012E538}"/>
              </a:ext>
            </a:extLst>
          </p:cNvPr>
          <p:cNvCxnSpPr>
            <a:cxnSpLocks/>
          </p:cNvCxnSpPr>
          <p:nvPr/>
        </p:nvCxnSpPr>
        <p:spPr>
          <a:xfrm flipV="1">
            <a:off x="1113994" y="674533"/>
            <a:ext cx="4513991" cy="3496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1B9E0C80-8445-0CAE-6FC1-9BA86E108E92}"/>
              </a:ext>
            </a:extLst>
          </p:cNvPr>
          <p:cNvCxnSpPr/>
          <p:nvPr/>
        </p:nvCxnSpPr>
        <p:spPr>
          <a:xfrm flipH="1" flipV="1">
            <a:off x="5722375" y="674533"/>
            <a:ext cx="529914" cy="2463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F0228618-4E82-8155-F64F-BB649EF6DA07}"/>
                  </a:ext>
                </a:extLst>
              </p:cNvPr>
              <p:cNvSpPr txBox="1"/>
              <p:nvPr/>
            </p:nvSpPr>
            <p:spPr>
              <a:xfrm>
                <a:off x="6919141" y="5062897"/>
                <a:ext cx="3787768" cy="75623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m:oMathPara>
                </a14:m>
                <a:endParaRPr kumimoji="1" lang="ja-JP" altLang="en-US" dirty="0"/>
              </a:p>
            </p:txBody>
          </p:sp>
        </mc:Choice>
        <mc:Fallback xmlns="">
          <p:sp>
            <p:nvSpPr>
              <p:cNvPr id="17" name="テキスト ボックス 16">
                <a:extLst>
                  <a:ext uri="{FF2B5EF4-FFF2-40B4-BE49-F238E27FC236}">
                    <a16:creationId xmlns:a16="http://schemas.microsoft.com/office/drawing/2014/main" id="{F0228618-4E82-8155-F64F-BB649EF6DA07}"/>
                  </a:ext>
                </a:extLst>
              </p:cNvPr>
              <p:cNvSpPr txBox="1">
                <a:spLocks noRot="1" noChangeAspect="1" noMove="1" noResize="1" noEditPoints="1" noAdjustHandles="1" noChangeArrowheads="1" noChangeShapeType="1" noTextEdit="1"/>
              </p:cNvSpPr>
              <p:nvPr/>
            </p:nvSpPr>
            <p:spPr>
              <a:xfrm>
                <a:off x="6919141" y="5062897"/>
                <a:ext cx="3787768" cy="756233"/>
              </a:xfrm>
              <a:prstGeom prst="rect">
                <a:avLst/>
              </a:prstGeom>
              <a:blipFill>
                <a:blip r:embed="rId7"/>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FD64A502-EE96-83CC-8CA5-5547CC479311}"/>
              </a:ext>
            </a:extLst>
          </p:cNvPr>
          <p:cNvSpPr txBox="1"/>
          <p:nvPr/>
        </p:nvSpPr>
        <p:spPr>
          <a:xfrm>
            <a:off x="6852952" y="4613295"/>
            <a:ext cx="4288353" cy="400110"/>
          </a:xfrm>
          <a:prstGeom prst="rect">
            <a:avLst/>
          </a:prstGeom>
          <a:noFill/>
        </p:spPr>
        <p:txBody>
          <a:bodyPr wrap="none" rtlCol="0">
            <a:spAutoFit/>
          </a:bodyPr>
          <a:lstStyle/>
          <a:p>
            <a:r>
              <a:rPr lang="ja-JP" altLang="en-US" sz="2000" dirty="0"/>
              <a:t>ピタゴラスの定理（三平方の定理）</a:t>
            </a:r>
            <a:endParaRPr kumimoji="1" lang="ja-JP" altLang="en-US" sz="2000" dirty="0"/>
          </a:p>
        </p:txBody>
      </p:sp>
      <p:sp>
        <p:nvSpPr>
          <p:cNvPr id="19" name="テキスト ボックス 18">
            <a:extLst>
              <a:ext uri="{FF2B5EF4-FFF2-40B4-BE49-F238E27FC236}">
                <a16:creationId xmlns:a16="http://schemas.microsoft.com/office/drawing/2014/main" id="{EBD12323-0CF9-50F9-0203-B70C9A3CD11E}"/>
              </a:ext>
            </a:extLst>
          </p:cNvPr>
          <p:cNvSpPr txBox="1"/>
          <p:nvPr/>
        </p:nvSpPr>
        <p:spPr>
          <a:xfrm>
            <a:off x="7313101" y="680957"/>
            <a:ext cx="4676280" cy="954107"/>
          </a:xfrm>
          <a:prstGeom prst="rect">
            <a:avLst/>
          </a:prstGeom>
          <a:noFill/>
        </p:spPr>
        <p:txBody>
          <a:bodyPr wrap="none" rtlCol="0">
            <a:spAutoFit/>
          </a:bodyPr>
          <a:lstStyle/>
          <a:p>
            <a:r>
              <a:rPr lang="ja-JP" altLang="en-US" sz="2800" dirty="0">
                <a:solidFill>
                  <a:srgbClr val="FF0000"/>
                </a:solidFill>
              </a:rPr>
              <a:t>直交</a:t>
            </a:r>
            <a:r>
              <a:rPr kumimoji="1" lang="ja-JP" altLang="en-US" sz="2800" dirty="0">
                <a:solidFill>
                  <a:srgbClr val="FF0000"/>
                </a:solidFill>
              </a:rPr>
              <a:t>分解</a:t>
            </a:r>
            <a:endParaRPr kumimoji="1" lang="en-US" altLang="ja-JP" sz="2800" dirty="0">
              <a:solidFill>
                <a:srgbClr val="FF0000"/>
              </a:solidFill>
            </a:endParaRPr>
          </a:p>
          <a:p>
            <a:r>
              <a:rPr lang="ja-JP" altLang="en-US" sz="2800" dirty="0"/>
              <a:t>（</a:t>
            </a:r>
            <a:r>
              <a:rPr lang="en-US" altLang="ja-JP" sz="2800" dirty="0"/>
              <a:t>orthogonal decompose</a:t>
            </a:r>
            <a:r>
              <a:rPr lang="ja-JP" altLang="en-US" sz="2800" dirty="0"/>
              <a:t>）</a:t>
            </a:r>
            <a:endParaRPr kumimoji="1" lang="ja-JP" altLang="en-US" sz="2800" dirty="0"/>
          </a:p>
        </p:txBody>
      </p:sp>
    </p:spTree>
    <p:extLst>
      <p:ext uri="{BB962C8B-B14F-4D97-AF65-F5344CB8AC3E}">
        <p14:creationId xmlns:p14="http://schemas.microsoft.com/office/powerpoint/2010/main" val="159959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C2625-DDD0-250B-0472-369C5D1B9299}"/>
              </a:ext>
            </a:extLst>
          </p:cNvPr>
          <p:cNvSpPr>
            <a:spLocks noGrp="1"/>
          </p:cNvSpPr>
          <p:nvPr>
            <p:ph type="title"/>
          </p:nvPr>
        </p:nvSpPr>
        <p:spPr/>
        <p:txBody>
          <a:bodyPr/>
          <a:lstStyle/>
          <a:p>
            <a:r>
              <a:rPr lang="ja-JP" altLang="en-US" dirty="0"/>
              <a:t>決定係数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9539A04-804A-6A96-2A46-22377016BC9D}"/>
                  </a:ext>
                </a:extLst>
              </p:cNvPr>
              <p:cNvSpPr>
                <a:spLocks noGrp="1"/>
              </p:cNvSpPr>
              <p:nvPr>
                <p:ph idx="1"/>
              </p:nvPr>
            </p:nvSpPr>
            <p:spPr/>
            <p:txBody>
              <a:bodyPr/>
              <a:lstStyle/>
              <a:p>
                <a:pPr>
                  <a:spcAft>
                    <a:spcPts val="600"/>
                  </a:spcAft>
                </a:pPr>
                <a:r>
                  <a:rPr kumimoji="1" lang="ja-JP" altLang="en-US" dirty="0"/>
                  <a:t>目的変数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の変動のうち，説明変数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によって説明される変動の割合を</a:t>
                </a:r>
                <a:r>
                  <a:rPr kumimoji="1" lang="ja-JP" altLang="en-US" u="sng" dirty="0">
                    <a:solidFill>
                      <a:srgbClr val="FF0000"/>
                    </a:solidFill>
                  </a:rPr>
                  <a:t>決定係数</a:t>
                </a:r>
                <a:r>
                  <a:rPr kumimoji="1" lang="ja-JP" altLang="en-US" dirty="0"/>
                  <a:t>（</a:t>
                </a:r>
                <a:r>
                  <a:rPr kumimoji="1" lang="en-US" altLang="ja-JP" dirty="0"/>
                  <a:t>coefficient of determination</a:t>
                </a:r>
                <a:r>
                  <a:rPr kumimoji="1" lang="ja-JP" altLang="en-US" dirty="0"/>
                  <a:t>）と呼び，</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𝑅</m:t>
                        </m:r>
                      </m:e>
                      <m:sup>
                        <m:r>
                          <a:rPr kumimoji="1" lang="en-US" altLang="ja-JP" b="0" i="1" smtClean="0">
                            <a:latin typeface="Cambria Math" panose="02040503050406030204" pitchFamily="18" charset="0"/>
                          </a:rPr>
                          <m:t>2</m:t>
                        </m:r>
                      </m:sup>
                    </m:sSup>
                  </m:oMath>
                </a14:m>
                <a:r>
                  <a:rPr kumimoji="1" lang="ja-JP" altLang="en-US" dirty="0"/>
                  <a:t> で表す。</a:t>
                </a:r>
                <a:endParaRPr kumimoji="1" lang="en-US" altLang="ja-JP" dirty="0"/>
              </a:p>
              <a:p>
                <a:pPr lvl="1"/>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endParaRPr kumimoji="1" lang="en-US" altLang="ja-JP" b="0" dirty="0"/>
              </a:p>
              <a:p>
                <a:pPr lvl="1"/>
                <a:endParaRPr lang="en-US" altLang="ja-JP" dirty="0"/>
              </a:p>
              <a:p>
                <a:pPr lvl="1"/>
                <a:r>
                  <a:rPr lang="ja-JP" altLang="en-US" dirty="0"/>
                  <a:t>決定係数：</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99539A04-804A-6A96-2A46-22377016BC9D}"/>
                  </a:ext>
                </a:extLst>
              </p:cNvPr>
              <p:cNvSpPr>
                <a:spLocks noGrp="1" noRot="1" noChangeAspect="1" noMove="1" noResize="1" noEditPoints="1" noAdjustHandles="1" noChangeArrowheads="1" noChangeShapeType="1" noTextEdit="1"/>
              </p:cNvSpPr>
              <p:nvPr>
                <p:ph idx="1"/>
              </p:nvPr>
            </p:nvSpPr>
            <p:spPr>
              <a:blipFill>
                <a:blip r:embed="rId3"/>
                <a:stretch>
                  <a:fillRect l="-1043" t="-26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5684AE7-910B-78B4-D6A1-2C21A7541520}"/>
                  </a:ext>
                </a:extLst>
              </p:cNvPr>
              <p:cNvSpPr txBox="1"/>
              <p:nvPr/>
            </p:nvSpPr>
            <p:spPr>
              <a:xfrm>
                <a:off x="3164810" y="3635698"/>
                <a:ext cx="5371279"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𝑅</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85684AE7-910B-78B4-D6A1-2C21A7541520}"/>
                  </a:ext>
                </a:extLst>
              </p:cNvPr>
              <p:cNvSpPr txBox="1">
                <a:spLocks noRot="1" noChangeAspect="1" noMove="1" noResize="1" noEditPoints="1" noAdjustHandles="1" noChangeArrowheads="1" noChangeShapeType="1" noTextEdit="1"/>
              </p:cNvSpPr>
              <p:nvPr/>
            </p:nvSpPr>
            <p:spPr>
              <a:xfrm>
                <a:off x="3164810" y="3635698"/>
                <a:ext cx="5371279" cy="83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345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40718-D2BF-7419-77C3-B7BD1BD6D3AE}"/>
              </a:ext>
            </a:extLst>
          </p:cNvPr>
          <p:cNvSpPr>
            <a:spLocks noGrp="1"/>
          </p:cNvSpPr>
          <p:nvPr>
            <p:ph type="title"/>
          </p:nvPr>
        </p:nvSpPr>
        <p:spPr/>
        <p:txBody>
          <a:bodyPr/>
          <a:lstStyle/>
          <a:p>
            <a:r>
              <a:rPr kumimoji="1" lang="en-US" altLang="ja-JP" dirty="0"/>
              <a:t>R </a:t>
            </a:r>
            <a:r>
              <a:rPr kumimoji="1" lang="ja-JP" altLang="en-US" dirty="0"/>
              <a:t>での決定係数の出力</a:t>
            </a:r>
          </a:p>
        </p:txBody>
      </p:sp>
      <p:pic>
        <p:nvPicPr>
          <p:cNvPr id="5" name="コンテンツ プレースホルダー 4" descr="タイムライン&#10;&#10;AI によって生成されたコンテンツは間違っている可能性があります。">
            <a:extLst>
              <a:ext uri="{FF2B5EF4-FFF2-40B4-BE49-F238E27FC236}">
                <a16:creationId xmlns:a16="http://schemas.microsoft.com/office/drawing/2014/main" id="{278D497E-BC11-2CC0-D1A5-9A97963B06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9128" y="1636584"/>
            <a:ext cx="6538142" cy="4850616"/>
          </a:xfrm>
        </p:spPr>
      </p:pic>
      <p:cxnSp>
        <p:nvCxnSpPr>
          <p:cNvPr id="7" name="直線コネクタ 6">
            <a:extLst>
              <a:ext uri="{FF2B5EF4-FFF2-40B4-BE49-F238E27FC236}">
                <a16:creationId xmlns:a16="http://schemas.microsoft.com/office/drawing/2014/main" id="{CBD9D48F-7D41-DD5E-B608-C4A182781376}"/>
              </a:ext>
            </a:extLst>
          </p:cNvPr>
          <p:cNvCxnSpPr/>
          <p:nvPr/>
        </p:nvCxnSpPr>
        <p:spPr>
          <a:xfrm>
            <a:off x="3147975" y="5998465"/>
            <a:ext cx="29480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A740446C-9468-E645-3AA3-55061B5E36E3}"/>
              </a:ext>
            </a:extLst>
          </p:cNvPr>
          <p:cNvSpPr txBox="1"/>
          <p:nvPr/>
        </p:nvSpPr>
        <p:spPr>
          <a:xfrm>
            <a:off x="1501445" y="5767632"/>
            <a:ext cx="1415772" cy="461665"/>
          </a:xfrm>
          <a:prstGeom prst="rect">
            <a:avLst/>
          </a:prstGeom>
          <a:noFill/>
        </p:spPr>
        <p:txBody>
          <a:bodyPr wrap="none" rtlCol="0">
            <a:spAutoFit/>
          </a:bodyPr>
          <a:lstStyle/>
          <a:p>
            <a:r>
              <a:rPr kumimoji="1" lang="ja-JP" altLang="en-US" sz="2400" dirty="0"/>
              <a:t>決定係数</a:t>
            </a:r>
          </a:p>
        </p:txBody>
      </p:sp>
    </p:spTree>
    <p:extLst>
      <p:ext uri="{BB962C8B-B14F-4D97-AF65-F5344CB8AC3E}">
        <p14:creationId xmlns:p14="http://schemas.microsoft.com/office/powerpoint/2010/main" val="27076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E58BA-907A-1B18-101A-990EC816CBE2}"/>
              </a:ext>
            </a:extLst>
          </p:cNvPr>
          <p:cNvSpPr>
            <a:spLocks noGrp="1"/>
          </p:cNvSpPr>
          <p:nvPr>
            <p:ph type="title"/>
          </p:nvPr>
        </p:nvSpPr>
        <p:spPr/>
        <p:txBody>
          <a:bodyPr/>
          <a:lstStyle/>
          <a:p>
            <a:r>
              <a:rPr kumimoji="1" lang="ja-JP" altLang="en-US" dirty="0"/>
              <a:t>目標</a:t>
            </a:r>
          </a:p>
        </p:txBody>
      </p:sp>
      <p:sp>
        <p:nvSpPr>
          <p:cNvPr id="3" name="コンテンツ プレースホルダー 2">
            <a:extLst>
              <a:ext uri="{FF2B5EF4-FFF2-40B4-BE49-F238E27FC236}">
                <a16:creationId xmlns:a16="http://schemas.microsoft.com/office/drawing/2014/main" id="{A7C6F710-D81A-C00C-5BDF-62CC48996A84}"/>
              </a:ext>
            </a:extLst>
          </p:cNvPr>
          <p:cNvSpPr>
            <a:spLocks noGrp="1"/>
          </p:cNvSpPr>
          <p:nvPr>
            <p:ph idx="1"/>
          </p:nvPr>
        </p:nvSpPr>
        <p:spPr/>
        <p:txBody>
          <a:bodyPr/>
          <a:lstStyle/>
          <a:p>
            <a:r>
              <a:rPr kumimoji="1" lang="ja-JP" altLang="en-US" dirty="0"/>
              <a:t>単回帰分析の数理を理解する。</a:t>
            </a:r>
            <a:endParaRPr kumimoji="1" lang="en-US" altLang="ja-JP" dirty="0"/>
          </a:p>
          <a:p>
            <a:pPr lvl="1"/>
            <a:r>
              <a:rPr kumimoji="1" lang="ja-JP" altLang="en-US" dirty="0"/>
              <a:t>統計ソフトウェア </a:t>
            </a:r>
            <a:r>
              <a:rPr kumimoji="1" lang="en-US" altLang="ja-JP" dirty="0"/>
              <a:t>R </a:t>
            </a:r>
            <a:r>
              <a:rPr lang="ja-JP" altLang="en-US" dirty="0"/>
              <a:t>で回帰分析を実行できる。</a:t>
            </a:r>
            <a:endParaRPr lang="en-US" altLang="ja-JP" dirty="0"/>
          </a:p>
          <a:p>
            <a:pPr lvl="1"/>
            <a:r>
              <a:rPr kumimoji="1" lang="ja-JP" altLang="en-US" dirty="0"/>
              <a:t>出力される数値の意味が理解できる。</a:t>
            </a:r>
            <a:endParaRPr kumimoji="1" lang="en-US" altLang="ja-JP" dirty="0"/>
          </a:p>
          <a:p>
            <a:pPr lvl="1"/>
            <a:r>
              <a:rPr lang="ja-JP" altLang="en-US" dirty="0"/>
              <a:t>同じ出力を得る </a:t>
            </a:r>
            <a:r>
              <a:rPr lang="en-US" altLang="ja-JP" dirty="0"/>
              <a:t>R </a:t>
            </a:r>
            <a:r>
              <a:rPr lang="ja-JP" altLang="en-US" dirty="0"/>
              <a:t>プログラムを書くことができる。</a:t>
            </a:r>
            <a:endParaRPr kumimoji="1" lang="ja-JP" altLang="en-US" dirty="0"/>
          </a:p>
        </p:txBody>
      </p:sp>
    </p:spTree>
    <p:extLst>
      <p:ext uri="{BB962C8B-B14F-4D97-AF65-F5344CB8AC3E}">
        <p14:creationId xmlns:p14="http://schemas.microsoft.com/office/powerpoint/2010/main" val="230556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09ED4-110F-B106-F1ED-60D32896B30B}"/>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70E7223-02B9-228B-9359-8C2C94E208B1}"/>
                  </a:ext>
                </a:extLst>
              </p:cNvPr>
              <p:cNvSpPr>
                <a:spLocks noGrp="1"/>
              </p:cNvSpPr>
              <p:nvPr>
                <p:ph idx="1"/>
              </p:nvPr>
            </p:nvSpPr>
            <p:spPr/>
            <p:txBody>
              <a:bodyPr>
                <a:normAutofit/>
              </a:bodyPr>
              <a:lstStyle/>
              <a:p>
                <a:r>
                  <a:rPr kumimoji="1" lang="ja-JP" altLang="en-US" dirty="0"/>
                  <a:t>決定係数は予測の精度（データへの回帰式のあてはまりのよさ）の指標である。</a:t>
                </a:r>
                <a:endParaRPr lang="en-US" altLang="ja-JP" dirty="0"/>
              </a:p>
              <a:p>
                <a:pPr lvl="1">
                  <a:spcAft>
                    <a:spcPts val="600"/>
                  </a:spcAft>
                </a:pPr>
                <a14:m>
                  <m:oMath xmlns:m="http://schemas.openxmlformats.org/officeDocument/2006/math">
                    <m:r>
                      <a:rPr lang="en-US" altLang="ja-JP" b="0" i="1" smtClean="0">
                        <a:latin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𝑅</m:t>
                        </m:r>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≤1</m:t>
                    </m:r>
                  </m:oMath>
                </a14:m>
                <a:endParaRPr lang="en-US" altLang="ja-JP" dirty="0"/>
              </a:p>
              <a:p>
                <a:pPr lvl="1">
                  <a:spcAft>
                    <a:spcPts val="600"/>
                  </a:spcAft>
                </a:pPr>
                <a14:m>
                  <m:oMath xmlns:m="http://schemas.openxmlformats.org/officeDocument/2006/math">
                    <m:nary>
                      <m:naryPr>
                        <m:chr m:val="∑"/>
                        <m:ctrlPr>
                          <a:rPr lang="en-US" altLang="ja-JP"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𝑒</m:t>
                            </m:r>
                          </m:e>
                          <m:sub>
                            <m:r>
                              <a:rPr lang="en-US" altLang="ja-JP" b="0" i="1" smtClean="0">
                                <a:latin typeface="Cambria Math" panose="02040503050406030204" pitchFamily="18" charset="0"/>
                              </a:rPr>
                              <m:t>𝑖</m:t>
                            </m:r>
                          </m:sub>
                          <m:sup>
                            <m:r>
                              <a:rPr lang="en-US" altLang="ja-JP" b="0" i="1" smtClean="0">
                                <a:latin typeface="Cambria Math" panose="02040503050406030204" pitchFamily="18" charset="0"/>
                              </a:rPr>
                              <m:t>2</m:t>
                            </m:r>
                          </m:sup>
                        </m:sSubSup>
                      </m:e>
                    </m:nary>
                    <m:r>
                      <a:rPr lang="en-US" altLang="ja-JP" b="0" i="1" smtClean="0">
                        <a:latin typeface="Cambria Math" panose="02040503050406030204" pitchFamily="18" charset="0"/>
                      </a:rPr>
                      <m:t>=0</m:t>
                    </m:r>
                  </m:oMath>
                </a14:m>
                <a:r>
                  <a:rPr lang="ja-JP" altLang="en-US" dirty="0"/>
                  <a:t>（予測値と実現値がすべて一致）のとき </a:t>
                </a:r>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𝑅</m:t>
                        </m:r>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=1</m:t>
                    </m:r>
                  </m:oMath>
                </a14:m>
                <a:endParaRPr lang="en-US" altLang="ja-JP" dirty="0"/>
              </a:p>
              <a:p>
                <a:pPr lvl="1">
                  <a:lnSpc>
                    <a:spcPct val="100000"/>
                  </a:lnSpc>
                </a:pPr>
                <a14:m>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i="1" smtClean="0">
                                <a:latin typeface="Cambria Math" panose="02040503050406030204" pitchFamily="18" charset="0"/>
                              </a:rPr>
                            </m:ctrlPr>
                          </m:sSupPr>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=0</m:t>
                    </m:r>
                  </m:oMath>
                </a14:m>
                <a:r>
                  <a:rPr kumimoji="1" lang="ja-JP" altLang="en-US" dirty="0"/>
                  <a:t>（説明変数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によって説明される変動が </a:t>
                </a:r>
                <a:r>
                  <a:rPr kumimoji="1" lang="en-US" altLang="ja-JP" dirty="0"/>
                  <a:t>0</a:t>
                </a:r>
                <a:r>
                  <a:rPr kumimoji="1" lang="ja-JP" altLang="en-US" dirty="0"/>
                  <a:t>）のとき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𝑅</m:t>
                        </m:r>
                      </m:e>
                      <m:sup>
                        <m:r>
                          <a:rPr lang="en-US" altLang="ja-JP" i="1">
                            <a:latin typeface="Cambria Math" panose="02040503050406030204" pitchFamily="18" charset="0"/>
                          </a:rPr>
                          <m:t>2</m:t>
                        </m:r>
                      </m:sup>
                    </m:sSup>
                    <m:r>
                      <a:rPr lang="en-US" altLang="ja-JP" i="1">
                        <a:latin typeface="Cambria Math" panose="02040503050406030204" pitchFamily="18" charset="0"/>
                      </a:rPr>
                      <m:t>=0</m:t>
                    </m:r>
                  </m:oMath>
                </a14:m>
                <a:r>
                  <a:rPr lang="en-US" altLang="ja-JP" dirty="0"/>
                  <a:t> </a:t>
                </a:r>
              </a:p>
            </p:txBody>
          </p:sp>
        </mc:Choice>
        <mc:Fallback xmlns="">
          <p:sp>
            <p:nvSpPr>
              <p:cNvPr id="3" name="コンテンツ プレースホルダー 2">
                <a:extLst>
                  <a:ext uri="{FF2B5EF4-FFF2-40B4-BE49-F238E27FC236}">
                    <a16:creationId xmlns:a16="http://schemas.microsoft.com/office/drawing/2014/main" id="{770E7223-02B9-228B-9359-8C2C94E208B1}"/>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34AF0BB-B236-7527-F200-CB5BB273044A}"/>
                  </a:ext>
                </a:extLst>
              </p:cNvPr>
              <p:cNvSpPr txBox="1"/>
              <p:nvPr/>
            </p:nvSpPr>
            <p:spPr>
              <a:xfrm>
                <a:off x="2851826" y="5337631"/>
                <a:ext cx="5371279"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𝑅</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r>
                        <a:rPr lang="en-US" altLang="ja-JP" sz="2400" i="1">
                          <a:latin typeface="Cambria Math" panose="02040503050406030204" pitchFamily="18" charset="0"/>
                        </a:rPr>
                        <m:t>=1−</m:t>
                      </m:r>
                      <m:f>
                        <m:fPr>
                          <m:ctrlPr>
                            <a:rPr lang="en-US" altLang="ja-JP" sz="2400" i="1">
                              <a:latin typeface="Cambria Math" panose="02040503050406030204" pitchFamily="18" charset="0"/>
                            </a:rPr>
                          </m:ctrlPr>
                        </m:fPr>
                        <m:num>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𝑒</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𝑦</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𝑦</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834AF0BB-B236-7527-F200-CB5BB273044A}"/>
                  </a:ext>
                </a:extLst>
              </p:cNvPr>
              <p:cNvSpPr txBox="1">
                <a:spLocks noRot="1" noChangeAspect="1" noMove="1" noResize="1" noEditPoints="1" noAdjustHandles="1" noChangeArrowheads="1" noChangeShapeType="1" noTextEdit="1"/>
              </p:cNvSpPr>
              <p:nvPr/>
            </p:nvSpPr>
            <p:spPr>
              <a:xfrm>
                <a:off x="2851826" y="5337631"/>
                <a:ext cx="5371279" cy="83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6BF549C-C271-B8A4-4A02-F04BEDB2BD48}"/>
                  </a:ext>
                </a:extLst>
              </p:cNvPr>
              <p:cNvSpPr txBox="1"/>
              <p:nvPr/>
            </p:nvSpPr>
            <p:spPr>
              <a:xfrm>
                <a:off x="2784321" y="4407595"/>
                <a:ext cx="3644652"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ja-JP" altLang="en-US"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r>
                        <a:rPr lang="en-US" altLang="ja-JP" i="1">
                          <a:latin typeface="Cambria Math" panose="02040503050406030204" pitchFamily="18" charset="0"/>
                        </a:rPr>
                        <m:t>+</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36BF549C-C271-B8A4-4A02-F04BEDB2BD48}"/>
                  </a:ext>
                </a:extLst>
              </p:cNvPr>
              <p:cNvSpPr txBox="1">
                <a:spLocks noRot="1" noChangeAspect="1" noMove="1" noResize="1" noEditPoints="1" noAdjustHandles="1" noChangeArrowheads="1" noChangeShapeType="1" noTextEdit="1"/>
              </p:cNvSpPr>
              <p:nvPr/>
            </p:nvSpPr>
            <p:spPr>
              <a:xfrm>
                <a:off x="2784321" y="4407595"/>
                <a:ext cx="3644652" cy="756233"/>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637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3F869-E5F8-8531-7617-7FAD3493BDD6}"/>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DA9196-8979-6534-8001-BE17577C6B31}"/>
                  </a:ext>
                </a:extLst>
              </p:cNvPr>
              <p:cNvSpPr>
                <a:spLocks noGrp="1"/>
              </p:cNvSpPr>
              <p:nvPr>
                <p:ph idx="1"/>
              </p:nvPr>
            </p:nvSpPr>
            <p:spPr/>
            <p:txBody>
              <a:bodyPr>
                <a:normAutofit/>
              </a:bodyPr>
              <a:lstStyle/>
              <a:p>
                <a:r>
                  <a:rPr kumimoji="1" lang="ja-JP" altLang="en-US" dirty="0"/>
                  <a:t>残差の変動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a14:m>
                <a:r>
                  <a:rPr kumimoji="1" lang="ja-JP" altLang="en-US" dirty="0"/>
                  <a:t> を</a:t>
                </a:r>
                <a:r>
                  <a:rPr kumimoji="1" lang="ja-JP" altLang="en-US" u="sng" dirty="0">
                    <a:solidFill>
                      <a:srgbClr val="FF0000"/>
                    </a:solidFill>
                  </a:rPr>
                  <a:t>自由度</a:t>
                </a:r>
                <a:r>
                  <a:rPr kumimoji="1" lang="ja-JP" altLang="en-US" dirty="0"/>
                  <a:t>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で割った値</a:t>
                </a:r>
                <a:r>
                  <a:rPr lang="ja-JP" altLang="en-US" dirty="0"/>
                  <a:t>の正の平方根</a:t>
                </a:r>
                <a:r>
                  <a:rPr kumimoji="1" lang="ja-JP" altLang="en-US" dirty="0"/>
                  <a:t>を</a:t>
                </a:r>
                <a:r>
                  <a:rPr kumimoji="1" lang="ja-JP" altLang="en-US" u="sng" dirty="0">
                    <a:solidFill>
                      <a:srgbClr val="FF0000"/>
                    </a:solidFill>
                  </a:rPr>
                  <a:t>推定値の標準誤差</a:t>
                </a:r>
                <a:r>
                  <a:rPr kumimoji="1" lang="ja-JP" altLang="en-US" dirty="0"/>
                  <a:t>（</a:t>
                </a:r>
                <a:r>
                  <a:rPr kumimoji="1" lang="en-US" altLang="ja-JP" dirty="0"/>
                  <a:t>standard error of estimates</a:t>
                </a:r>
                <a:r>
                  <a:rPr kumimoji="1" lang="ja-JP" altLang="en-US" dirty="0"/>
                  <a:t>）と呼ぶ。決定係数とともに，推定値の標準誤差も予測の精度の指標である。</a:t>
                </a:r>
                <a:endParaRPr kumimoji="1" lang="en-US" altLang="ja-JP" dirty="0"/>
              </a:p>
              <a:p>
                <a:pPr lvl="1">
                  <a:spcBef>
                    <a:spcPts val="1800"/>
                  </a:spcBef>
                </a:pPr>
                <a:r>
                  <a:rPr lang="ja-JP" altLang="en-US" dirty="0"/>
                  <a:t>推定値の標準誤差：</a:t>
                </a:r>
                <a:endParaRPr kumimoji="1" lang="en-US" altLang="ja-JP" dirty="0"/>
              </a:p>
              <a:p>
                <a:pPr lvl="1"/>
                <a:endParaRPr kumimoji="1" lang="en-US" altLang="ja-JP" dirty="0"/>
              </a:p>
              <a:p>
                <a:pPr lvl="1"/>
                <a:endParaRPr kumimoji="1" lang="en-US" altLang="ja-JP" dirty="0"/>
              </a:p>
              <a:p>
                <a:pPr lvl="1"/>
                <a:r>
                  <a:rPr kumimoji="1" lang="ja-JP" altLang="en-US" dirty="0"/>
                  <a:t>自由度が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となるのは，残差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r>
                  <a:rPr kumimoji="1" lang="ja-JP" altLang="en-US" dirty="0"/>
                  <a:t> </a:t>
                </a:r>
                <a:r>
                  <a:rPr lang="ja-JP" altLang="en-US" dirty="0"/>
                  <a:t>について正規方程式に由来する２つの制約があるため。</a:t>
                </a:r>
                <a:endParaRPr lang="en-US" altLang="ja-JP" dirty="0"/>
              </a:p>
            </p:txBody>
          </p:sp>
        </mc:Choice>
        <mc:Fallback xmlns="">
          <p:sp>
            <p:nvSpPr>
              <p:cNvPr id="3" name="コンテンツ プレースホルダー 2">
                <a:extLst>
                  <a:ext uri="{FF2B5EF4-FFF2-40B4-BE49-F238E27FC236}">
                    <a16:creationId xmlns:a16="http://schemas.microsoft.com/office/drawing/2014/main" id="{BBDA9196-8979-6534-8001-BE17577C6B31}"/>
                  </a:ext>
                </a:extLst>
              </p:cNvPr>
              <p:cNvSpPr>
                <a:spLocks noGrp="1" noRot="1" noChangeAspect="1" noMove="1" noResize="1" noEditPoints="1" noAdjustHandles="1" noChangeArrowheads="1" noChangeShapeType="1" noTextEdit="1"/>
              </p:cNvSpPr>
              <p:nvPr>
                <p:ph idx="1"/>
              </p:nvPr>
            </p:nvSpPr>
            <p:spPr>
              <a:blipFill>
                <a:blip r:embed="rId3"/>
                <a:stretch>
                  <a:fillRect l="-1043" t="-1821" r="-31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33134CD-0149-98FC-218A-DCFF5C9A8A99}"/>
                  </a:ext>
                </a:extLst>
              </p:cNvPr>
              <p:cNvSpPr txBox="1"/>
              <p:nvPr/>
            </p:nvSpPr>
            <p:spPr>
              <a:xfrm>
                <a:off x="4676033" y="4824409"/>
                <a:ext cx="4184607" cy="158799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i="1" smtClean="0">
                              <a:latin typeface="Cambria Math" panose="02040503050406030204" pitchFamily="18" charset="0"/>
                            </a:rPr>
                          </m:ctrlPr>
                        </m:dPr>
                        <m:e>
                          <m:m>
                            <m:mPr>
                              <m:mcs>
                                <m:mc>
                                  <m:mcPr>
                                    <m:count m:val="1"/>
                                    <m:mcJc m:val="center"/>
                                  </m:mcPr>
                                </m:mc>
                              </m:mcs>
                              <m:ctrlPr>
                                <a:rPr lang="en-US" altLang="ja-JP" i="1">
                                  <a:latin typeface="Cambria Math" panose="02040503050406030204" pitchFamily="18" charset="0"/>
                                </a:rPr>
                              </m:ctrlPr>
                            </m:mP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e>
                                </m:nary>
                                <m:r>
                                  <a:rPr lang="en-US" altLang="ja-JP" b="0" i="1" smtClean="0">
                                    <a:latin typeface="Cambria Math" panose="02040503050406030204" pitchFamily="18" charset="0"/>
                                  </a:rPr>
                                  <m:t>=</m:t>
                                </m:r>
                                <m:nary>
                                  <m:naryPr>
                                    <m:chr m:val="∑"/>
                                    <m:limLoc m:val="subSup"/>
                                    <m:ctrlPr>
                                      <a:rPr lang="en-US" altLang="ja-JP" i="1">
                                        <a:latin typeface="Cambria Math" panose="02040503050406030204" pitchFamily="18" charset="0"/>
                                      </a:rPr>
                                    </m:ctrlPr>
                                  </m:naryPr>
                                  <m:sub>
                                    <m:r>
                                      <m:rPr>
                                        <m:brk m:alnAt="25"/>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a:latin typeface="Cambria Math" panose="02040503050406030204" pitchFamily="18" charset="0"/>
                                  </a:rPr>
                                  <m:t>0</m:t>
                                </m:r>
                              </m:e>
                            </m:mr>
                            <m:m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d>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a:rPr lang="en-US" altLang="ja-JP" b="0" i="1" smtClean="0">
                                    <a:latin typeface="Cambria Math" panose="02040503050406030204" pitchFamily="18" charset="0"/>
                                  </a:rPr>
                                  <m:t>=</m:t>
                                </m:r>
                                <m:nary>
                                  <m:naryPr>
                                    <m:chr m:val="∑"/>
                                    <m:limLoc m:val="subSup"/>
                                    <m:ctrlPr>
                                      <a:rPr lang="en-US" altLang="ja-JP" i="1">
                                        <a:latin typeface="Cambria Math" panose="02040503050406030204" pitchFamily="18" charset="0"/>
                                      </a:rPr>
                                    </m:ctrlPr>
                                  </m:naryPr>
                                  <m:sub>
                                    <m:r>
                                      <m:rPr>
                                        <m:brk m:alnAt="25"/>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m:rPr>
                                    <m:brk m:alnAt="7"/>
                                  </m:rPr>
                                  <a:rPr lang="en-US" altLang="ja-JP" i="1">
                                    <a:latin typeface="Cambria Math" panose="02040503050406030204" pitchFamily="18" charset="0"/>
                                  </a:rPr>
                                  <m:t>=</m:t>
                                </m:r>
                                <m:r>
                                  <a:rPr lang="en-US" altLang="ja-JP" i="1">
                                    <a:latin typeface="Cambria Math" panose="02040503050406030204" pitchFamily="18" charset="0"/>
                                  </a:rPr>
                                  <m:t>0</m:t>
                                </m:r>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533134CD-0149-98FC-218A-DCFF5C9A8A99}"/>
                  </a:ext>
                </a:extLst>
              </p:cNvPr>
              <p:cNvSpPr txBox="1">
                <a:spLocks noRot="1" noChangeAspect="1" noMove="1" noResize="1" noEditPoints="1" noAdjustHandles="1" noChangeArrowheads="1" noChangeShapeType="1" noTextEdit="1"/>
              </p:cNvSpPr>
              <p:nvPr/>
            </p:nvSpPr>
            <p:spPr>
              <a:xfrm>
                <a:off x="4676033" y="4824409"/>
                <a:ext cx="4184607" cy="158799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F5CCF77-9937-0672-8078-BE0B81D6993C}"/>
                  </a:ext>
                </a:extLst>
              </p:cNvPr>
              <p:cNvSpPr txBox="1"/>
              <p:nvPr/>
            </p:nvSpPr>
            <p:spPr>
              <a:xfrm>
                <a:off x="4434347" y="3142907"/>
                <a:ext cx="1400319" cy="107760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ja-JP" i="1" smtClean="0">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ra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1F5CCF77-9937-0672-8078-BE0B81D6993C}"/>
                  </a:ext>
                </a:extLst>
              </p:cNvPr>
              <p:cNvSpPr txBox="1">
                <a:spLocks noRot="1" noChangeAspect="1" noMove="1" noResize="1" noEditPoints="1" noAdjustHandles="1" noChangeArrowheads="1" noChangeShapeType="1" noTextEdit="1"/>
              </p:cNvSpPr>
              <p:nvPr/>
            </p:nvSpPr>
            <p:spPr>
              <a:xfrm>
                <a:off x="4434347" y="3142907"/>
                <a:ext cx="1400319" cy="1077603"/>
              </a:xfrm>
              <a:prstGeom prst="rect">
                <a:avLst/>
              </a:prstGeom>
              <a:blipFill>
                <a:blip r:embed="rId5"/>
                <a:stretch>
                  <a:fillRect b="-56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958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F32DE-11D2-D2DF-71C5-92749788D738}"/>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4DA7FB3-19D5-A8D4-FE58-2D3E17A134DD}"/>
                  </a:ext>
                </a:extLst>
              </p:cNvPr>
              <p:cNvSpPr>
                <a:spLocks noGrp="1"/>
              </p:cNvSpPr>
              <p:nvPr>
                <p:ph idx="1"/>
              </p:nvPr>
            </p:nvSpPr>
            <p:spPr/>
            <p:txBody>
              <a:bodyPr/>
              <a:lstStyle/>
              <a:p>
                <a:r>
                  <a:rPr lang="ja-JP" altLang="en-US" dirty="0"/>
                  <a:t>決定係数は，予測値 </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𝑦</m:t>
                        </m:r>
                      </m:e>
                    </m:acc>
                  </m:oMath>
                </a14:m>
                <a:r>
                  <a:rPr lang="ja-JP" altLang="en-US" dirty="0"/>
                  <a:t> と目的変数 </a:t>
                </a:r>
                <a14:m>
                  <m:oMath xmlns:m="http://schemas.openxmlformats.org/officeDocument/2006/math">
                    <m:r>
                      <a:rPr lang="en-US" altLang="ja-JP" b="0" i="1" smtClean="0">
                        <a:latin typeface="Cambria Math" panose="02040503050406030204" pitchFamily="18" charset="0"/>
                      </a:rPr>
                      <m:t>𝑦</m:t>
                    </m:r>
                  </m:oMath>
                </a14:m>
                <a:r>
                  <a:rPr lang="ja-JP" altLang="en-US" dirty="0"/>
                  <a:t> との相関係数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𝑟</m:t>
                        </m:r>
                      </m:e>
                      <m:sub>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r>
                          <a:rPr lang="en-US" altLang="ja-JP" b="0" i="1" smtClean="0">
                            <a:latin typeface="Cambria Math" panose="02040503050406030204" pitchFamily="18" charset="0"/>
                          </a:rPr>
                          <m:t>𝑦</m:t>
                        </m:r>
                      </m:sub>
                    </m:sSub>
                  </m:oMath>
                </a14:m>
                <a:r>
                  <a:rPr lang="ja-JP" altLang="en-US" dirty="0"/>
                  <a:t> の２乗に等しい。</a:t>
                </a:r>
                <a:endParaRPr kumimoji="1" lang="en-US" altLang="ja-JP" dirty="0"/>
              </a:p>
              <a:p>
                <a:r>
                  <a:rPr kumimoji="1" lang="ja-JP" altLang="en-US" dirty="0"/>
                  <a:t>単回帰分析では，決定係数は，説明変数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と目的変数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𝑟</m:t>
                        </m:r>
                      </m:e>
                      <m:sub>
                        <m:r>
                          <a:rPr kumimoji="1" lang="en-US" altLang="ja-JP" b="0" i="1" smtClean="0">
                            <a:latin typeface="Cambria Math" panose="02040503050406030204" pitchFamily="18" charset="0"/>
                          </a:rPr>
                          <m:t>𝑥𝑦</m:t>
                        </m:r>
                      </m:sub>
                    </m:sSub>
                  </m:oMath>
                </a14:m>
                <a:r>
                  <a:rPr kumimoji="1" lang="ja-JP" altLang="en-US" dirty="0"/>
                  <a:t> の２乗に等しい。</a:t>
                </a:r>
              </a:p>
            </p:txBody>
          </p:sp>
        </mc:Choice>
        <mc:Fallback xmlns="">
          <p:sp>
            <p:nvSpPr>
              <p:cNvPr id="3" name="コンテンツ プレースホルダー 2">
                <a:extLst>
                  <a:ext uri="{FF2B5EF4-FFF2-40B4-BE49-F238E27FC236}">
                    <a16:creationId xmlns:a16="http://schemas.microsoft.com/office/drawing/2014/main" id="{D4DA7FB3-19D5-A8D4-FE58-2D3E17A134DD}"/>
                  </a:ext>
                </a:extLst>
              </p:cNvPr>
              <p:cNvSpPr>
                <a:spLocks noGrp="1" noRot="1" noChangeAspect="1" noMove="1" noResize="1" noEditPoints="1" noAdjustHandles="1" noChangeArrowheads="1" noChangeShapeType="1" noTextEdit="1"/>
              </p:cNvSpPr>
              <p:nvPr>
                <p:ph idx="1"/>
              </p:nvPr>
            </p:nvSpPr>
            <p:spPr>
              <a:blipFill>
                <a:blip r:embed="rId3"/>
                <a:stretch>
                  <a:fillRect l="-1043" t="-1821" r="-98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4697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2B54-C4DD-3E24-C135-46B958D259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BCE5C7C-DB38-FBA9-8AF0-F307890E8EEA}"/>
                  </a:ext>
                </a:extLst>
              </p:cNvPr>
              <p:cNvSpPr txBox="1"/>
              <p:nvPr/>
            </p:nvSpPr>
            <p:spPr>
              <a:xfrm>
                <a:off x="2170632" y="1287343"/>
                <a:ext cx="13211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𝐲</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3BCE5C7C-DB38-FBA9-8AF0-F307890E8EEA}"/>
                  </a:ext>
                </a:extLst>
              </p:cNvPr>
              <p:cNvSpPr txBox="1">
                <a:spLocks noRot="1" noChangeAspect="1" noMove="1" noResize="1" noEditPoints="1" noAdjustHandles="1" noChangeArrowheads="1" noChangeShapeType="1" noTextEdit="1"/>
              </p:cNvSpPr>
              <p:nvPr/>
            </p:nvSpPr>
            <p:spPr>
              <a:xfrm>
                <a:off x="2170632" y="1287343"/>
                <a:ext cx="1321196" cy="88036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E1857A9-38E3-84E3-8E60-33F843C9B6AB}"/>
                  </a:ext>
                </a:extLst>
              </p:cNvPr>
              <p:cNvSpPr txBox="1"/>
              <p:nvPr/>
            </p:nvSpPr>
            <p:spPr>
              <a:xfrm>
                <a:off x="2695022" y="4266516"/>
                <a:ext cx="1326197"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7E1857A9-38E3-84E3-8E60-33F843C9B6AB}"/>
                  </a:ext>
                </a:extLst>
              </p:cNvPr>
              <p:cNvSpPr txBox="1">
                <a:spLocks noRot="1" noChangeAspect="1" noMove="1" noResize="1" noEditPoints="1" noAdjustHandles="1" noChangeArrowheads="1" noChangeShapeType="1" noTextEdit="1"/>
              </p:cNvSpPr>
              <p:nvPr/>
            </p:nvSpPr>
            <p:spPr>
              <a:xfrm>
                <a:off x="2695022" y="4266516"/>
                <a:ext cx="1326197" cy="88036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2A55263-F7B0-7709-210F-AA3FEAFD7EA4}"/>
                  </a:ext>
                </a:extLst>
              </p:cNvPr>
              <p:cNvSpPr txBox="1"/>
              <p:nvPr/>
            </p:nvSpPr>
            <p:spPr>
              <a:xfrm>
                <a:off x="6252289" y="3139331"/>
                <a:ext cx="278967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1" i="1" smtClean="0">
                              <a:latin typeface="Cambria Math" panose="02040503050406030204" pitchFamily="18" charset="0"/>
                            </a:rPr>
                          </m:ctrlPr>
                        </m:accPr>
                        <m:e>
                          <m:r>
                            <a:rPr kumimoji="1" lang="en-US" altLang="ja-JP" b="1" i="0" smtClean="0">
                              <a:latin typeface="Cambria Math" panose="02040503050406030204" pitchFamily="18" charset="0"/>
                            </a:rPr>
                            <m:t>𝐲</m:t>
                          </m:r>
                        </m:e>
                      </m:acc>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sub>
                                    <m:r>
                                      <a:rPr lang="en-US" altLang="ja-JP" b="0" i="1" smtClean="0">
                                        <a:latin typeface="Cambria Math" panose="02040503050406030204" pitchFamily="18" charset="0"/>
                                      </a:rPr>
                                      <m:t>𝑛</m:t>
                                    </m:r>
                                  </m:sub>
                                </m:sSub>
                                <m:r>
                                  <m:rPr>
                                    <m:brk m:alnAt="7"/>
                                  </m:rP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mr>
                          </m:m>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2A55263-F7B0-7709-210F-AA3FEAFD7EA4}"/>
                  </a:ext>
                </a:extLst>
              </p:cNvPr>
              <p:cNvSpPr txBox="1">
                <a:spLocks noRot="1" noChangeAspect="1" noMove="1" noResize="1" noEditPoints="1" noAdjustHandles="1" noChangeArrowheads="1" noChangeShapeType="1" noTextEdit="1"/>
              </p:cNvSpPr>
              <p:nvPr/>
            </p:nvSpPr>
            <p:spPr>
              <a:xfrm>
                <a:off x="6252289" y="3139331"/>
                <a:ext cx="278967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248F3B3-DA4B-AAD6-FE4A-3B49A7873790}"/>
                  </a:ext>
                </a:extLst>
              </p:cNvPr>
              <p:cNvSpPr txBox="1"/>
              <p:nvPr/>
            </p:nvSpPr>
            <p:spPr>
              <a:xfrm>
                <a:off x="6064537" y="1158011"/>
                <a:ext cx="906402"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𝐞</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m>
                            <m:mPr>
                              <m:mcs>
                                <m:mc>
                                  <m:mcPr>
                                    <m:count m:val="1"/>
                                    <m:mcJc m:val="center"/>
                                  </m:mcPr>
                                </m:mc>
                              </m:mcs>
                              <m:ctrlPr>
                                <a:rPr kumimoji="1" lang="en-US" altLang="ja-JP" b="0" i="1" smtClean="0">
                                  <a:latin typeface="Cambria Math" panose="02040503050406030204" pitchFamily="18" charset="0"/>
                                </a:rPr>
                              </m:ctrlPr>
                            </m:mP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1</m:t>
                                    </m:r>
                                  </m:sub>
                                </m:sSub>
                              </m:e>
                            </m:mr>
                            <m:mr>
                              <m:e>
                                <m:r>
                                  <a:rPr kumimoji="1" lang="en-US" altLang="ja-JP" b="0" i="1" smtClean="0">
                                    <a:latin typeface="Cambria Math" panose="02040503050406030204" pitchFamily="18" charset="0"/>
                                    <a:ea typeface="Cambria Math" panose="02040503050406030204" pitchFamily="18" charset="0"/>
                                  </a:rPr>
                                  <m:t>⋮</m:t>
                                </m:r>
                              </m:e>
                            </m:mr>
                            <m:m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0248F3B3-DA4B-AAD6-FE4A-3B49A7873790}"/>
                  </a:ext>
                </a:extLst>
              </p:cNvPr>
              <p:cNvSpPr txBox="1">
                <a:spLocks noRot="1" noChangeAspect="1" noMove="1" noResize="1" noEditPoints="1" noAdjustHandles="1" noChangeArrowheads="1" noChangeShapeType="1" noTextEdit="1"/>
              </p:cNvSpPr>
              <p:nvPr/>
            </p:nvSpPr>
            <p:spPr>
              <a:xfrm>
                <a:off x="6064537" y="1158011"/>
                <a:ext cx="906402" cy="733342"/>
              </a:xfrm>
              <a:prstGeom prst="rect">
                <a:avLst/>
              </a:prstGeom>
              <a:blipFill>
                <a:blip r:embed="rId6"/>
                <a:stretch>
                  <a:fillRect/>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30CE47DD-C488-BDB9-007E-41C2325ED505}"/>
              </a:ext>
            </a:extLst>
          </p:cNvPr>
          <p:cNvCxnSpPr/>
          <p:nvPr/>
        </p:nvCxnSpPr>
        <p:spPr>
          <a:xfrm flipV="1">
            <a:off x="1148363" y="3766028"/>
            <a:ext cx="2872856" cy="507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74719A22-99A7-DFD1-051A-1F971FE65F5F}"/>
              </a:ext>
            </a:extLst>
          </p:cNvPr>
          <p:cNvCxnSpPr>
            <a:cxnSpLocks/>
          </p:cNvCxnSpPr>
          <p:nvPr/>
        </p:nvCxnSpPr>
        <p:spPr>
          <a:xfrm flipV="1">
            <a:off x="1113994" y="3240111"/>
            <a:ext cx="5103926" cy="931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B685B64E-09F0-1312-9105-8A0E5C2B85CA}"/>
              </a:ext>
            </a:extLst>
          </p:cNvPr>
          <p:cNvCxnSpPr>
            <a:cxnSpLocks/>
          </p:cNvCxnSpPr>
          <p:nvPr/>
        </p:nvCxnSpPr>
        <p:spPr>
          <a:xfrm flipV="1">
            <a:off x="1113994" y="674533"/>
            <a:ext cx="4513991" cy="34966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AC3B8402-A953-DF9E-BE34-C130E7514516}"/>
              </a:ext>
            </a:extLst>
          </p:cNvPr>
          <p:cNvCxnSpPr/>
          <p:nvPr/>
        </p:nvCxnSpPr>
        <p:spPr>
          <a:xfrm flipH="1" flipV="1">
            <a:off x="5722375" y="674533"/>
            <a:ext cx="529914" cy="2463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7B1EBCC-D6FD-FF61-BB56-0AF27585BF3C}"/>
                  </a:ext>
                </a:extLst>
              </p:cNvPr>
              <p:cNvSpPr txBox="1"/>
              <p:nvPr/>
            </p:nvSpPr>
            <p:spPr>
              <a:xfrm>
                <a:off x="1988082" y="3579515"/>
                <a:ext cx="270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𝜃</m:t>
                      </m:r>
                    </m:oMath>
                  </m:oMathPara>
                </a14:m>
                <a:endParaRPr kumimoji="1" lang="ja-JP" altLang="en-US" sz="2400" dirty="0"/>
              </a:p>
            </p:txBody>
          </p:sp>
        </mc:Choice>
        <mc:Fallback xmlns="">
          <p:sp>
            <p:nvSpPr>
              <p:cNvPr id="2" name="テキスト ボックス 1">
                <a:extLst>
                  <a:ext uri="{FF2B5EF4-FFF2-40B4-BE49-F238E27FC236}">
                    <a16:creationId xmlns:a16="http://schemas.microsoft.com/office/drawing/2014/main" id="{B7B1EBCC-D6FD-FF61-BB56-0AF27585BF3C}"/>
                  </a:ext>
                </a:extLst>
              </p:cNvPr>
              <p:cNvSpPr txBox="1">
                <a:spLocks noRot="1" noChangeAspect="1" noMove="1" noResize="1" noEditPoints="1" noAdjustHandles="1" noChangeArrowheads="1" noChangeShapeType="1" noTextEdit="1"/>
              </p:cNvSpPr>
              <p:nvPr/>
            </p:nvSpPr>
            <p:spPr>
              <a:xfrm>
                <a:off x="1988082" y="3579515"/>
                <a:ext cx="270330" cy="369332"/>
              </a:xfrm>
              <a:prstGeom prst="rect">
                <a:avLst/>
              </a:prstGeom>
              <a:blipFill>
                <a:blip r:embed="rId7"/>
                <a:stretch>
                  <a:fillRect l="-22727" r="-20455"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20EB313-48C0-FEBF-7F6A-DFEBFE2336CF}"/>
                  </a:ext>
                </a:extLst>
              </p:cNvPr>
              <p:cNvSpPr txBox="1"/>
              <p:nvPr/>
            </p:nvSpPr>
            <p:spPr>
              <a:xfrm>
                <a:off x="4950592" y="4733374"/>
                <a:ext cx="6614247" cy="82702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𝑅</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d>
                                <m:dPr>
                                  <m:begChr m:val="|"/>
                                  <m:endChr m:val="|"/>
                                  <m:ctrlPr>
                                    <a:rPr kumimoji="1" lang="en-US" altLang="ja-JP" sz="2400" b="0" i="1" smtClean="0">
                                      <a:latin typeface="Cambria Math" panose="02040503050406030204" pitchFamily="18" charset="0"/>
                                    </a:rPr>
                                  </m:ctrlPr>
                                </m:dPr>
                                <m:e>
                                  <m:acc>
                                    <m:accPr>
                                      <m:chr m:val="̂"/>
                                      <m:ctrlPr>
                                        <a:rPr kumimoji="1" lang="en-US" altLang="ja-JP" sz="2400" b="0" i="1" smtClean="0">
                                          <a:latin typeface="Cambria Math" panose="02040503050406030204" pitchFamily="18" charset="0"/>
                                        </a:rPr>
                                      </m:ctrlPr>
                                    </m:accPr>
                                    <m:e>
                                      <m:r>
                                        <a:rPr kumimoji="1" lang="en-US" altLang="ja-JP" sz="2400" b="1" i="0" smtClean="0">
                                          <a:latin typeface="Cambria Math" panose="02040503050406030204" pitchFamily="18" charset="0"/>
                                        </a:rPr>
                                        <m:t>𝐲</m:t>
                                      </m:r>
                                    </m:e>
                                  </m:acc>
                                </m:e>
                              </m:d>
                            </m:e>
                            <m:sup>
                              <m:r>
                                <a:rPr kumimoji="1" lang="en-US" altLang="ja-JP" sz="2400" b="0" i="1" smtClean="0">
                                  <a:latin typeface="Cambria Math" panose="02040503050406030204" pitchFamily="18" charset="0"/>
                                </a:rPr>
                                <m:t>2</m:t>
                              </m:r>
                            </m:sup>
                          </m:sSup>
                        </m:num>
                        <m:den>
                          <m:sSup>
                            <m:sSupPr>
                              <m:ctrlPr>
                                <a:rPr kumimoji="1" lang="en-US" altLang="ja-JP" sz="2400" b="0" i="1" smtClean="0">
                                  <a:latin typeface="Cambria Math" panose="02040503050406030204" pitchFamily="18" charset="0"/>
                                </a:rPr>
                              </m:ctrlPr>
                            </m:sSupPr>
                            <m:e>
                              <m:d>
                                <m:dPr>
                                  <m:begChr m:val="|"/>
                                  <m:endChr m:val="|"/>
                                  <m:ctrlPr>
                                    <a:rPr kumimoji="1" lang="en-US" altLang="ja-JP" sz="2400" b="0" i="1" smtClean="0">
                                      <a:latin typeface="Cambria Math" panose="02040503050406030204" pitchFamily="18" charset="0"/>
                                    </a:rPr>
                                  </m:ctrlPr>
                                </m:dPr>
                                <m:e>
                                  <m:r>
                                    <a:rPr kumimoji="1" lang="en-US" altLang="ja-JP" sz="2400" b="1" i="0" smtClean="0">
                                      <a:latin typeface="Cambria Math" panose="02040503050406030204" pitchFamily="18" charset="0"/>
                                    </a:rPr>
                                    <m:t>𝐲</m:t>
                                  </m:r>
                                </m:e>
                              </m:d>
                            </m:e>
                            <m:sup>
                              <m:r>
                                <a:rPr kumimoji="1" lang="en-US" altLang="ja-JP" sz="2400" b="0" i="1" smtClean="0">
                                  <a:latin typeface="Cambria Math" panose="02040503050406030204" pitchFamily="18" charset="0"/>
                                </a:rPr>
                                <m:t>2</m:t>
                              </m:r>
                            </m:sup>
                          </m:sSup>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d>
                                </m:e>
                                <m:sup>
                                  <m:r>
                                    <a:rPr kumimoji="1" lang="en-US" altLang="ja-JP" sz="2400" b="0" i="1" smtClean="0">
                                      <a:latin typeface="Cambria Math" panose="02040503050406030204" pitchFamily="18" charset="0"/>
                                    </a:rPr>
                                    <m:t>2</m:t>
                                  </m:r>
                                </m:sup>
                              </m:sSup>
                            </m:e>
                          </m:nary>
                        </m:num>
                        <m:den>
                          <m:nary>
                            <m:naryPr>
                              <m:chr m:val="∑"/>
                              <m:ctrlPr>
                                <a:rPr kumimoji="1" lang="en-US" altLang="ja-JP" sz="2400" b="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𝑛</m:t>
                              </m:r>
                            </m:sup>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𝑦</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e>
                                  </m:d>
                                </m:e>
                                <m:sup>
                                  <m:r>
                                    <a:rPr kumimoji="1" lang="en-US" altLang="ja-JP" sz="2400" b="0" i="1" smtClean="0">
                                      <a:latin typeface="Cambria Math" panose="02040503050406030204" pitchFamily="18" charset="0"/>
                                    </a:rPr>
                                    <m:t>2</m:t>
                                  </m:r>
                                </m:sup>
                              </m:sSup>
                            </m:e>
                          </m:nary>
                        </m:den>
                      </m:f>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cos</m:t>
                                  </m:r>
                                </m:fName>
                                <m:e>
                                  <m:r>
                                    <a:rPr kumimoji="1" lang="ja-JP" altLang="en-US" sz="2400" b="0" i="1" smtClean="0">
                                      <a:latin typeface="Cambria Math" panose="02040503050406030204" pitchFamily="18" charset="0"/>
                                    </a:rPr>
                                    <m:t>𝜃</m:t>
                                  </m:r>
                                </m:e>
                              </m:func>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𝑦</m:t>
                              </m:r>
                            </m:e>
                          </m:acc>
                          <m:r>
                            <a:rPr kumimoji="1" lang="en-US" altLang="ja-JP" sz="2400" b="0" i="1" smtClean="0">
                              <a:latin typeface="Cambria Math" panose="02040503050406030204" pitchFamily="18" charset="0"/>
                            </a:rPr>
                            <m:t>𝑦</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420EB313-48C0-FEBF-7F6A-DFEBFE2336CF}"/>
                  </a:ext>
                </a:extLst>
              </p:cNvPr>
              <p:cNvSpPr txBox="1">
                <a:spLocks noRot="1" noChangeAspect="1" noMove="1" noResize="1" noEditPoints="1" noAdjustHandles="1" noChangeArrowheads="1" noChangeShapeType="1" noTextEdit="1"/>
              </p:cNvSpPr>
              <p:nvPr/>
            </p:nvSpPr>
            <p:spPr>
              <a:xfrm>
                <a:off x="4950592" y="4733374"/>
                <a:ext cx="6614247" cy="827021"/>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25040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73AEDBB3-239B-BD59-33C8-958F8E95A7F1}"/>
                  </a:ext>
                </a:extLst>
              </p:cNvPr>
              <p:cNvSpPr>
                <a:spLocks noGrp="1"/>
              </p:cNvSpPr>
              <p:nvPr>
                <p:ph type="title"/>
              </p:nvPr>
            </p:nvSpPr>
            <p:spPr/>
            <p:txBody>
              <a:bodyPr/>
              <a:lstStyle/>
              <a:p>
                <a:r>
                  <a:rPr lang="ja-JP" altLang="en-US" dirty="0"/>
                  <a:t>より道：</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=0</m:t>
                    </m:r>
                  </m:oMath>
                </a14:m>
                <a:r>
                  <a:rPr lang="ja-JP" altLang="en-US" dirty="0"/>
                  <a:t> と </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=1</m:t>
                    </m:r>
                  </m:oMath>
                </a14:m>
                <a:r>
                  <a:rPr lang="ja-JP" altLang="en-US" dirty="0"/>
                  <a:t> の真ん中は？</a:t>
                </a:r>
                <a:endParaRPr kumimoji="1" lang="ja-JP" altLang="en-US" dirty="0"/>
              </a:p>
            </p:txBody>
          </p:sp>
        </mc:Choice>
        <mc:Fallback xmlns="">
          <p:sp>
            <p:nvSpPr>
              <p:cNvPr id="2" name="タイトル 1">
                <a:extLst>
                  <a:ext uri="{FF2B5EF4-FFF2-40B4-BE49-F238E27FC236}">
                    <a16:creationId xmlns:a16="http://schemas.microsoft.com/office/drawing/2014/main" id="{73AEDBB3-239B-BD59-33C8-958F8E95A7F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1546CC44-C1FE-D1CD-8783-87A2ED908B18}"/>
              </a:ext>
            </a:extLst>
          </p:cNvPr>
          <p:cNvSpPr>
            <a:spLocks noGrp="1"/>
          </p:cNvSpPr>
          <p:nvPr>
            <p:ph idx="1"/>
          </p:nvPr>
        </p:nvSpPr>
        <p:spPr/>
        <p:txBody>
          <a:bodyPr/>
          <a:lstStyle/>
          <a:p>
            <a:r>
              <a:rPr kumimoji="1" lang="ja-JP" altLang="en-US" dirty="0"/>
              <a:t>推定値の標準誤差：</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BD1FDB3-C43D-50EE-7A5F-AA194C6A4134}"/>
                  </a:ext>
                </a:extLst>
              </p:cNvPr>
              <p:cNvSpPr txBox="1"/>
              <p:nvPr/>
            </p:nvSpPr>
            <p:spPr>
              <a:xfrm>
                <a:off x="4303105" y="1616932"/>
                <a:ext cx="3585790" cy="1077603"/>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altLang="ja-JP" i="1" smtClean="0">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e>
                      </m:rad>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sSubSup>
                            <m:sSubSupPr>
                              <m:ctrlPr>
                                <a:rPr lang="en-US" altLang="ja-JP" b="0" i="1" smtClean="0">
                                  <a:latin typeface="Cambria Math" panose="02040503050406030204" pitchFamily="18" charset="0"/>
                                </a:rPr>
                              </m:ctrlPr>
                            </m:sSubSupPr>
                            <m:e>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𝑛</m:t>
                                  </m:r>
                                </m:num>
                                <m:den>
                                  <m:r>
                                    <a:rPr lang="en-US" altLang="ja-JP" b="0" i="1" smtClean="0">
                                      <a:latin typeface="Cambria Math" panose="02040503050406030204" pitchFamily="18" charset="0"/>
                                    </a:rPr>
                                    <m:t>𝑛</m:t>
                                  </m:r>
                                  <m:r>
                                    <a:rPr lang="en-US" altLang="ja-JP" b="0" i="1" smtClean="0">
                                      <a:latin typeface="Cambria Math" panose="02040503050406030204" pitchFamily="18" charset="0"/>
                                    </a:rPr>
                                    <m:t>−2</m:t>
                                  </m:r>
                                </m:den>
                              </m:f>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𝑟</m:t>
                                  </m:r>
                                </m:e>
                                <m:sub>
                                  <m:r>
                                    <a:rPr lang="en-US" altLang="ja-JP" b="0" i="1" smtClean="0">
                                      <a:latin typeface="Cambria Math" panose="02040503050406030204" pitchFamily="18" charset="0"/>
                                    </a:rPr>
                                    <m:t>𝑥𝑦</m:t>
                                  </m:r>
                                </m:sub>
                                <m:sup>
                                  <m:r>
                                    <a:rPr lang="en-US" altLang="ja-JP" b="0" i="1" smtClean="0">
                                      <a:latin typeface="Cambria Math" panose="02040503050406030204" pitchFamily="18" charset="0"/>
                                    </a:rPr>
                                    <m:t>2</m:t>
                                  </m:r>
                                </m:sup>
                              </m:sSubSup>
                            </m:e>
                          </m:d>
                        </m:e>
                      </m:rad>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0BD1FDB3-C43D-50EE-7A5F-AA194C6A4134}"/>
                  </a:ext>
                </a:extLst>
              </p:cNvPr>
              <p:cNvSpPr txBox="1">
                <a:spLocks noRot="1" noChangeAspect="1" noMove="1" noResize="1" noEditPoints="1" noAdjustHandles="1" noChangeArrowheads="1" noChangeShapeType="1" noTextEdit="1"/>
              </p:cNvSpPr>
              <p:nvPr/>
            </p:nvSpPr>
            <p:spPr>
              <a:xfrm>
                <a:off x="4303105" y="1616932"/>
                <a:ext cx="3585790" cy="1077603"/>
              </a:xfrm>
              <a:prstGeom prst="rect">
                <a:avLst/>
              </a:prstGeom>
              <a:blipFill>
                <a:blip r:embed="rId4"/>
                <a:stretch>
                  <a:fillRect b="-5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195B607-5E8F-E7DA-A8D8-D35BE8A78E61}"/>
                  </a:ext>
                </a:extLst>
              </p:cNvPr>
              <p:cNvSpPr txBox="1"/>
              <p:nvPr/>
            </p:nvSpPr>
            <p:spPr>
              <a:xfrm>
                <a:off x="838200" y="2942495"/>
                <a:ext cx="7452938" cy="3482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kumimoji="1" lang="ja-JP" altLang="en-US" i="1" smtClean="0">
                              <a:latin typeface="Cambria Math" panose="02040503050406030204" pitchFamily="18" charset="0"/>
                            </a:rPr>
                          </m:ctrlPr>
                        </m:naryPr>
                        <m:sub/>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m:rPr>
                          <m:aln/>
                        </m:rPr>
                        <a:rPr kumimoji="1" lang="en-US" altLang="ja-JP" b="0" i="1"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d>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1"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begChr m:val="{"/>
                                  <m:endChr m:val="}"/>
                                  <m:ctrlPr>
                                    <a:rPr lang="en-US" altLang="ja-JP" i="1">
                                      <a:latin typeface="Cambria Math" panose="02040503050406030204" pitchFamily="18" charset="0"/>
                                    </a:rPr>
                                  </m:ctrlPr>
                                </m:d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𝑠</m:t>
                                          </m:r>
                                        </m:e>
                                        <m:sub>
                                          <m:r>
                                            <a:rPr lang="en-US" altLang="ja-JP" i="1">
                                              <a:latin typeface="Cambria Math" panose="02040503050406030204" pitchFamily="18" charset="0"/>
                                            </a:rPr>
                                            <m:t>𝑥𝑦</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0" smtClean="0">
                          <a:latin typeface="Cambria Math" panose="02040503050406030204" pitchFamily="18" charset="0"/>
                        </a:rPr>
                        <m:t>=</m:t>
                      </m:r>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nary>
                        <m:naryPr>
                          <m:chr m:val="∑"/>
                          <m:subHide m:val="on"/>
                          <m:supHide m:val="on"/>
                          <m:ctrlPr>
                            <a:rPr kumimoji="1" lang="en-US" altLang="ja-JP" b="0" i="1" smtClean="0">
                              <a:latin typeface="Cambria Math" panose="02040503050406030204" pitchFamily="18" charset="0"/>
                            </a:rPr>
                          </m:ctrlPr>
                        </m:naryPr>
                        <m:sub/>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r>
                        <a:rPr kumimoji="1" lang="en-US" altLang="ja-JP" b="0" i="1" smtClean="0">
                          <a:latin typeface="Cambria Math" panose="02040503050406030204" pitchFamily="18" charset="0"/>
                        </a:rPr>
                        <m:t>−2</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Sub>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nary>
                        <m:naryPr>
                          <m:chr m:val="∑"/>
                          <m:subHide m:val="on"/>
                          <m:supHide m:val="on"/>
                          <m:ctrlPr>
                            <a:rPr kumimoji="1" lang="en-US" altLang="ja-JP" b="0" i="1" smtClean="0">
                              <a:latin typeface="Cambria Math" panose="02040503050406030204" pitchFamily="18" charset="0"/>
                            </a:rPr>
                          </m:ctrlPr>
                        </m:naryPr>
                        <m:sub/>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d>
                        </m:e>
                      </m:nary>
                    </m:oMath>
                    <m:oMath xmlns:m="http://schemas.openxmlformats.org/officeDocument/2006/math">
                      <m:r>
                        <m:rPr>
                          <m:aln/>
                        </m:rP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𝑛𝑠</m:t>
                          </m:r>
                        </m:e>
                        <m:sub>
                          <m:r>
                            <a:rPr kumimoji="1" lang="en-US" altLang="ja-JP" b="0" i="1" smtClean="0">
                              <a:latin typeface="Cambria Math" panose="02040503050406030204" pitchFamily="18" charset="0"/>
                            </a:rPr>
                            <m:t>𝑦</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𝑛</m:t>
                      </m:r>
                      <m:f>
                        <m:fPr>
                          <m:ctrlPr>
                            <a:rPr kumimoji="1" lang="en-US" altLang="ja-JP" b="0" i="1" smtClean="0">
                              <a:latin typeface="Cambria Math" panose="02040503050406030204" pitchFamily="18" charset="0"/>
                            </a:rPr>
                          </m:ctrlPr>
                        </m:fPr>
                        <m:num>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𝑥𝑦</m:t>
                              </m:r>
                            </m:sub>
                            <m:sup>
                              <m:r>
                                <a:rPr kumimoji="1" lang="en-US" altLang="ja-JP" b="0" i="1" smtClean="0">
                                  <a:latin typeface="Cambria Math" panose="02040503050406030204" pitchFamily="18" charset="0"/>
                                </a:rPr>
                                <m:t>2</m:t>
                              </m:r>
                            </m:sup>
                          </m:sSubSup>
                        </m:num>
                        <m:den>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𝑛</m:t>
                      </m:r>
                      <m:f>
                        <m:fPr>
                          <m:ctrlPr>
                            <a:rPr lang="en-US" altLang="ja-JP" i="1">
                              <a:latin typeface="Cambria Math" panose="02040503050406030204" pitchFamily="18" charset="0"/>
                            </a:rPr>
                          </m:ctrlPr>
                        </m:fPr>
                        <m:num>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𝑥𝑦</m:t>
                              </m:r>
                            </m:sub>
                            <m:sup>
                              <m:r>
                                <a:rPr lang="en-US" altLang="ja-JP" i="1">
                                  <a:latin typeface="Cambria Math" panose="02040503050406030204" pitchFamily="18" charset="0"/>
                                </a:rPr>
                                <m:t>2</m:t>
                              </m:r>
                            </m:sup>
                          </m:sSubSup>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oMath>
                    <m:oMath xmlns:m="http://schemas.openxmlformats.org/officeDocument/2006/math">
                      <m:r>
                        <m:rPr>
                          <m:aln/>
                        </m:rPr>
                        <a:rPr lang="en-US" altLang="ja-JP" b="0" i="1" smtClean="0">
                          <a:latin typeface="Cambria Math" panose="02040503050406030204" pitchFamily="18" charset="0"/>
                        </a:rPr>
                        <m:t>=</m:t>
                      </m:r>
                      <m:r>
                        <a:rPr lang="en-US" altLang="ja-JP" b="0" i="1" smtClean="0">
                          <a:latin typeface="Cambria Math" panose="02040503050406030204" pitchFamily="18" charset="0"/>
                        </a:rPr>
                        <m:t>𝑛</m:t>
                      </m:r>
                      <m:d>
                        <m:dPr>
                          <m:ctrlPr>
                            <a:rPr lang="en-US" altLang="ja-JP" b="0" i="1" smtClean="0">
                              <a:latin typeface="Cambria Math" panose="02040503050406030204" pitchFamily="18" charset="0"/>
                            </a:rPr>
                          </m:ctrlPr>
                        </m:dPr>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𝑦</m:t>
                              </m:r>
                            </m:sub>
                            <m:sup>
                              <m:r>
                                <a:rPr lang="en-US" altLang="ja-JP" b="0" i="1" smtClean="0">
                                  <a:latin typeface="Cambria Math" panose="02040503050406030204" pitchFamily="18" charset="0"/>
                                </a:rPr>
                                <m:t>2</m:t>
                              </m:r>
                            </m:sup>
                          </m:sSub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𝑥𝑦</m:t>
                                  </m:r>
                                </m:sub>
                                <m:sup>
                                  <m:r>
                                    <a:rPr lang="en-US" altLang="ja-JP" b="0" i="1" smtClean="0">
                                      <a:latin typeface="Cambria Math" panose="02040503050406030204" pitchFamily="18" charset="0"/>
                                    </a:rPr>
                                    <m:t>2</m:t>
                                  </m:r>
                                </m:sup>
                              </m:sSubSup>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e>
                      </m:d>
                    </m:oMath>
                  </m:oMathPara>
                </a14:m>
                <a:br>
                  <a:rPr lang="en-US" altLang="ja-JP" b="0" dirty="0"/>
                </a:br>
                <a:endParaRPr kumimoji="1" lang="ja-JP" altLang="en-US" dirty="0"/>
              </a:p>
            </p:txBody>
          </p:sp>
        </mc:Choice>
        <mc:Fallback xmlns="">
          <p:sp>
            <p:nvSpPr>
              <p:cNvPr id="6" name="テキスト ボックス 5">
                <a:extLst>
                  <a:ext uri="{FF2B5EF4-FFF2-40B4-BE49-F238E27FC236}">
                    <a16:creationId xmlns:a16="http://schemas.microsoft.com/office/drawing/2014/main" id="{7195B607-5E8F-E7DA-A8D8-D35BE8A78E61}"/>
                  </a:ext>
                </a:extLst>
              </p:cNvPr>
              <p:cNvSpPr txBox="1">
                <a:spLocks noRot="1" noChangeAspect="1" noMove="1" noResize="1" noEditPoints="1" noAdjustHandles="1" noChangeArrowheads="1" noChangeShapeType="1" noTextEdit="1"/>
              </p:cNvSpPr>
              <p:nvPr/>
            </p:nvSpPr>
            <p:spPr>
              <a:xfrm>
                <a:off x="838200" y="2942495"/>
                <a:ext cx="7452938" cy="3482428"/>
              </a:xfrm>
              <a:prstGeom prst="rect">
                <a:avLst/>
              </a:prstGeom>
              <a:blipFill>
                <a:blip r:embed="rId5"/>
                <a:stretch>
                  <a:fillRect r="-5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5750D26-13A1-91FD-12D2-DDED0F38CEB2}"/>
                  </a:ext>
                </a:extLst>
              </p:cNvPr>
              <p:cNvSpPr txBox="1"/>
              <p:nvPr/>
            </p:nvSpPr>
            <p:spPr>
              <a:xfrm>
                <a:off x="7888895" y="2849412"/>
                <a:ext cx="2709268" cy="1077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sz="2000" i="1" smtClean="0">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𝑦</m:t>
                          </m:r>
                        </m:sub>
                        <m:sup>
                          <m:r>
                            <a:rPr lang="en-US" altLang="ja-JP" sz="2000" i="1">
                              <a:latin typeface="Cambria Math" panose="02040503050406030204" pitchFamily="18" charset="0"/>
                            </a:rPr>
                            <m:t>2</m:t>
                          </m:r>
                        </m:sup>
                      </m:sSubSup>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𝑥𝑦</m:t>
                              </m:r>
                            </m:sub>
                            <m:sup>
                              <m:r>
                                <a:rPr lang="en-US" altLang="ja-JP" sz="2000" i="1">
                                  <a:latin typeface="Cambria Math" panose="02040503050406030204" pitchFamily="18" charset="0"/>
                                </a:rPr>
                                <m:t>2</m:t>
                              </m:r>
                            </m:sup>
                          </m:sSubSup>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r>
                        <m:rPr>
                          <m:aln/>
                        </m:rP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f>
                        <m:fPr>
                          <m:ctrlPr>
                            <a:rPr lang="en-US" altLang="ja-JP" sz="2000" b="0" i="1" smtClean="0">
                              <a:latin typeface="Cambria Math" panose="02040503050406030204" pitchFamily="18" charset="0"/>
                            </a:rPr>
                          </m:ctrlPr>
                        </m:fPr>
                        <m:num>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𝑥𝑦</m:t>
                              </m:r>
                            </m:sub>
                            <m:sup>
                              <m:r>
                                <a:rPr lang="en-US" altLang="ja-JP" sz="2000" b="0" i="1" smtClean="0">
                                  <a:latin typeface="Cambria Math" panose="02040503050406030204" pitchFamily="18" charset="0"/>
                                </a:rPr>
                                <m:t>2</m:t>
                              </m:r>
                            </m:sup>
                          </m:sSubSup>
                        </m:num>
                        <m:den>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𝑥</m:t>
                              </m:r>
                            </m:sub>
                            <m:sup>
                              <m:r>
                                <a:rPr lang="en-US" altLang="ja-JP" sz="2000" b="0" i="1" smtClean="0">
                                  <a:latin typeface="Cambria Math" panose="02040503050406030204" pitchFamily="18" charset="0"/>
                                </a:rPr>
                                <m:t>2</m:t>
                              </m:r>
                            </m:sup>
                          </m:sSubSup>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den>
                      </m:f>
                    </m:oMath>
                    <m:oMath xmlns:m="http://schemas.openxmlformats.org/officeDocument/2006/math">
                      <m:r>
                        <m:rPr>
                          <m:aln/>
                        </m:rPr>
                        <a:rPr lang="en-US" altLang="ja-JP" sz="2000" b="0" i="1" smtClean="0">
                          <a:latin typeface="Cambria Math" panose="02040503050406030204" pitchFamily="18" charset="0"/>
                        </a:rPr>
                        <m:t>=</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𝑠</m:t>
                          </m:r>
                        </m:e>
                        <m:sub>
                          <m:r>
                            <a:rPr lang="en-US" altLang="ja-JP" sz="2000" b="0" i="1" smtClean="0">
                              <a:latin typeface="Cambria Math" panose="02040503050406030204" pitchFamily="18" charset="0"/>
                            </a:rPr>
                            <m:t>𝑦</m:t>
                          </m:r>
                        </m:sub>
                        <m:sup>
                          <m:r>
                            <a:rPr lang="en-US" altLang="ja-JP" sz="2000" b="0" i="1" smtClean="0">
                              <a:latin typeface="Cambria Math" panose="02040503050406030204" pitchFamily="18" charset="0"/>
                            </a:rPr>
                            <m:t>2</m:t>
                          </m:r>
                        </m:sup>
                      </m:sSubSup>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1−</m:t>
                          </m:r>
                          <m:sSubSup>
                            <m:sSubSupPr>
                              <m:ctrlPr>
                                <a:rPr lang="en-US" altLang="ja-JP" sz="2000" b="0" i="1" smtClean="0">
                                  <a:latin typeface="Cambria Math" panose="02040503050406030204" pitchFamily="18" charset="0"/>
                                </a:rPr>
                              </m:ctrlPr>
                            </m:sSubSupPr>
                            <m:e>
                              <m:r>
                                <a:rPr lang="en-US" altLang="ja-JP" sz="2000" b="0" i="1" smtClean="0">
                                  <a:latin typeface="Cambria Math" panose="02040503050406030204" pitchFamily="18" charset="0"/>
                                </a:rPr>
                                <m:t>𝑟</m:t>
                              </m:r>
                            </m:e>
                            <m:sub>
                              <m:r>
                                <a:rPr lang="en-US" altLang="ja-JP" sz="2000" b="0" i="1" smtClean="0">
                                  <a:latin typeface="Cambria Math" panose="02040503050406030204" pitchFamily="18" charset="0"/>
                                </a:rPr>
                                <m:t>𝑥𝑦</m:t>
                              </m:r>
                            </m:sub>
                            <m:sup>
                              <m:r>
                                <a:rPr lang="en-US" altLang="ja-JP" sz="2000" b="0" i="1" smtClean="0">
                                  <a:latin typeface="Cambria Math" panose="02040503050406030204" pitchFamily="18" charset="0"/>
                                </a:rPr>
                                <m:t>2</m:t>
                              </m:r>
                            </m:sup>
                          </m:sSubSup>
                        </m:e>
                      </m:d>
                    </m:oMath>
                  </m:oMathPara>
                </a14:m>
                <a:br>
                  <a:rPr lang="en-US" altLang="ja-JP" sz="2000" b="0" dirty="0"/>
                </a:br>
                <a:endParaRPr kumimoji="1" lang="ja-JP" altLang="en-US" sz="2000" dirty="0"/>
              </a:p>
            </p:txBody>
          </p:sp>
        </mc:Choice>
        <mc:Fallback xmlns="">
          <p:sp>
            <p:nvSpPr>
              <p:cNvPr id="7" name="テキスト ボックス 6">
                <a:extLst>
                  <a:ext uri="{FF2B5EF4-FFF2-40B4-BE49-F238E27FC236}">
                    <a16:creationId xmlns:a16="http://schemas.microsoft.com/office/drawing/2014/main" id="{95750D26-13A1-91FD-12D2-DDED0F38CEB2}"/>
                  </a:ext>
                </a:extLst>
              </p:cNvPr>
              <p:cNvSpPr txBox="1">
                <a:spLocks noRot="1" noChangeAspect="1" noMove="1" noResize="1" noEditPoints="1" noAdjustHandles="1" noChangeArrowheads="1" noChangeShapeType="1" noTextEdit="1"/>
              </p:cNvSpPr>
              <p:nvPr/>
            </p:nvSpPr>
            <p:spPr>
              <a:xfrm>
                <a:off x="7888895" y="2849412"/>
                <a:ext cx="2709268" cy="1077411"/>
              </a:xfrm>
              <a:prstGeom prst="rect">
                <a:avLst/>
              </a:prstGeom>
              <a:blipFill>
                <a:blip r:embed="rId6"/>
                <a:stretch>
                  <a:fillRect b="-56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5182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9D779-7C8A-4438-AA11-4F410ECDF12D}"/>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2FBCD2-6DF5-0A6D-85AE-C0051B07004A}"/>
                  </a:ext>
                </a:extLst>
              </p:cNvPr>
              <p:cNvSpPr>
                <a:spLocks noGrp="1"/>
              </p:cNvSpPr>
              <p:nvPr>
                <p:ph idx="1"/>
              </p:nvPr>
            </p:nvSpPr>
            <p:spPr/>
            <p:txBody>
              <a:bodyPr/>
              <a:lstStyle/>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=0</m:t>
                    </m:r>
                  </m:oMath>
                </a14:m>
                <a:r>
                  <a:rPr kumimoji="1" lang="ja-JP" altLang="en-US" dirty="0"/>
                  <a:t> のとき，推定値の標準誤差は</a:t>
                </a:r>
                <a14:m>
                  <m:oMath xmlns:m="http://schemas.openxmlformats.org/officeDocument/2006/math">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d>
                          <m:dPr>
                            <m:ctrlPr>
                              <a:rPr lang="en-US" altLang="ja-JP" i="1">
                                <a:latin typeface="Cambria Math" panose="02040503050406030204" pitchFamily="18" charset="0"/>
                              </a:rPr>
                            </m:ctrlPr>
                          </m:dPr>
                          <m:e>
                            <m:r>
                              <a:rPr lang="en-US" altLang="ja-JP" i="1">
                                <a:latin typeface="Cambria Math" panose="02040503050406030204" pitchFamily="18" charset="0"/>
                              </a:rPr>
                              <m:t>1−</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𝑟</m:t>
                                </m:r>
                              </m:e>
                              <m:sub>
                                <m:r>
                                  <a:rPr lang="en-US" altLang="ja-JP" i="1">
                                    <a:latin typeface="Cambria Math" panose="02040503050406030204" pitchFamily="18" charset="0"/>
                                  </a:rPr>
                                  <m:t>𝑥𝑦</m:t>
                                </m:r>
                              </m:sub>
                              <m:sup>
                                <m:r>
                                  <a:rPr lang="en-US" altLang="ja-JP" i="1">
                                    <a:latin typeface="Cambria Math" panose="02040503050406030204" pitchFamily="18" charset="0"/>
                                  </a:rPr>
                                  <m:t>2</m:t>
                                </m:r>
                              </m:sup>
                            </m:sSubSup>
                          </m:e>
                        </m:d>
                      </m:e>
                    </m:rad>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oMath>
                </a14:m>
                <a:endParaRPr kumimoji="1" lang="en-US" altLang="ja-JP" dirty="0"/>
              </a:p>
              <a:p>
                <a:pPr lvl="1"/>
                <a:r>
                  <a:rPr kumimoji="1" lang="ja-JP" altLang="en-US" b="0" dirty="0">
                    <a:latin typeface="Cambria Math" panose="02040503050406030204" pitchFamily="18" charset="0"/>
                  </a:rPr>
                  <a:t>目的変数の標準偏差と似ている</a:t>
                </a:r>
                <a:endParaRPr kumimoji="1" lang="en-US" altLang="ja-JP" b="0" dirty="0">
                  <a:latin typeface="Cambria Math" panose="02040503050406030204" pitchFamily="18" charset="0"/>
                </a:endParaRPr>
              </a:p>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a14:m>
                <a:r>
                  <a:rPr kumimoji="1" lang="ja-JP" altLang="en-US" dirty="0"/>
                  <a:t> のとき，推定値の標準誤差</a:t>
                </a:r>
                <a:r>
                  <a:rPr lang="ja-JP" altLang="en-US" dirty="0"/>
                  <a:t>は </a:t>
                </a:r>
                <a:r>
                  <a:rPr lang="en-US" altLang="ja-JP" dirty="0"/>
                  <a:t>0</a:t>
                </a:r>
              </a:p>
              <a:p>
                <a14:m>
                  <m:oMath xmlns:m="http://schemas.openxmlformats.org/officeDocument/2006/math">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=0</m:t>
                    </m:r>
                  </m:oMath>
                </a14:m>
                <a:r>
                  <a:rPr kumimoji="1" lang="ja-JP" altLang="en-US" dirty="0"/>
                  <a:t> のとき</a:t>
                </a:r>
                <a:r>
                  <a:rPr lang="ja-JP" altLang="en-US" dirty="0"/>
                  <a:t>に比べ，推定値の標準誤差を半分の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ad>
                      <m:radPr>
                        <m:degHide m:val="on"/>
                        <m:ctrlPr>
                          <a:rPr lang="en-US" altLang="ja-JP" i="1">
                            <a:latin typeface="Cambria Math" panose="02040503050406030204" pitchFamily="18" charset="0"/>
                          </a:rPr>
                        </m:ctrlPr>
                      </m:radPr>
                      <m:deg/>
                      <m:e>
                        <m:sSubSup>
                          <m:sSubSupPr>
                            <m:ctrlPr>
                              <a:rPr lang="en-US" altLang="ja-JP" i="1">
                                <a:latin typeface="Cambria Math" panose="02040503050406030204" pitchFamily="18" charset="0"/>
                              </a:rPr>
                            </m:ctrlPr>
                          </m:sSubSupPr>
                          <m:e>
                            <m:f>
                              <m:fPr>
                                <m:ctrlPr>
                                  <a:rPr lang="en-US" altLang="ja-JP" i="1">
                                    <a:latin typeface="Cambria Math" panose="02040503050406030204" pitchFamily="18" charset="0"/>
                                  </a:rPr>
                                </m:ctrlPr>
                              </m:fPr>
                              <m:num>
                                <m:r>
                                  <a:rPr lang="en-US" altLang="ja-JP" i="1">
                                    <a:latin typeface="Cambria Math" panose="02040503050406030204" pitchFamily="18" charset="0"/>
                                  </a:rPr>
                                  <m:t>𝑛</m:t>
                                </m:r>
                              </m:num>
                              <m:den>
                                <m:r>
                                  <a:rPr lang="en-US" altLang="ja-JP" i="1">
                                    <a:latin typeface="Cambria Math" panose="02040503050406030204" pitchFamily="18" charset="0"/>
                                  </a:rPr>
                                  <m:t>𝑛</m:t>
                                </m:r>
                                <m:r>
                                  <a:rPr lang="en-US" altLang="ja-JP" i="1">
                                    <a:latin typeface="Cambria Math" panose="02040503050406030204" pitchFamily="18" charset="0"/>
                                  </a:rPr>
                                  <m:t>−2</m:t>
                                </m:r>
                              </m:den>
                            </m:f>
                            <m:r>
                              <a:rPr lang="en-US" altLang="ja-JP" i="1">
                                <a:latin typeface="Cambria Math" panose="02040503050406030204" pitchFamily="18" charset="0"/>
                              </a:rPr>
                              <m:t>𝑠</m:t>
                            </m:r>
                          </m:e>
                          <m:sub>
                            <m:r>
                              <a:rPr lang="en-US" altLang="ja-JP" i="1">
                                <a:latin typeface="Cambria Math" panose="02040503050406030204" pitchFamily="18" charset="0"/>
                              </a:rPr>
                              <m:t>𝑦</m:t>
                            </m:r>
                          </m:sub>
                          <m:sup>
                            <m:r>
                              <a:rPr lang="en-US" altLang="ja-JP" i="1">
                                <a:latin typeface="Cambria Math" panose="02040503050406030204" pitchFamily="18" charset="0"/>
                              </a:rPr>
                              <m:t>2</m:t>
                            </m:r>
                          </m:sup>
                        </m:sSubSup>
                      </m:e>
                    </m:rad>
                  </m:oMath>
                </a14:m>
                <a:r>
                  <a:rPr kumimoji="1" lang="ja-JP" altLang="en-US" dirty="0"/>
                  <a:t> にするためには？</a:t>
                </a:r>
              </a:p>
            </p:txBody>
          </p:sp>
        </mc:Choice>
        <mc:Fallback xmlns="">
          <p:sp>
            <p:nvSpPr>
              <p:cNvPr id="3" name="コンテンツ プレースホルダー 2">
                <a:extLst>
                  <a:ext uri="{FF2B5EF4-FFF2-40B4-BE49-F238E27FC236}">
                    <a16:creationId xmlns:a16="http://schemas.microsoft.com/office/drawing/2014/main" id="{BB2FBCD2-6DF5-0A6D-85AE-C0051B07004A}"/>
                  </a:ext>
                </a:extLst>
              </p:cNvPr>
              <p:cNvSpPr>
                <a:spLocks noGrp="1" noRot="1" noChangeAspect="1" noMove="1" noResize="1" noEditPoints="1" noAdjustHandles="1" noChangeArrowheads="1" noChangeShapeType="1" noTextEdit="1"/>
              </p:cNvSpPr>
              <p:nvPr>
                <p:ph idx="1"/>
              </p:nvPr>
            </p:nvSpPr>
            <p:spPr>
              <a:blipFill>
                <a:blip r:embed="rId3"/>
                <a:stretch>
                  <a:fillRect r="-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B5B0D6D-17B2-FC93-CBE4-6E604B339107}"/>
                  </a:ext>
                </a:extLst>
              </p:cNvPr>
              <p:cNvSpPr txBox="1"/>
              <p:nvPr/>
            </p:nvSpPr>
            <p:spPr>
              <a:xfrm>
                <a:off x="3101965" y="4541263"/>
                <a:ext cx="2562817" cy="1556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2400" i="1" smtClean="0">
                              <a:latin typeface="Cambria Math" panose="02040503050406030204" pitchFamily="18" charset="0"/>
                            </a:rPr>
                          </m:ctrlPr>
                        </m:radPr>
                        <m:deg/>
                        <m:e>
                          <m:r>
                            <a:rPr kumimoji="1" lang="en-US" altLang="ja-JP" sz="2400" b="0" i="1" smtClean="0">
                              <a:latin typeface="Cambria Math" panose="02040503050406030204" pitchFamily="18" charset="0"/>
                            </a:rPr>
                            <m:t>1−</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e>
                      </m:rad>
                      <m:r>
                        <m:rPr>
                          <m:aln/>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0.5</m:t>
                      </m:r>
                    </m:oMath>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up>
                          <m:r>
                            <a:rPr kumimoji="1" lang="en-US" altLang="ja-JP" sz="2400" b="0" i="1" smtClean="0">
                              <a:latin typeface="Cambria Math" panose="02040503050406030204" pitchFamily="18" charset="0"/>
                            </a:rPr>
                            <m:t>2</m:t>
                          </m:r>
                        </m:sup>
                      </m:sSubSup>
                      <m:r>
                        <m:rPr>
                          <m:aln/>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0.75</m:t>
                      </m:r>
                    </m:oMath>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𝑥𝑦</m:t>
                          </m:r>
                        </m:sub>
                      </m:sSub>
                      <m:r>
                        <m:rPr>
                          <m:aln/>
                        </m:rP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0.87</m:t>
                      </m:r>
                    </m:oMath>
                  </m:oMathPara>
                </a14:m>
                <a:br>
                  <a:rPr kumimoji="1" lang="en-US" altLang="ja-JP" sz="2400" b="0" dirty="0">
                    <a:ea typeface="Cambria Math" panose="02040503050406030204" pitchFamily="18" charset="0"/>
                  </a:rPr>
                </a:br>
                <a:endParaRPr kumimoji="1" lang="ja-JP" altLang="en-US" sz="2400" dirty="0"/>
              </a:p>
            </p:txBody>
          </p:sp>
        </mc:Choice>
        <mc:Fallback xmlns="">
          <p:sp>
            <p:nvSpPr>
              <p:cNvPr id="4" name="テキスト ボックス 3">
                <a:extLst>
                  <a:ext uri="{FF2B5EF4-FFF2-40B4-BE49-F238E27FC236}">
                    <a16:creationId xmlns:a16="http://schemas.microsoft.com/office/drawing/2014/main" id="{0B5B0D6D-17B2-FC93-CBE4-6E604B339107}"/>
                  </a:ext>
                </a:extLst>
              </p:cNvPr>
              <p:cNvSpPr txBox="1">
                <a:spLocks noRot="1" noChangeAspect="1" noMove="1" noResize="1" noEditPoints="1" noAdjustHandles="1" noChangeArrowheads="1" noChangeShapeType="1" noTextEdit="1"/>
              </p:cNvSpPr>
              <p:nvPr/>
            </p:nvSpPr>
            <p:spPr>
              <a:xfrm>
                <a:off x="3101965" y="4541263"/>
                <a:ext cx="2562817" cy="1556067"/>
              </a:xfrm>
              <a:prstGeom prst="rect">
                <a:avLst/>
              </a:prstGeom>
              <a:blipFill>
                <a:blip r:embed="rId4"/>
                <a:stretch>
                  <a:fillRect b="-43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9EA787A-89A6-5F29-A29A-0F85928A374C}"/>
                  </a:ext>
                </a:extLst>
              </p:cNvPr>
              <p:cNvSpPr txBox="1"/>
              <p:nvPr/>
            </p:nvSpPr>
            <p:spPr>
              <a:xfrm>
                <a:off x="5834647" y="5266333"/>
                <a:ext cx="5109091" cy="830997"/>
              </a:xfrm>
              <a:prstGeom prst="rect">
                <a:avLst/>
              </a:prstGeom>
              <a:noFill/>
            </p:spPr>
            <p:txBody>
              <a:bodyPr wrap="none" rtlCol="0">
                <a:spAutoFit/>
              </a:bodyPr>
              <a:lstStyle/>
              <a:p>
                <a:r>
                  <a:rPr lang="ja-JP" altLang="en-US" sz="2400" dirty="0"/>
                  <a:t>誤差を半分にするという意味では，</a:t>
                </a:r>
                <a:endParaRPr lang="en-US" altLang="ja-JP" sz="2400" b="0" dirty="0">
                  <a:latin typeface="Cambria Math" panose="02040503050406030204" pitchFamily="18" charset="0"/>
                </a:endParaRPr>
              </a:p>
              <a:p>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m:t>
                    </m:r>
                  </m:oMath>
                </a14:m>
                <a:r>
                  <a:rPr lang="ja-JP" altLang="en-US" sz="2400" dirty="0"/>
                  <a:t> と </a:t>
                </a:r>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=1</m:t>
                    </m:r>
                  </m:oMath>
                </a14:m>
                <a:r>
                  <a:rPr lang="ja-JP" altLang="en-US" sz="2400" dirty="0"/>
                  <a:t> の真ん中は </a:t>
                </a:r>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=0.87</m:t>
                    </m:r>
                  </m:oMath>
                </a14:m>
                <a:endParaRPr kumimoji="1" lang="ja-JP" altLang="en-US" sz="2400" dirty="0"/>
              </a:p>
            </p:txBody>
          </p:sp>
        </mc:Choice>
        <mc:Fallback xmlns="">
          <p:sp>
            <p:nvSpPr>
              <p:cNvPr id="5" name="テキスト ボックス 4">
                <a:extLst>
                  <a:ext uri="{FF2B5EF4-FFF2-40B4-BE49-F238E27FC236}">
                    <a16:creationId xmlns:a16="http://schemas.microsoft.com/office/drawing/2014/main" id="{69EA787A-89A6-5F29-A29A-0F85928A374C}"/>
                  </a:ext>
                </a:extLst>
              </p:cNvPr>
              <p:cNvSpPr txBox="1">
                <a:spLocks noRot="1" noChangeAspect="1" noMove="1" noResize="1" noEditPoints="1" noAdjustHandles="1" noChangeArrowheads="1" noChangeShapeType="1" noTextEdit="1"/>
              </p:cNvSpPr>
              <p:nvPr/>
            </p:nvSpPr>
            <p:spPr>
              <a:xfrm>
                <a:off x="5834647" y="5266333"/>
                <a:ext cx="5109091" cy="830997"/>
              </a:xfrm>
              <a:prstGeom prst="rect">
                <a:avLst/>
              </a:prstGeom>
              <a:blipFill>
                <a:blip r:embed="rId5"/>
                <a:stretch>
                  <a:fillRect l="-1790" t="-5147" r="-955" b="-161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32162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2C3D6-3A96-6647-4D6E-92F09B44161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5A567A3-6379-40C9-8DD0-7FA26EFDBD18}"/>
                  </a:ext>
                </a:extLst>
              </p:cNvPr>
              <p:cNvSpPr>
                <a:spLocks noGrp="1"/>
              </p:cNvSpPr>
              <p:nvPr>
                <p:ph idx="1"/>
              </p:nvPr>
            </p:nvSpPr>
            <p:spPr/>
            <p:txBody>
              <a:bodyPr/>
              <a:lstStyle/>
              <a:p>
                <a:r>
                  <a:rPr kumimoji="1" lang="ja-JP" altLang="en-US" dirty="0"/>
                  <a:t>模擬試験と本試験の相関係数が </a:t>
                </a:r>
                <a:r>
                  <a:rPr kumimoji="1" lang="en-US" altLang="ja-JP" dirty="0"/>
                  <a:t>0 </a:t>
                </a:r>
                <a:r>
                  <a:rPr kumimoji="1" lang="ja-JP" altLang="en-US" dirty="0"/>
                  <a:t>だとしたら，「私は本試験で何点取れるでしょう」という質問には「平均点がとれる」と答えるしかない（回帰直線は </a:t>
                </a:r>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a:t>
                </a:r>
                <a:endParaRPr kumimoji="1" lang="en-US" altLang="ja-JP" dirty="0"/>
              </a:p>
              <a:p>
                <a:r>
                  <a:rPr lang="ja-JP" altLang="en-US" dirty="0"/>
                  <a:t>ある予備校が，「模擬試験と本試験の相関は </a:t>
                </a:r>
                <a:r>
                  <a:rPr lang="en-US" altLang="ja-JP" dirty="0"/>
                  <a:t>0.8 </a:t>
                </a:r>
                <a:r>
                  <a:rPr lang="ja-JP" altLang="en-US" dirty="0"/>
                  <a:t>あります」と誇っても，推定値の標準誤差で見れば，誤差（予測とのずれ）を半分にもしていない。</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5A567A3-6379-40C9-8DD0-7FA26EFDBD18}"/>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0F20499F-8416-E94D-0520-F500AA196CE6}"/>
              </a:ext>
            </a:extLst>
          </p:cNvPr>
          <p:cNvSpPr txBox="1"/>
          <p:nvPr/>
        </p:nvSpPr>
        <p:spPr>
          <a:xfrm>
            <a:off x="2431472" y="4556414"/>
            <a:ext cx="7855527" cy="646331"/>
          </a:xfrm>
          <a:prstGeom prst="rect">
            <a:avLst/>
          </a:prstGeom>
          <a:noFill/>
        </p:spPr>
        <p:txBody>
          <a:bodyPr wrap="square" rtlCol="0">
            <a:spAutoFit/>
          </a:bodyPr>
          <a:lstStyle/>
          <a:p>
            <a:r>
              <a:rPr kumimoji="1" lang="en-US" altLang="ja-JP" dirty="0"/>
              <a:t>1992</a:t>
            </a:r>
            <a:r>
              <a:rPr kumimoji="1" lang="ja-JP" altLang="en-US" dirty="0"/>
              <a:t>年度に名古屋大学教育学部で研究生（大学院浪人）をしていたとき，ご指導いただいていた村上隆先生から教わったネタです。</a:t>
            </a:r>
          </a:p>
        </p:txBody>
      </p:sp>
    </p:spTree>
    <p:extLst>
      <p:ext uri="{BB962C8B-B14F-4D97-AF65-F5344CB8AC3E}">
        <p14:creationId xmlns:p14="http://schemas.microsoft.com/office/powerpoint/2010/main" val="189917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DFD6B98-EC24-3253-B260-608E5BA105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41EECA-8517-45B8-4F37-E16C1A90D8D2}"/>
              </a:ext>
            </a:extLst>
          </p:cNvPr>
          <p:cNvSpPr>
            <a:spLocks noGrp="1"/>
          </p:cNvSpPr>
          <p:nvPr>
            <p:ph type="title"/>
          </p:nvPr>
        </p:nvSpPr>
        <p:spPr/>
        <p:txBody>
          <a:bodyPr/>
          <a:lstStyle/>
          <a:p>
            <a:r>
              <a:rPr kumimoji="1" lang="ja-JP" altLang="en-US" dirty="0"/>
              <a:t>課題</a:t>
            </a:r>
            <a:r>
              <a:rPr lang="ja-JP" altLang="en-US" dirty="0"/>
              <a:t>２</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95973FA-555B-A5A6-145C-6A47B6664C63}"/>
                  </a:ext>
                </a:extLst>
              </p:cNvPr>
              <p:cNvSpPr>
                <a:spLocks noGrp="1"/>
              </p:cNvSpPr>
              <p:nvPr>
                <p:ph idx="1"/>
              </p:nvPr>
            </p:nvSpPr>
            <p:spPr/>
            <p:txBody>
              <a:bodyPr/>
              <a:lstStyle/>
              <a:p>
                <a:pPr marL="514350" indent="-514350">
                  <a:buFont typeface="+mj-lt"/>
                  <a:buAutoNum type="arabicPeriod" startAt="3"/>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）を用いて，</a:t>
                </a:r>
                <a:r>
                  <a:rPr lang="ja-JP" altLang="en-US" dirty="0"/>
                  <a:t>平方和 </a:t>
                </a:r>
                <a14:m>
                  <m:oMath xmlns:m="http://schemas.openxmlformats.org/officeDocument/2006/math">
                    <m:nary>
                      <m:naryPr>
                        <m:chr m:val="∑"/>
                        <m:subHide m:val="on"/>
                        <m:supHide m:val="on"/>
                        <m:ctrlPr>
                          <a:rPr lang="ja-JP" altLang="en-US" i="1" smtClean="0">
                            <a:latin typeface="Cambria Math" panose="02040503050406030204" pitchFamily="18" charset="0"/>
                          </a:rPr>
                        </m:ctrlPr>
                      </m:naryPr>
                      <m:sub/>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sup>
                            <m:r>
                              <a:rPr lang="en-US" altLang="ja-JP" b="0" i="1" smtClean="0">
                                <a:latin typeface="Cambria Math" panose="02040503050406030204" pitchFamily="18" charset="0"/>
                              </a:rPr>
                              <m:t>2</m:t>
                            </m:r>
                          </m:sup>
                        </m:sSup>
                      </m:e>
                    </m:nary>
                  </m:oMath>
                </a14:m>
                <a:r>
                  <a:rPr lang="ja-JP" altLang="en-US" dirty="0"/>
                  <a:t> の直交分解を確かめよ。すなわち，</a:t>
                </a:r>
                <a14:m>
                  <m:oMath xmlns:m="http://schemas.openxmlformats.org/officeDocument/2006/math">
                    <m:nary>
                      <m:naryPr>
                        <m:chr m:val="∑"/>
                        <m:subHide m:val="on"/>
                        <m:supHide m:val="on"/>
                        <m:ctrlPr>
                          <a:rPr lang="ja-JP" altLang="en-US" i="1" smtClean="0">
                            <a:latin typeface="Cambria Math" panose="02040503050406030204" pitchFamily="18" charset="0"/>
                          </a:rPr>
                        </m:ctrlPr>
                      </m:naryPr>
                      <m:sub/>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e>
                          <m:sup>
                            <m:r>
                              <a:rPr lang="en-US" altLang="ja-JP" b="0" i="1" smtClean="0">
                                <a:latin typeface="Cambria Math" panose="02040503050406030204" pitchFamily="18" charset="0"/>
                              </a:rPr>
                              <m:t>2</m:t>
                            </m:r>
                          </m:sup>
                        </m:sSup>
                      </m:e>
                    </m:nary>
                  </m:oMath>
                </a14:m>
                <a:r>
                  <a:rPr kumimoji="1" lang="en-US" altLang="ja-JP" dirty="0"/>
                  <a:t> </a:t>
                </a:r>
                <a:r>
                  <a:rPr kumimoji="1" lang="ja-JP" altLang="en-US" dirty="0"/>
                  <a:t>と </a:t>
                </a:r>
                <a14:m>
                  <m:oMath xmlns:m="http://schemas.openxmlformats.org/officeDocument/2006/math">
                    <m:nary>
                      <m:naryPr>
                        <m:chr m:val="∑"/>
                        <m:subHide m:val="on"/>
                        <m:supHide m:val="on"/>
                        <m:ctrlPr>
                          <a:rPr kumimoji="1" lang="ja-JP" altLang="en-US" i="1" smtClean="0">
                            <a:latin typeface="Cambria Math" panose="02040503050406030204" pitchFamily="18" charset="0"/>
                          </a:rPr>
                        </m:ctrlPr>
                      </m:naryPr>
                      <m:sub/>
                      <m:sup/>
                      <m:e>
                        <m:sSubSup>
                          <m:sSubSupPr>
                            <m:ctrlPr>
                              <a:rPr kumimoji="1" lang="en-US" altLang="ja-JP"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r>
                  <a:rPr kumimoji="1" lang="en-US" altLang="ja-JP" dirty="0"/>
                  <a:t> </a:t>
                </a:r>
                <a:r>
                  <a:rPr kumimoji="1" lang="ja-JP" altLang="en-US" dirty="0"/>
                  <a:t>を求めて，その和が</a:t>
                </a:r>
                <a:r>
                  <a:rPr lang="ja-JP" altLang="en-US" dirty="0"/>
                  <a:t>平方和 </a:t>
                </a:r>
                <a14:m>
                  <m:oMath xmlns:m="http://schemas.openxmlformats.org/officeDocument/2006/math">
                    <m:nary>
                      <m:naryPr>
                        <m:chr m:val="∑"/>
                        <m:subHide m:val="on"/>
                        <m:supHide m:val="on"/>
                        <m:ctrlPr>
                          <a:rPr lang="ja-JP" altLang="en-US" i="1">
                            <a:latin typeface="Cambria Math" panose="02040503050406030204" pitchFamily="18" charset="0"/>
                          </a:rPr>
                        </m:ctrlPr>
                      </m:naryPr>
                      <m:sub/>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e>
                          <m:sup>
                            <m:r>
                              <a:rPr lang="en-US" altLang="ja-JP" i="1">
                                <a:latin typeface="Cambria Math" panose="02040503050406030204" pitchFamily="18" charset="0"/>
                              </a:rPr>
                              <m:t>2</m:t>
                            </m:r>
                          </m:sup>
                        </m:sSup>
                      </m:e>
                    </m:nary>
                  </m:oMath>
                </a14:m>
                <a:r>
                  <a:rPr lang="ja-JP" altLang="en-US" dirty="0"/>
                  <a:t> に等しいことを確かめよ。</a:t>
                </a:r>
                <a:endParaRPr lang="en-US" altLang="ja-JP" dirty="0"/>
              </a:p>
              <a:p>
                <a:pPr lvl="1"/>
                <a:r>
                  <a:rPr lang="ja-JP" altLang="en-US" dirty="0"/>
                  <a:t>回帰分析の結果を </a:t>
                </a:r>
                <a:r>
                  <a:rPr lang="en-US" altLang="ja-JP" dirty="0"/>
                  <a:t>result </a:t>
                </a:r>
                <a:r>
                  <a:rPr lang="ja-JP" altLang="en-US" dirty="0"/>
                  <a:t>に保存してある場合，予測値 </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𝑦</m:t>
                            </m:r>
                          </m:e>
                        </m:acc>
                      </m:e>
                      <m:sub>
                        <m:r>
                          <a:rPr lang="en-US" altLang="ja-JP" b="0" i="1" smtClean="0">
                            <a:latin typeface="Cambria Math" panose="02040503050406030204" pitchFamily="18" charset="0"/>
                          </a:rPr>
                          <m:t>𝑖</m:t>
                        </m:r>
                      </m:sub>
                    </m:sSub>
                  </m:oMath>
                </a14:m>
                <a:r>
                  <a:rPr kumimoji="1" lang="en-US" altLang="ja-JP" dirty="0"/>
                  <a:t> </a:t>
                </a:r>
                <a:r>
                  <a:rPr kumimoji="1" lang="ja-JP" altLang="en-US" dirty="0"/>
                  <a:t>は</a:t>
                </a:r>
                <a:r>
                  <a:rPr kumimoji="1" lang="en-US" altLang="ja-JP" dirty="0" err="1">
                    <a:latin typeface="Courier New" panose="02070309020205020404" pitchFamily="49" charset="0"/>
                    <a:cs typeface="Courier New" panose="02070309020205020404" pitchFamily="49" charset="0"/>
                  </a:rPr>
                  <a:t>result$fitted.values</a:t>
                </a:r>
                <a:r>
                  <a:rPr kumimoji="1" lang="ja-JP" altLang="en-US" dirty="0"/>
                  <a:t>，残差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Sub>
                  </m:oMath>
                </a14:m>
                <a:r>
                  <a:rPr kumimoji="1" lang="ja-JP" altLang="en-US" dirty="0"/>
                  <a:t> は </a:t>
                </a:r>
                <a:r>
                  <a:rPr lang="en-US" altLang="ja-JP" dirty="0" err="1">
                    <a:latin typeface="Courier New" panose="02070309020205020404" pitchFamily="49" charset="0"/>
                    <a:cs typeface="Courier New" panose="02070309020205020404" pitchFamily="49" charset="0"/>
                  </a:rPr>
                  <a:t>result$residuals</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でアクセスできる。プログラムではこれらを使用すること。</a:t>
                </a:r>
                <a:endParaRPr lang="en-US" altLang="ja-JP" dirty="0">
                  <a:latin typeface="Courier New" panose="02070309020205020404" pitchFamily="49" charset="0"/>
                  <a:cs typeface="Courier New" panose="02070309020205020404" pitchFamily="49" charset="0"/>
                </a:endParaRPr>
              </a:p>
              <a:p>
                <a:pPr marL="514350" indent="-514350">
                  <a:buFont typeface="+mj-lt"/>
                  <a:buAutoNum type="arabicPeriod" startAt="4"/>
                </a:pPr>
                <a:r>
                  <a:rPr kumimoji="1" lang="ja-JP" altLang="en-US" dirty="0">
                    <a:latin typeface="Courier New" panose="02070309020205020404" pitchFamily="49" charset="0"/>
                    <a:cs typeface="Courier New" panose="02070309020205020404" pitchFamily="49" charset="0"/>
                  </a:rPr>
                  <a:t>決定係数を計算し</a:t>
                </a:r>
                <a:r>
                  <a:rPr lang="ja-JP" altLang="en-US" dirty="0">
                    <a:latin typeface="Courier New" panose="02070309020205020404" pitchFamily="49" charset="0"/>
                    <a:cs typeface="Courier New" panose="02070309020205020404" pitchFamily="49" charset="0"/>
                  </a:rPr>
                  <a:t>，</a:t>
                </a:r>
                <a:r>
                  <a:rPr lang="en-US" altLang="ja-JP" dirty="0" err="1">
                    <a:latin typeface="Courier New" panose="02070309020205020404" pitchFamily="49" charset="0"/>
                    <a:cs typeface="Courier New" panose="02070309020205020404" pitchFamily="49" charset="0"/>
                  </a:rPr>
                  <a:t>lm</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関数を用いた回帰分析で </a:t>
                </a:r>
                <a:r>
                  <a:rPr kumimoji="1" lang="en-US" altLang="ja-JP" sz="2800" dirty="0"/>
                  <a:t>R</a:t>
                </a:r>
                <a:r>
                  <a:rPr lang="en-US" altLang="ja-JP" dirty="0">
                    <a:latin typeface="Courier New" panose="02070309020205020404" pitchFamily="49" charset="0"/>
                    <a:cs typeface="Courier New" panose="02070309020205020404" pitchFamily="49" charset="0"/>
                  </a:rPr>
                  <a:t> </a:t>
                </a:r>
                <a:r>
                  <a:rPr lang="ja-JP" altLang="en-US" dirty="0">
                    <a:latin typeface="Courier New" panose="02070309020205020404" pitchFamily="49" charset="0"/>
                    <a:cs typeface="Courier New" panose="02070309020205020404" pitchFamily="49" charset="0"/>
                  </a:rPr>
                  <a:t>が出力した決定係数の値と一致していることを確認せよ。</a:t>
                </a:r>
                <a:endParaRPr kumimoji="1" lang="en-US" altLang="ja-JP" dirty="0">
                  <a:latin typeface="Courier New" panose="02070309020205020404" pitchFamily="49" charset="0"/>
                  <a:cs typeface="Courier New" panose="02070309020205020404" pitchFamily="49" charset="0"/>
                </a:endParaRPr>
              </a:p>
            </p:txBody>
          </p:sp>
        </mc:Choice>
        <mc:Fallback xmlns="">
          <p:sp>
            <p:nvSpPr>
              <p:cNvPr id="3" name="コンテンツ プレースホルダー 2">
                <a:extLst>
                  <a:ext uri="{FF2B5EF4-FFF2-40B4-BE49-F238E27FC236}">
                    <a16:creationId xmlns:a16="http://schemas.microsoft.com/office/drawing/2014/main" id="{B95973FA-555B-A5A6-145C-6A47B6664C63}"/>
                  </a:ext>
                </a:extLst>
              </p:cNvPr>
              <p:cNvSpPr>
                <a:spLocks noGrp="1" noRot="1" noChangeAspect="1" noMove="1" noResize="1" noEditPoints="1" noAdjustHandles="1" noChangeArrowheads="1" noChangeShapeType="1" noTextEdit="1"/>
              </p:cNvSpPr>
              <p:nvPr>
                <p:ph idx="1"/>
              </p:nvPr>
            </p:nvSpPr>
            <p:spPr>
              <a:blipFill>
                <a:blip r:embed="rId3"/>
                <a:stretch>
                  <a:fillRect l="-1333" t="-2941" r="-1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2094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45A482-FC98-1B30-2899-3705B99D3F73}"/>
              </a:ext>
            </a:extLst>
          </p:cNvPr>
          <p:cNvSpPr>
            <a:spLocks noGrp="1"/>
          </p:cNvSpPr>
          <p:nvPr>
            <p:ph type="title"/>
          </p:nvPr>
        </p:nvSpPr>
        <p:spPr/>
        <p:txBody>
          <a:bodyPr/>
          <a:lstStyle/>
          <a:p>
            <a:r>
              <a:rPr lang="ja-JP" altLang="en-US" dirty="0"/>
              <a:t>母集団での回帰モデル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C418899-CA9B-E78C-72C1-199EBE5197DF}"/>
                  </a:ext>
                </a:extLst>
              </p:cNvPr>
              <p:cNvSpPr>
                <a:spLocks noGrp="1"/>
              </p:cNvSpPr>
              <p:nvPr>
                <p:ph idx="1"/>
              </p:nvPr>
            </p:nvSpPr>
            <p:spPr/>
            <p:txBody>
              <a:bodyPr>
                <a:normAutofit/>
              </a:bodyPr>
              <a:lstStyle/>
              <a:p>
                <a:r>
                  <a:rPr lang="ja-JP" altLang="en-US" dirty="0"/>
                  <a:t>データから求められた回帰直線の切片と傾き（回帰係数）は，データを取り直せば異なった値となる。</a:t>
                </a:r>
                <a:endParaRPr lang="en-US" altLang="ja-JP" dirty="0"/>
              </a:p>
              <a:p>
                <a:r>
                  <a:rPr lang="ja-JP" altLang="en-US" dirty="0"/>
                  <a:t>説明変数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は観測者が任意の値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を決められるとする。</a:t>
                </a:r>
                <a:endParaRPr lang="en-US" altLang="ja-JP" dirty="0"/>
              </a:p>
              <a:p>
                <a:r>
                  <a:rPr lang="ja-JP" altLang="en-US" dirty="0"/>
                  <a:t>説明変数 </a:t>
                </a:r>
                <a:r>
                  <a:rPr lang="en-US" altLang="ja-JP" i="1" dirty="0">
                    <a:latin typeface="Times New Roman" panose="02020603050405020304" pitchFamily="18" charset="0"/>
                    <a:cs typeface="Times New Roman" panose="02020603050405020304" pitchFamily="18" charset="0"/>
                  </a:rPr>
                  <a:t>x </a:t>
                </a:r>
                <a:r>
                  <a:rPr lang="ja-JP" altLang="en-US" dirty="0"/>
                  <a:t>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であるときの目的変数 </a:t>
                </a:r>
                <a:r>
                  <a:rPr lang="en-US" altLang="ja-JP" i="1" dirty="0">
                    <a:latin typeface="Times New Roman" panose="02020603050405020304" pitchFamily="18" charset="0"/>
                    <a:cs typeface="Times New Roman" panose="02020603050405020304" pitchFamily="18" charset="0"/>
                  </a:rPr>
                  <a:t>Y</a:t>
                </a:r>
                <a:r>
                  <a:rPr lang="ja-JP" altLang="en-US" dirty="0"/>
                  <a:t> 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は，以下の</a:t>
                </a:r>
                <a:r>
                  <a:rPr lang="ja-JP" altLang="en-US" u="sng" dirty="0">
                    <a:solidFill>
                      <a:srgbClr val="FF0000"/>
                    </a:solidFill>
                  </a:rPr>
                  <a:t>母単回帰モデル</a:t>
                </a:r>
                <a:r>
                  <a:rPr lang="ja-JP" altLang="en-US" dirty="0"/>
                  <a:t>（</a:t>
                </a:r>
                <a:r>
                  <a:rPr lang="en-US" altLang="ja-JP" dirty="0"/>
                  <a:t>population simple regression model</a:t>
                </a:r>
                <a:r>
                  <a:rPr lang="ja-JP" altLang="en-US" dirty="0"/>
                  <a:t>）によって決まるとする。</a:t>
                </a:r>
                <a:endParaRPr lang="en-US" altLang="ja-JP" dirty="0"/>
              </a:p>
              <a:p>
                <a:pPr lvl="1"/>
                <a:endParaRPr lang="en-US" altLang="ja-JP" dirty="0"/>
              </a:p>
              <a:p>
                <a:pPr lvl="1"/>
                <a:r>
                  <a:rPr lang="ja-JP" altLang="en-US" dirty="0"/>
                  <a:t>誤差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r>
                      <a:rPr lang="en-US" altLang="ja-JP" b="0" i="0" smtClean="0">
                        <a:latin typeface="Cambria Math" panose="02040503050406030204" pitchFamily="18" charset="0"/>
                      </a:rPr>
                      <m:t> </m:t>
                    </m:r>
                  </m:oMath>
                </a14:m>
                <a:r>
                  <a:rPr lang="ja-JP" altLang="en-US" dirty="0"/>
                  <a:t>は，平均 </a:t>
                </a:r>
                <a:r>
                  <a:rPr lang="en-US" altLang="ja-JP" dirty="0"/>
                  <a:t>0</a:t>
                </a:r>
                <a:r>
                  <a:rPr lang="ja-JP" altLang="en-US" dirty="0"/>
                  <a:t>，分散 </a:t>
                </a:r>
                <a14:m>
                  <m:oMath xmlns:m="http://schemas.openxmlformats.org/officeDocument/2006/math">
                    <m:sSup>
                      <m:sSupPr>
                        <m:ctrlPr>
                          <a:rPr lang="en-US" altLang="ja-JP" i="1" smtClean="0">
                            <a:latin typeface="Cambria Math" panose="02040503050406030204" pitchFamily="18" charset="0"/>
                          </a:rPr>
                        </m:ctrlPr>
                      </m:sSupPr>
                      <m:e>
                        <m:r>
                          <a:rPr lang="ja-JP" altLang="en-US"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lang="ja-JP" altLang="en-US" dirty="0"/>
                  <a:t> の正規分布に従うと仮定する。</a:t>
                </a:r>
                <a:endParaRPr lang="en-US" altLang="ja-JP" b="0" dirty="0">
                  <a:ea typeface="Cambria Math" panose="02040503050406030204" pitchFamily="18" charset="0"/>
                </a:endParaRPr>
              </a:p>
              <a:p>
                <a:pPr lvl="1"/>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oMath>
                </a14:m>
                <a:r>
                  <a:rPr lang="en-US" altLang="ja-JP" dirty="0"/>
                  <a:t> </a:t>
                </a:r>
                <a:r>
                  <a:rPr lang="ja-JP" altLang="en-US" dirty="0"/>
                  <a:t>を</a:t>
                </a:r>
                <a:r>
                  <a:rPr lang="ja-JP" altLang="en-US" u="sng" dirty="0">
                    <a:solidFill>
                      <a:srgbClr val="FF0000"/>
                    </a:solidFill>
                  </a:rPr>
                  <a:t>母切片</a:t>
                </a:r>
                <a:r>
                  <a:rPr lang="ja-JP" altLang="en-US" dirty="0"/>
                  <a:t>（</a:t>
                </a:r>
                <a:r>
                  <a:rPr lang="en-US" altLang="ja-JP" dirty="0"/>
                  <a:t>population intercept</a:t>
                </a:r>
                <a:r>
                  <a:rPr lang="ja-JP" altLang="en-US" dirty="0"/>
                  <a:t>），</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1</m:t>
                        </m:r>
                      </m:sub>
                    </m:sSub>
                  </m:oMath>
                </a14:m>
                <a:r>
                  <a:rPr lang="ja-JP" altLang="en-US" dirty="0"/>
                  <a:t> を</a:t>
                </a:r>
                <a:r>
                  <a:rPr lang="ja-JP" altLang="en-US" u="sng" dirty="0">
                    <a:solidFill>
                      <a:srgbClr val="FF0000"/>
                    </a:solidFill>
                  </a:rPr>
                  <a:t>母回帰係数</a:t>
                </a:r>
                <a:r>
                  <a:rPr lang="ja-JP" altLang="en-US" dirty="0"/>
                  <a:t>（</a:t>
                </a:r>
                <a:r>
                  <a:rPr lang="en-US" altLang="ja-JP" dirty="0"/>
                  <a:t>population regression coefficient</a:t>
                </a:r>
                <a:r>
                  <a:rPr lang="ja-JP" altLang="en-US" dirty="0"/>
                  <a:t>），</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を</a:t>
                </a:r>
                <a:r>
                  <a:rPr lang="ja-JP" altLang="en-US" u="sng" dirty="0">
                    <a:solidFill>
                      <a:srgbClr val="FF0000"/>
                    </a:solidFill>
                  </a:rPr>
                  <a:t>誤差</a:t>
                </a:r>
                <a:r>
                  <a:rPr lang="ja-JP" altLang="en-US" dirty="0"/>
                  <a:t>（</a:t>
                </a:r>
                <a:r>
                  <a:rPr lang="en-US" altLang="ja-JP" dirty="0"/>
                  <a:t>error</a:t>
                </a:r>
                <a:r>
                  <a:rPr lang="ja-JP" altLang="en-US" dirty="0"/>
                  <a:t>）と呼ぶ。</a:t>
                </a:r>
                <a:endParaRPr lang="en-US" altLang="ja-JP" dirty="0"/>
              </a:p>
            </p:txBody>
          </p:sp>
        </mc:Choice>
        <mc:Fallback xmlns="">
          <p:sp>
            <p:nvSpPr>
              <p:cNvPr id="3" name="コンテンツ プレースホルダー 2">
                <a:extLst>
                  <a:ext uri="{FF2B5EF4-FFF2-40B4-BE49-F238E27FC236}">
                    <a16:creationId xmlns:a16="http://schemas.microsoft.com/office/drawing/2014/main" id="{0C418899-CA9B-E78C-72C1-199EBE5197DF}"/>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5071FFE-5468-A588-D5A7-1DD5C622D8A5}"/>
                  </a:ext>
                </a:extLst>
              </p:cNvPr>
              <p:cNvSpPr txBox="1"/>
              <p:nvPr/>
            </p:nvSpPr>
            <p:spPr>
              <a:xfrm>
                <a:off x="4795932" y="4276326"/>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05071FFE-5468-A588-D5A7-1DD5C622D8A5}"/>
                  </a:ext>
                </a:extLst>
              </p:cNvPr>
              <p:cNvSpPr txBox="1">
                <a:spLocks noRot="1" noChangeAspect="1" noMove="1" noResize="1" noEditPoints="1" noAdjustHandles="1" noChangeArrowheads="1" noChangeShapeType="1" noTextEdit="1"/>
              </p:cNvSpPr>
              <p:nvPr/>
            </p:nvSpPr>
            <p:spPr>
              <a:xfrm>
                <a:off x="4795932" y="4276326"/>
                <a:ext cx="2600135" cy="369332"/>
              </a:xfrm>
              <a:prstGeom prst="rect">
                <a:avLst/>
              </a:prstGeom>
              <a:blipFill>
                <a:blip r:embed="rId3"/>
                <a:stretch>
                  <a:fillRect l="-2113" t="-1639" r="-235" b="-327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8692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10719" y="3228329"/>
            <a:ext cx="2248576" cy="1954120"/>
          </a:xfrm>
          <a:prstGeom prst="rect">
            <a:avLst/>
          </a:prstGeom>
        </p:spPr>
      </p:pic>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77157" y="2182822"/>
            <a:ext cx="2248576" cy="1954120"/>
          </a:xfrm>
          <a:prstGeom prst="rect">
            <a:avLst/>
          </a:prstGeom>
        </p:spPr>
      </p:pic>
      <p:cxnSp>
        <p:nvCxnSpPr>
          <p:cNvPr id="6" name="直線コネクタ 5"/>
          <p:cNvCxnSpPr/>
          <p:nvPr/>
        </p:nvCxnSpPr>
        <p:spPr>
          <a:xfrm>
            <a:off x="1560654" y="5464138"/>
            <a:ext cx="741682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2359406" y="999642"/>
            <a:ext cx="0" cy="540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423302" y="2378696"/>
            <a:ext cx="6798092" cy="2725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cxnSpLocks/>
          </p:cNvCxnSpPr>
          <p:nvPr/>
        </p:nvCxnSpPr>
        <p:spPr>
          <a:xfrm>
            <a:off x="2319421" y="3135710"/>
            <a:ext cx="6134325" cy="860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a:off x="6319846" y="1564748"/>
            <a:ext cx="0" cy="4043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55550" y="2035594"/>
            <a:ext cx="0" cy="3572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p:cNvCxnSpPr>
          <p:nvPr/>
        </p:nvCxnSpPr>
        <p:spPr>
          <a:xfrm>
            <a:off x="2319421" y="4204538"/>
            <a:ext cx="34400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4639987" y="4676051"/>
                <a:ext cx="1505990"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𝑁</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0,</m:t>
                          </m:r>
                          <m:sSup>
                            <m:sSupPr>
                              <m:ctrlPr>
                                <a:rPr lang="en-US" altLang="ja-JP" sz="2800" i="1" smtClean="0">
                                  <a:latin typeface="Cambria Math" panose="02040503050406030204" pitchFamily="18" charset="0"/>
                                </a:rPr>
                              </m:ctrlPr>
                            </m:sSupPr>
                            <m:e>
                              <m:r>
                                <a:rPr lang="ja-JP" altLang="en-US" sz="280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en-US" altLang="ja-JP" sz="2800" i="1" smtClean="0">
                              <a:latin typeface="Cambria Math" panose="02040503050406030204" pitchFamily="18" charset="0"/>
                            </a:rPr>
                            <m:t> </m:t>
                          </m:r>
                        </m:e>
                      </m:d>
                    </m:oMath>
                  </m:oMathPara>
                </a14:m>
                <a:endParaRPr lang="ja-JP" altLang="en-US" sz="28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639987" y="4676051"/>
                <a:ext cx="1505990" cy="48635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C99F530-4453-0994-BF20-EABC4D495ABC}"/>
                  </a:ext>
                </a:extLst>
              </p:cNvPr>
              <p:cNvSpPr txBox="1"/>
              <p:nvPr/>
            </p:nvSpPr>
            <p:spPr>
              <a:xfrm>
                <a:off x="9148258" y="5104098"/>
                <a:ext cx="47711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panose="02040503050406030204" pitchFamily="18" charset="0"/>
                        </a:rPr>
                        <m:t>𝑥</m:t>
                      </m:r>
                    </m:oMath>
                  </m:oMathPara>
                </a14:m>
                <a:endParaRPr kumimoji="1" lang="ja-JP" altLang="en-US" sz="4400" dirty="0"/>
              </a:p>
            </p:txBody>
          </p:sp>
        </mc:Choice>
        <mc:Fallback xmlns="">
          <p:sp>
            <p:nvSpPr>
              <p:cNvPr id="3" name="テキスト ボックス 2">
                <a:extLst>
                  <a:ext uri="{FF2B5EF4-FFF2-40B4-BE49-F238E27FC236}">
                    <a16:creationId xmlns:a16="http://schemas.microsoft.com/office/drawing/2014/main" id="{AC99F530-4453-0994-BF20-EABC4D495ABC}"/>
                  </a:ext>
                </a:extLst>
              </p:cNvPr>
              <p:cNvSpPr txBox="1">
                <a:spLocks noRot="1" noChangeAspect="1" noMove="1" noResize="1" noEditPoints="1" noAdjustHandles="1" noChangeArrowheads="1" noChangeShapeType="1" noTextEdit="1"/>
              </p:cNvSpPr>
              <p:nvPr/>
            </p:nvSpPr>
            <p:spPr>
              <a:xfrm>
                <a:off x="9148258" y="5104098"/>
                <a:ext cx="477118" cy="67710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0715DC4-3194-F915-D972-2EE6DA841341}"/>
                  </a:ext>
                </a:extLst>
              </p:cNvPr>
              <p:cNvSpPr txBox="1"/>
              <p:nvPr/>
            </p:nvSpPr>
            <p:spPr>
              <a:xfrm>
                <a:off x="7642268" y="3495750"/>
                <a:ext cx="1505990"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800" i="1" smtClean="0">
                          <a:latin typeface="Cambria Math" panose="02040503050406030204" pitchFamily="18" charset="0"/>
                        </a:rPr>
                        <m:t>𝑁</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0,</m:t>
                          </m:r>
                          <m:sSup>
                            <m:sSupPr>
                              <m:ctrlPr>
                                <a:rPr lang="en-US" altLang="ja-JP" sz="2800" i="1" smtClean="0">
                                  <a:latin typeface="Cambria Math" panose="02040503050406030204" pitchFamily="18" charset="0"/>
                                </a:rPr>
                              </m:ctrlPr>
                            </m:sSupPr>
                            <m:e>
                              <m:r>
                                <a:rPr lang="ja-JP" altLang="en-US" sz="280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en-US" altLang="ja-JP" sz="2800" i="1" smtClean="0">
                              <a:latin typeface="Cambria Math" panose="02040503050406030204" pitchFamily="18" charset="0"/>
                            </a:rPr>
                            <m:t> </m:t>
                          </m:r>
                        </m:e>
                      </m:d>
                    </m:oMath>
                  </m:oMathPara>
                </a14:m>
                <a:endParaRPr lang="ja-JP" altLang="en-US" sz="2800" dirty="0"/>
              </a:p>
            </p:txBody>
          </p:sp>
        </mc:Choice>
        <mc:Fallback xmlns="">
          <p:sp>
            <p:nvSpPr>
              <p:cNvPr id="5" name="テキスト ボックス 4">
                <a:extLst>
                  <a:ext uri="{FF2B5EF4-FFF2-40B4-BE49-F238E27FC236}">
                    <a16:creationId xmlns:a16="http://schemas.microsoft.com/office/drawing/2014/main" id="{00715DC4-3194-F915-D972-2EE6DA841341}"/>
                  </a:ext>
                </a:extLst>
              </p:cNvPr>
              <p:cNvSpPr txBox="1">
                <a:spLocks noRot="1" noChangeAspect="1" noMove="1" noResize="1" noEditPoints="1" noAdjustHandles="1" noChangeArrowheads="1" noChangeShapeType="1" noTextEdit="1"/>
              </p:cNvSpPr>
              <p:nvPr/>
            </p:nvSpPr>
            <p:spPr>
              <a:xfrm>
                <a:off x="7642268" y="3495750"/>
                <a:ext cx="1505990" cy="48635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FD6E70C-0BF3-E478-CB9A-AC61ADBBB4DD}"/>
                  </a:ext>
                </a:extLst>
              </p:cNvPr>
              <p:cNvSpPr txBox="1"/>
              <p:nvPr/>
            </p:nvSpPr>
            <p:spPr>
              <a:xfrm>
                <a:off x="1967760" y="501887"/>
                <a:ext cx="46775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𝑌</m:t>
                      </m:r>
                    </m:oMath>
                  </m:oMathPara>
                </a14:m>
                <a:endParaRPr kumimoji="1" lang="ja-JP" altLang="en-US" sz="4000" dirty="0"/>
              </a:p>
            </p:txBody>
          </p:sp>
        </mc:Choice>
        <mc:Fallback xmlns="">
          <p:sp>
            <p:nvSpPr>
              <p:cNvPr id="7" name="テキスト ボックス 6">
                <a:extLst>
                  <a:ext uri="{FF2B5EF4-FFF2-40B4-BE49-F238E27FC236}">
                    <a16:creationId xmlns:a16="http://schemas.microsoft.com/office/drawing/2014/main" id="{BFD6E70C-0BF3-E478-CB9A-AC61ADBBB4DD}"/>
                  </a:ext>
                </a:extLst>
              </p:cNvPr>
              <p:cNvSpPr txBox="1">
                <a:spLocks noRot="1" noChangeAspect="1" noMove="1" noResize="1" noEditPoints="1" noAdjustHandles="1" noChangeArrowheads="1" noChangeShapeType="1" noTextEdit="1"/>
              </p:cNvSpPr>
              <p:nvPr/>
            </p:nvSpPr>
            <p:spPr>
              <a:xfrm>
                <a:off x="1967760" y="501887"/>
                <a:ext cx="467756" cy="615553"/>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ACEFC0C-6BF9-9BC7-D70B-9CE135857A49}"/>
                  </a:ext>
                </a:extLst>
              </p:cNvPr>
              <p:cNvSpPr txBox="1"/>
              <p:nvPr/>
            </p:nvSpPr>
            <p:spPr>
              <a:xfrm>
                <a:off x="3416991" y="5504931"/>
                <a:ext cx="63626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𝑖</m:t>
                          </m:r>
                        </m:sub>
                      </m:sSub>
                    </m:oMath>
                  </m:oMathPara>
                </a14:m>
                <a:endParaRPr kumimoji="1" lang="ja-JP" altLang="en-US" sz="4400" dirty="0"/>
              </a:p>
            </p:txBody>
          </p:sp>
        </mc:Choice>
        <mc:Fallback xmlns="">
          <p:sp>
            <p:nvSpPr>
              <p:cNvPr id="9" name="テキスト ボックス 8">
                <a:extLst>
                  <a:ext uri="{FF2B5EF4-FFF2-40B4-BE49-F238E27FC236}">
                    <a16:creationId xmlns:a16="http://schemas.microsoft.com/office/drawing/2014/main" id="{DACEFC0C-6BF9-9BC7-D70B-9CE135857A49}"/>
                  </a:ext>
                </a:extLst>
              </p:cNvPr>
              <p:cNvSpPr txBox="1">
                <a:spLocks noRot="1" noChangeAspect="1" noMove="1" noResize="1" noEditPoints="1" noAdjustHandles="1" noChangeArrowheads="1" noChangeShapeType="1" noTextEdit="1"/>
              </p:cNvSpPr>
              <p:nvPr/>
            </p:nvSpPr>
            <p:spPr>
              <a:xfrm>
                <a:off x="3416991" y="5504931"/>
                <a:ext cx="636264" cy="67710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BCC1B53-46E6-E1D1-D9BA-56633017E3D7}"/>
                  </a:ext>
                </a:extLst>
              </p:cNvPr>
              <p:cNvSpPr txBox="1"/>
              <p:nvPr/>
            </p:nvSpPr>
            <p:spPr>
              <a:xfrm>
                <a:off x="8043190" y="1891962"/>
                <a:ext cx="24020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𝑌</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oMath>
                  </m:oMathPara>
                </a14:m>
                <a:endParaRPr kumimoji="1" lang="ja-JP" altLang="en-US" sz="2400" dirty="0"/>
              </a:p>
            </p:txBody>
          </p:sp>
        </mc:Choice>
        <mc:Fallback xmlns="">
          <p:sp>
            <p:nvSpPr>
              <p:cNvPr id="14" name="テキスト ボックス 13">
                <a:extLst>
                  <a:ext uri="{FF2B5EF4-FFF2-40B4-BE49-F238E27FC236}">
                    <a16:creationId xmlns:a16="http://schemas.microsoft.com/office/drawing/2014/main" id="{FBCC1B53-46E6-E1D1-D9BA-56633017E3D7}"/>
                  </a:ext>
                </a:extLst>
              </p:cNvPr>
              <p:cNvSpPr txBox="1">
                <a:spLocks noRot="1" noChangeAspect="1" noMove="1" noResize="1" noEditPoints="1" noAdjustHandles="1" noChangeArrowheads="1" noChangeShapeType="1" noTextEdit="1"/>
              </p:cNvSpPr>
              <p:nvPr/>
            </p:nvSpPr>
            <p:spPr>
              <a:xfrm>
                <a:off x="8043190" y="1891962"/>
                <a:ext cx="2402004" cy="369332"/>
              </a:xfrm>
              <a:prstGeom prst="rect">
                <a:avLst/>
              </a:prstGeom>
              <a:blipFill>
                <a:blip r:embed="rId8"/>
                <a:stretch>
                  <a:fillRect l="-2030" t="-1639" r="-1777" b="-327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58885FB-7A63-2305-8E7C-FB87532DB32B}"/>
                  </a:ext>
                </a:extLst>
              </p:cNvPr>
              <p:cNvSpPr txBox="1"/>
              <p:nvPr/>
            </p:nvSpPr>
            <p:spPr>
              <a:xfrm>
                <a:off x="3033655" y="1486242"/>
                <a:ext cx="26001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𝑌</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𝑖</m:t>
                          </m:r>
                        </m:sub>
                      </m:sSub>
                    </m:oMath>
                  </m:oMathPara>
                </a14:m>
                <a:endParaRPr kumimoji="1" lang="ja-JP" altLang="en-US" sz="2400" dirty="0"/>
              </a:p>
            </p:txBody>
          </p:sp>
        </mc:Choice>
        <mc:Fallback xmlns="">
          <p:sp>
            <p:nvSpPr>
              <p:cNvPr id="15" name="テキスト ボックス 14">
                <a:extLst>
                  <a:ext uri="{FF2B5EF4-FFF2-40B4-BE49-F238E27FC236}">
                    <a16:creationId xmlns:a16="http://schemas.microsoft.com/office/drawing/2014/main" id="{C58885FB-7A63-2305-8E7C-FB87532DB32B}"/>
                  </a:ext>
                </a:extLst>
              </p:cNvPr>
              <p:cNvSpPr txBox="1">
                <a:spLocks noRot="1" noChangeAspect="1" noMove="1" noResize="1" noEditPoints="1" noAdjustHandles="1" noChangeArrowheads="1" noChangeShapeType="1" noTextEdit="1"/>
              </p:cNvSpPr>
              <p:nvPr/>
            </p:nvSpPr>
            <p:spPr>
              <a:xfrm>
                <a:off x="3033655" y="1486242"/>
                <a:ext cx="2600135" cy="369332"/>
              </a:xfrm>
              <a:prstGeom prst="rect">
                <a:avLst/>
              </a:prstGeom>
              <a:blipFill>
                <a:blip r:embed="rId9"/>
                <a:stretch>
                  <a:fillRect l="-2113" t="-1667" r="-235"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D3D3D22F-0206-C8F7-A8D4-73803AB56BC8}"/>
                  </a:ext>
                </a:extLst>
              </p:cNvPr>
              <p:cNvSpPr txBox="1"/>
              <p:nvPr/>
            </p:nvSpPr>
            <p:spPr>
              <a:xfrm>
                <a:off x="6047120" y="5504931"/>
                <a:ext cx="635687" cy="7316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4400" b="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𝑗</m:t>
                          </m:r>
                        </m:sub>
                      </m:sSub>
                    </m:oMath>
                  </m:oMathPara>
                </a14:m>
                <a:endParaRPr kumimoji="1" lang="ja-JP" altLang="en-US" sz="4400" dirty="0"/>
              </a:p>
            </p:txBody>
          </p:sp>
        </mc:Choice>
        <mc:Fallback xmlns="">
          <p:sp>
            <p:nvSpPr>
              <p:cNvPr id="22" name="テキスト ボックス 21">
                <a:extLst>
                  <a:ext uri="{FF2B5EF4-FFF2-40B4-BE49-F238E27FC236}">
                    <a16:creationId xmlns:a16="http://schemas.microsoft.com/office/drawing/2014/main" id="{D3D3D22F-0206-C8F7-A8D4-73803AB56BC8}"/>
                  </a:ext>
                </a:extLst>
              </p:cNvPr>
              <p:cNvSpPr txBox="1">
                <a:spLocks noRot="1" noChangeAspect="1" noMove="1" noResize="1" noEditPoints="1" noAdjustHandles="1" noChangeArrowheads="1" noChangeShapeType="1" noTextEdit="1"/>
              </p:cNvSpPr>
              <p:nvPr/>
            </p:nvSpPr>
            <p:spPr>
              <a:xfrm>
                <a:off x="6047120" y="5504931"/>
                <a:ext cx="635687" cy="73161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B69ECAB-FF89-8115-C8E4-4A980F94A648}"/>
                  </a:ext>
                </a:extLst>
              </p:cNvPr>
              <p:cNvSpPr txBox="1"/>
              <p:nvPr/>
            </p:nvSpPr>
            <p:spPr>
              <a:xfrm>
                <a:off x="5278561" y="953274"/>
                <a:ext cx="2599750"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𝑌</m:t>
                          </m:r>
                        </m:e>
                        <m:sub>
                          <m:r>
                            <a:rPr kumimoji="1" lang="en-US" altLang="ja-JP" sz="2400" b="0" i="1" smtClean="0">
                              <a:latin typeface="Cambria Math" panose="02040503050406030204" pitchFamily="18" charset="0"/>
                            </a:rPr>
                            <m:t>𝑗</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𝑗</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𝐸</m:t>
                          </m:r>
                        </m:e>
                        <m:sub>
                          <m:r>
                            <a:rPr kumimoji="1" lang="en-US" altLang="ja-JP" sz="2400" b="0" i="1" smtClean="0">
                              <a:latin typeface="Cambria Math" panose="02040503050406030204" pitchFamily="18" charset="0"/>
                            </a:rPr>
                            <m:t>𝑗</m:t>
                          </m:r>
                        </m:sub>
                      </m:sSub>
                    </m:oMath>
                  </m:oMathPara>
                </a14:m>
                <a:endParaRPr kumimoji="1" lang="ja-JP" altLang="en-US" sz="2400" dirty="0"/>
              </a:p>
            </p:txBody>
          </p:sp>
        </mc:Choice>
        <mc:Fallback xmlns="">
          <p:sp>
            <p:nvSpPr>
              <p:cNvPr id="26" name="テキスト ボックス 25">
                <a:extLst>
                  <a:ext uri="{FF2B5EF4-FFF2-40B4-BE49-F238E27FC236}">
                    <a16:creationId xmlns:a16="http://schemas.microsoft.com/office/drawing/2014/main" id="{DB69ECAB-FF89-8115-C8E4-4A980F94A648}"/>
                  </a:ext>
                </a:extLst>
              </p:cNvPr>
              <p:cNvSpPr txBox="1">
                <a:spLocks noRot="1" noChangeAspect="1" noMove="1" noResize="1" noEditPoints="1" noAdjustHandles="1" noChangeArrowheads="1" noChangeShapeType="1" noTextEdit="1"/>
              </p:cNvSpPr>
              <p:nvPr/>
            </p:nvSpPr>
            <p:spPr>
              <a:xfrm>
                <a:off x="5278561" y="953274"/>
                <a:ext cx="2599750" cy="399084"/>
              </a:xfrm>
              <a:prstGeom prst="rect">
                <a:avLst/>
              </a:prstGeom>
              <a:blipFill>
                <a:blip r:embed="rId11"/>
                <a:stretch>
                  <a:fillRect l="-2113" r="-939" b="-25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B3952661-453C-6EC1-5423-EC4677420475}"/>
                  </a:ext>
                </a:extLst>
              </p:cNvPr>
              <p:cNvSpPr txBox="1"/>
              <p:nvPr/>
            </p:nvSpPr>
            <p:spPr>
              <a:xfrm>
                <a:off x="915533" y="3982102"/>
                <a:ext cx="13245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𝑖</m:t>
                          </m:r>
                        </m:sub>
                      </m:sSub>
                    </m:oMath>
                  </m:oMathPara>
                </a14:m>
                <a:endParaRPr kumimoji="1" lang="ja-JP" altLang="en-US" sz="2400" dirty="0"/>
              </a:p>
            </p:txBody>
          </p:sp>
        </mc:Choice>
        <mc:Fallback xmlns="">
          <p:sp>
            <p:nvSpPr>
              <p:cNvPr id="30" name="テキスト ボックス 29">
                <a:extLst>
                  <a:ext uri="{FF2B5EF4-FFF2-40B4-BE49-F238E27FC236}">
                    <a16:creationId xmlns:a16="http://schemas.microsoft.com/office/drawing/2014/main" id="{B3952661-453C-6EC1-5423-EC4677420475}"/>
                  </a:ext>
                </a:extLst>
              </p:cNvPr>
              <p:cNvSpPr txBox="1">
                <a:spLocks noRot="1" noChangeAspect="1" noMove="1" noResize="1" noEditPoints="1" noAdjustHandles="1" noChangeArrowheads="1" noChangeShapeType="1" noTextEdit="1"/>
              </p:cNvSpPr>
              <p:nvPr/>
            </p:nvSpPr>
            <p:spPr>
              <a:xfrm>
                <a:off x="915533" y="3982102"/>
                <a:ext cx="1324593" cy="369332"/>
              </a:xfrm>
              <a:prstGeom prst="rect">
                <a:avLst/>
              </a:prstGeom>
              <a:blipFill>
                <a:blip r:embed="rId12"/>
                <a:stretch>
                  <a:fillRect l="-6912" t="-1639" r="-1382" b="-327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575A4534-7719-D754-BBEC-5DED0592F098}"/>
                  </a:ext>
                </a:extLst>
              </p:cNvPr>
              <p:cNvSpPr txBox="1"/>
              <p:nvPr/>
            </p:nvSpPr>
            <p:spPr>
              <a:xfrm>
                <a:off x="918408" y="2881559"/>
                <a:ext cx="1324465"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𝑗</m:t>
                          </m:r>
                        </m:sub>
                      </m:sSub>
                    </m:oMath>
                  </m:oMathPara>
                </a14:m>
                <a:endParaRPr kumimoji="1" lang="ja-JP" altLang="en-US" sz="2400" dirty="0"/>
              </a:p>
            </p:txBody>
          </p:sp>
        </mc:Choice>
        <mc:Fallback xmlns="">
          <p:sp>
            <p:nvSpPr>
              <p:cNvPr id="31" name="テキスト ボックス 30">
                <a:extLst>
                  <a:ext uri="{FF2B5EF4-FFF2-40B4-BE49-F238E27FC236}">
                    <a16:creationId xmlns:a16="http://schemas.microsoft.com/office/drawing/2014/main" id="{575A4534-7719-D754-BBEC-5DED0592F098}"/>
                  </a:ext>
                </a:extLst>
              </p:cNvPr>
              <p:cNvSpPr txBox="1">
                <a:spLocks noRot="1" noChangeAspect="1" noMove="1" noResize="1" noEditPoints="1" noAdjustHandles="1" noChangeArrowheads="1" noChangeShapeType="1" noTextEdit="1"/>
              </p:cNvSpPr>
              <p:nvPr/>
            </p:nvSpPr>
            <p:spPr>
              <a:xfrm>
                <a:off x="918408" y="2881559"/>
                <a:ext cx="1324465" cy="399084"/>
              </a:xfrm>
              <a:prstGeom prst="rect">
                <a:avLst/>
              </a:prstGeom>
              <a:blipFill>
                <a:blip r:embed="rId13"/>
                <a:stretch>
                  <a:fillRect l="-7373" r="-2765" b="-261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1794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B84A9-A994-77E3-0C9E-B36BB5FCB2DE}"/>
              </a:ext>
            </a:extLst>
          </p:cNvPr>
          <p:cNvSpPr>
            <a:spLocks noGrp="1"/>
          </p:cNvSpPr>
          <p:nvPr>
            <p:ph type="title"/>
          </p:nvPr>
        </p:nvSpPr>
        <p:spPr/>
        <p:txBody>
          <a:bodyPr/>
          <a:lstStyle/>
          <a:p>
            <a:r>
              <a:rPr lang="ja-JP" altLang="en-US" dirty="0"/>
              <a:t>相関関係の把握</a:t>
            </a:r>
            <a:endParaRPr kumimoji="1" lang="ja-JP" altLang="en-US" dirty="0"/>
          </a:p>
        </p:txBody>
      </p:sp>
      <p:sp>
        <p:nvSpPr>
          <p:cNvPr id="3" name="コンテンツ プレースホルダー 2">
            <a:extLst>
              <a:ext uri="{FF2B5EF4-FFF2-40B4-BE49-F238E27FC236}">
                <a16:creationId xmlns:a16="http://schemas.microsoft.com/office/drawing/2014/main" id="{D1389E1A-1D8F-4DA8-EB12-8449689EF17A}"/>
              </a:ext>
            </a:extLst>
          </p:cNvPr>
          <p:cNvSpPr>
            <a:spLocks noGrp="1"/>
          </p:cNvSpPr>
          <p:nvPr>
            <p:ph idx="1"/>
          </p:nvPr>
        </p:nvSpPr>
        <p:spPr/>
        <p:txBody>
          <a:bodyPr/>
          <a:lstStyle/>
          <a:p>
            <a:r>
              <a:rPr kumimoji="1" lang="ja-JP" altLang="en-US" dirty="0"/>
              <a:t>量的な２変数の間の関連を調べるには，データを </a:t>
            </a:r>
            <a:r>
              <a:rPr kumimoji="1" lang="en-US" altLang="ja-JP" i="1" dirty="0" err="1">
                <a:latin typeface="Times New Roman" panose="02020603050405020304" pitchFamily="18" charset="0"/>
                <a:ea typeface="+mj-ea"/>
                <a:cs typeface="Times New Roman" panose="02020603050405020304" pitchFamily="18" charset="0"/>
              </a:rPr>
              <a:t>xy</a:t>
            </a:r>
            <a:r>
              <a:rPr kumimoji="1" lang="en-US" altLang="ja-JP" dirty="0"/>
              <a:t> </a:t>
            </a:r>
            <a:r>
              <a:rPr kumimoji="1" lang="ja-JP" altLang="en-US" dirty="0"/>
              <a:t>平面上の点として図示し，関連のだいたいの形を把握することから始める。これを</a:t>
            </a:r>
            <a:r>
              <a:rPr kumimoji="1" lang="ja-JP" altLang="en-US" u="sng" dirty="0">
                <a:solidFill>
                  <a:srgbClr val="FF0000"/>
                </a:solidFill>
              </a:rPr>
              <a:t>散布図</a:t>
            </a:r>
            <a:r>
              <a:rPr kumimoji="1" lang="ja-JP" altLang="en-US" dirty="0"/>
              <a:t>（</a:t>
            </a:r>
            <a:r>
              <a:rPr kumimoji="1" lang="en-US" altLang="ja-JP" dirty="0"/>
              <a:t>scatter diagram</a:t>
            </a:r>
            <a:r>
              <a:rPr kumimoji="1" lang="ja-JP" altLang="en-US" dirty="0"/>
              <a:t>）と呼ぶ。</a:t>
            </a:r>
            <a:endParaRPr kumimoji="1" lang="en-US" altLang="ja-JP" dirty="0"/>
          </a:p>
          <a:p>
            <a:r>
              <a:rPr kumimoji="1" lang="ja-JP" altLang="en-US" dirty="0"/>
              <a:t>ある変数の値の変動が，別の変数の値の変動と連動する関係（</a:t>
            </a:r>
            <a:r>
              <a:rPr kumimoji="1" lang="ja-JP" altLang="en-US" u="sng" dirty="0">
                <a:solidFill>
                  <a:srgbClr val="FF0000"/>
                </a:solidFill>
              </a:rPr>
              <a:t>共変動</a:t>
            </a:r>
            <a:r>
              <a:rPr kumimoji="1" lang="ja-JP" altLang="en-US" dirty="0"/>
              <a:t>の関係）にあるとき，これらの変数間には</a:t>
            </a:r>
            <a:r>
              <a:rPr kumimoji="1" lang="ja-JP" altLang="en-US" u="sng" dirty="0">
                <a:solidFill>
                  <a:srgbClr val="FF0000"/>
                </a:solidFill>
              </a:rPr>
              <a:t>相関</a:t>
            </a:r>
            <a:r>
              <a:rPr kumimoji="1" lang="ja-JP" altLang="en-US" dirty="0"/>
              <a:t>（</a:t>
            </a:r>
            <a:r>
              <a:rPr kumimoji="1" lang="en-US" altLang="ja-JP" dirty="0"/>
              <a:t>correlation</a:t>
            </a:r>
            <a:r>
              <a:rPr kumimoji="1" lang="ja-JP" altLang="en-US" dirty="0"/>
              <a:t>）があると言う。</a:t>
            </a:r>
          </a:p>
          <a:p>
            <a:endParaRPr kumimoji="1" lang="ja-JP" altLang="en-US" dirty="0"/>
          </a:p>
        </p:txBody>
      </p:sp>
    </p:spTree>
    <p:extLst>
      <p:ext uri="{BB962C8B-B14F-4D97-AF65-F5344CB8AC3E}">
        <p14:creationId xmlns:p14="http://schemas.microsoft.com/office/powerpoint/2010/main" val="16175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BF64E3-C454-590A-3F9B-DBAA4DBCB149}"/>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A146F9E-9A41-76F4-E4FA-3476A2BF18B9}"/>
                  </a:ext>
                </a:extLst>
              </p:cNvPr>
              <p:cNvSpPr>
                <a:spLocks noGrp="1"/>
              </p:cNvSpPr>
              <p:nvPr>
                <p:ph idx="1"/>
              </p:nvPr>
            </p:nvSpPr>
            <p:spPr/>
            <p:txBody>
              <a:bodyPr>
                <a:normAutofit/>
              </a:bodyPr>
              <a:lstStyle/>
              <a:p>
                <a:r>
                  <a:rPr lang="ja-JP" altLang="en-US" dirty="0"/>
                  <a:t>母単回帰モデル：</a:t>
                </a:r>
                <a:endParaRPr kumimoji="1" lang="en-US" altLang="ja-JP" dirty="0"/>
              </a:p>
              <a:p>
                <a:pPr lvl="1"/>
                <a:r>
                  <a:rPr lang="ja-JP" altLang="en-US" dirty="0"/>
                  <a:t>説明変数の値が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ja-JP" altLang="en-US" dirty="0"/>
                  <a:t> であるときに観測される目的変数の値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は，確率変数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の実現値である。同じ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oMath>
                </a14:m>
                <a:r>
                  <a:rPr lang="ja-JP" altLang="en-US" dirty="0"/>
                  <a:t> について観測を繰り返せば，誤差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𝐸</m:t>
                        </m:r>
                      </m:e>
                      <m:sub>
                        <m:r>
                          <a:rPr lang="en-US" altLang="ja-JP" i="1">
                            <a:latin typeface="Cambria Math" panose="02040503050406030204" pitchFamily="18" charset="0"/>
                          </a:rPr>
                          <m:t>𝑖</m:t>
                        </m:r>
                      </m:sub>
                    </m:sSub>
                  </m:oMath>
                </a14:m>
                <a:r>
                  <a:rPr lang="ja-JP" altLang="en-US" dirty="0"/>
                  <a:t> がランダムに決まり（誤差は独立），異なった実現値が得られる。</a:t>
                </a:r>
                <a:endParaRPr lang="en-US" altLang="ja-JP" dirty="0"/>
              </a:p>
              <a:p>
                <a:pPr lvl="1"/>
                <a:r>
                  <a:rPr lang="ja-JP" altLang="en-US" dirty="0"/>
                  <a:t>データから求められた切片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oMath>
                </a14:m>
                <a:r>
                  <a:rPr lang="ja-JP" altLang="en-US" dirty="0"/>
                  <a:t> と回帰係数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 は，それぞれ母切片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oMath>
                </a14:m>
                <a:r>
                  <a:rPr lang="ja-JP" altLang="en-US" dirty="0"/>
                  <a:t> および母回帰係数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oMath>
                </a14:m>
                <a:r>
                  <a:rPr lang="ja-JP" altLang="en-US" dirty="0"/>
                  <a:t> とは異なる。</a:t>
                </a:r>
                <a:endParaRPr lang="en-US" altLang="ja-JP" dirty="0"/>
              </a:p>
              <a:p>
                <a:pPr lvl="1"/>
                <a:r>
                  <a:rPr lang="ja-JP" altLang="en-US" dirty="0"/>
                  <a:t>説明変数 </a:t>
                </a:r>
                <a:r>
                  <a:rPr lang="en-US" altLang="ja-JP" i="1" dirty="0">
                    <a:latin typeface="Times New Roman" panose="02020603050405020304" pitchFamily="18" charset="0"/>
                    <a:cs typeface="Times New Roman" panose="02020603050405020304" pitchFamily="18" charset="0"/>
                  </a:rPr>
                  <a:t>x</a:t>
                </a:r>
                <a:r>
                  <a:rPr lang="ja-JP" altLang="en-US" dirty="0"/>
                  <a:t> は観測者が値を決められるので，確率変数ではない。</a:t>
                </a:r>
                <a:endParaRPr lang="en-US" altLang="ja-JP" dirty="0"/>
              </a:p>
              <a:p>
                <a:pPr lvl="1"/>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𝑁</m:t>
                    </m:r>
                    <m:d>
                      <m:dPr>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0,</m:t>
                        </m:r>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e>
                    </m:d>
                  </m:oMath>
                </a14:m>
                <a:r>
                  <a:rPr lang="ja-JP" altLang="en-US" dirty="0"/>
                  <a:t> より，</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𝑁</m:t>
                    </m:r>
                    <m:d>
                      <m:dPr>
                        <m:ctrlPr>
                          <a:rPr lang="en-US" altLang="ja-JP" b="0" i="1" smtClean="0">
                            <a:latin typeface="Cambria Math" panose="02040503050406030204" pitchFamily="18" charset="0"/>
                            <a:ea typeface="Cambria Math" panose="02040503050406030204" pitchFamily="18" charset="0"/>
                          </a:rPr>
                        </m:ctrlPr>
                      </m:dPr>
                      <m:e>
                        <m:sSub>
                          <m:sSubPr>
                            <m:ctrlPr>
                              <a:rPr lang="en-US" altLang="ja-JP" b="0" i="1" smtClean="0">
                                <a:latin typeface="Cambria Math" panose="02040503050406030204" pitchFamily="18" charset="0"/>
                                <a:ea typeface="Cambria Math" panose="02040503050406030204" pitchFamily="18" charset="0"/>
                              </a:rPr>
                            </m:ctrlPr>
                          </m:sSubPr>
                          <m:e>
                            <m:r>
                              <a:rPr lang="ja-JP" altLang="en-US" b="0" i="1" smtClean="0">
                                <a:latin typeface="Cambria Math" panose="02040503050406030204" pitchFamily="18" charset="0"/>
                                <a:ea typeface="Cambria Math" panose="02040503050406030204" pitchFamily="18" charset="0"/>
                              </a:rPr>
                              <m:t>𝛽</m:t>
                            </m:r>
                          </m:e>
                          <m:sub>
                            <m:r>
                              <a:rPr lang="en-US" altLang="ja-JP" b="0" i="1" smtClean="0">
                                <a:latin typeface="Cambria Math" panose="02040503050406030204" pitchFamily="18" charset="0"/>
                                <a:ea typeface="Cambria Math" panose="02040503050406030204" pitchFamily="18" charset="0"/>
                              </a:rPr>
                              <m:t>0</m:t>
                            </m:r>
                          </m:sub>
                        </m:sSub>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ja-JP" altLang="en-US" b="0" i="1" smtClean="0">
                                <a:latin typeface="Cambria Math" panose="02040503050406030204" pitchFamily="18" charset="0"/>
                                <a:ea typeface="Cambria Math" panose="02040503050406030204" pitchFamily="18" charset="0"/>
                              </a:rPr>
                              <m:t>𝛽</m:t>
                            </m:r>
                          </m:e>
                          <m:sub>
                            <m:r>
                              <a:rPr lang="en-US" altLang="ja-JP" b="0" i="1" smtClean="0">
                                <a:latin typeface="Cambria Math" panose="02040503050406030204" pitchFamily="18" charset="0"/>
                                <a:ea typeface="Cambria Math" panose="02040503050406030204" pitchFamily="18" charset="0"/>
                              </a:rPr>
                              <m:t>1</m:t>
                            </m:r>
                          </m:sub>
                        </m:sSub>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𝑖</m:t>
                            </m:r>
                          </m:sub>
                        </m:sSub>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e>
                    </m:d>
                  </m:oMath>
                </a14:m>
                <a:r>
                  <a:rPr lang="en-US" altLang="ja-JP" dirty="0"/>
                  <a:t> </a:t>
                </a:r>
                <a:r>
                  <a:rPr lang="ja-JP" altLang="en-US" dirty="0"/>
                  <a:t>である。</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oMath>
                </a14:m>
                <a:r>
                  <a:rPr lang="ja-JP" altLang="en-US" dirty="0"/>
                  <a:t> は定数であることに注意。</a:t>
                </a:r>
                <a:endParaRPr lang="en-US" altLang="ja-JP" dirty="0"/>
              </a:p>
              <a:p>
                <a:pPr lvl="1"/>
                <a:r>
                  <a:rPr lang="ja-JP" altLang="en-US" dirty="0"/>
                  <a:t>説明変数の別の値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𝑗</m:t>
                        </m:r>
                      </m:sub>
                    </m:sSub>
                  </m:oMath>
                </a14:m>
                <a:r>
                  <a:rPr lang="ja-JP" altLang="en-US" dirty="0"/>
                  <a:t> についても，以上と同じことが言える。</a:t>
                </a:r>
                <a:endParaRPr lang="en-US" altLang="ja-JP" dirty="0"/>
              </a:p>
            </p:txBody>
          </p:sp>
        </mc:Choice>
        <mc:Fallback xmlns="">
          <p:sp>
            <p:nvSpPr>
              <p:cNvPr id="3" name="コンテンツ プレースホルダー 2">
                <a:extLst>
                  <a:ext uri="{FF2B5EF4-FFF2-40B4-BE49-F238E27FC236}">
                    <a16:creationId xmlns:a16="http://schemas.microsoft.com/office/drawing/2014/main" id="{5A146F9E-9A41-76F4-E4FA-3476A2BF18B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674C5FF-7529-E1CE-591B-1EF5AD951CAD}"/>
                  </a:ext>
                </a:extLst>
              </p:cNvPr>
              <p:cNvSpPr txBox="1"/>
              <p:nvPr/>
            </p:nvSpPr>
            <p:spPr>
              <a:xfrm>
                <a:off x="4062222" y="1889031"/>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C674C5FF-7529-E1CE-591B-1EF5AD951CAD}"/>
                  </a:ext>
                </a:extLst>
              </p:cNvPr>
              <p:cNvSpPr txBox="1">
                <a:spLocks noRot="1" noChangeAspect="1" noMove="1" noResize="1" noEditPoints="1" noAdjustHandles="1" noChangeArrowheads="1" noChangeShapeType="1" noTextEdit="1"/>
              </p:cNvSpPr>
              <p:nvPr/>
            </p:nvSpPr>
            <p:spPr>
              <a:xfrm>
                <a:off x="4062222" y="1889031"/>
                <a:ext cx="2600135" cy="369332"/>
              </a:xfrm>
              <a:prstGeom prst="rect">
                <a:avLst/>
              </a:prstGeom>
              <a:blipFill>
                <a:blip r:embed="rId3"/>
                <a:stretch>
                  <a:fillRect l="-1874" t="-1667"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927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C8EBC3A2-A16C-541D-B911-F498F97A3000}"/>
                  </a:ext>
                </a:extLst>
              </p:cNvPr>
              <p:cNvSpPr>
                <a:spLocks noGrp="1"/>
              </p:cNvSpPr>
              <p:nvPr>
                <p:ph type="title"/>
              </p:nvPr>
            </p:nvSpPr>
            <p:spPr/>
            <p:txBody>
              <a:bodyPr/>
              <a:lstStyle/>
              <a:p>
                <a:r>
                  <a:rPr kumimoji="1" lang="ja-JP" altLang="en-US" dirty="0"/>
                  <a:t>誤差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r>
                  <a:rPr kumimoji="1" lang="ja-JP" altLang="en-US" dirty="0"/>
                  <a:t> についての仮定</a:t>
                </a:r>
              </a:p>
            </p:txBody>
          </p:sp>
        </mc:Choice>
        <mc:Fallback xmlns="">
          <p:sp>
            <p:nvSpPr>
              <p:cNvPr id="2" name="タイトル 1">
                <a:extLst>
                  <a:ext uri="{FF2B5EF4-FFF2-40B4-BE49-F238E27FC236}">
                    <a16:creationId xmlns:a16="http://schemas.microsoft.com/office/drawing/2014/main" id="{C8EBC3A2-A16C-541D-B911-F498F97A300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86B21CF-5A6B-A9DD-0977-F0DF83F2F225}"/>
                  </a:ext>
                </a:extLst>
              </p:cNvPr>
              <p:cNvSpPr>
                <a:spLocks noGrp="1"/>
              </p:cNvSpPr>
              <p:nvPr>
                <p:ph idx="1"/>
              </p:nvPr>
            </p:nvSpPr>
            <p:spPr/>
            <p:txBody>
              <a:bodyPr/>
              <a:lstStyle/>
              <a:p>
                <a:r>
                  <a:rPr lang="ja-JP" altLang="en-US" dirty="0"/>
                  <a:t>不偏性：</a:t>
                </a:r>
                <a14:m>
                  <m:oMath xmlns:m="http://schemas.openxmlformats.org/officeDocument/2006/math">
                    <m:r>
                      <a:rPr lang="en-US" altLang="ja-JP" b="0" i="1" smtClean="0">
                        <a:latin typeface="Cambria Math" panose="02040503050406030204" pitchFamily="18" charset="0"/>
                      </a:rPr>
                      <m:t>𝐸</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r>
                      <a:rPr lang="en-US" altLang="ja-JP" b="0" i="1" smtClean="0">
                        <a:latin typeface="Cambria Math" panose="02040503050406030204" pitchFamily="18" charset="0"/>
                      </a:rPr>
                      <m:t>=0</m:t>
                    </m:r>
                  </m:oMath>
                </a14:m>
                <a:endParaRPr kumimoji="1" lang="en-US" altLang="ja-JP" dirty="0"/>
              </a:p>
              <a:p>
                <a:r>
                  <a:rPr lang="ja-JP" altLang="en-US"/>
                  <a:t>等分散性：</a:t>
                </a:r>
                <a14:m>
                  <m:oMath xmlns:m="http://schemas.openxmlformats.org/officeDocument/2006/math">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kumimoji="1" lang="en-US" altLang="ja-JP" dirty="0"/>
                  <a:t> </a:t>
                </a:r>
                <a:r>
                  <a:rPr kumimoji="1" lang="ja-JP" altLang="en-US" dirty="0"/>
                  <a:t>（</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𝐸</m:t>
                        </m:r>
                      </m:e>
                      <m:sub>
                        <m:r>
                          <a:rPr kumimoji="1" lang="en-US" altLang="ja-JP" b="0" i="1" dirty="0" smtClean="0">
                            <a:latin typeface="Cambria Math" panose="02040503050406030204" pitchFamily="18" charset="0"/>
                          </a:rPr>
                          <m:t>𝑖</m:t>
                        </m:r>
                      </m:sub>
                    </m:sSub>
                  </m:oMath>
                </a14:m>
                <a:r>
                  <a:rPr kumimoji="1" lang="ja-JP" altLang="en-US" dirty="0"/>
                  <a:t> の分散は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によらず一定）</a:t>
                </a:r>
                <a:endParaRPr kumimoji="1" lang="en-US" altLang="ja-JP" dirty="0"/>
              </a:p>
              <a:p>
                <a:r>
                  <a:rPr lang="ja-JP" altLang="en-US" dirty="0"/>
                  <a:t>独立性：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は互いに独立</a:t>
                </a:r>
                <a:endParaRPr lang="en-US" altLang="ja-JP" dirty="0"/>
              </a:p>
              <a:p>
                <a:r>
                  <a:rPr kumimoji="1" lang="ja-JP" altLang="en-US" dirty="0"/>
                  <a:t>正規性：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ja-JP" altLang="en-US" dirty="0"/>
                  <a:t> は正規分布に従う</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686B21CF-5A6B-A9DD-0977-F0DF83F2F225}"/>
                  </a:ext>
                </a:extLst>
              </p:cNvPr>
              <p:cNvSpPr>
                <a:spLocks noGrp="1" noRot="1" noChangeAspect="1" noMove="1" noResize="1" noEditPoints="1" noAdjustHandles="1" noChangeArrowheads="1" noChangeShapeType="1" noTextEdit="1"/>
              </p:cNvSpPr>
              <p:nvPr>
                <p:ph idx="1"/>
              </p:nvPr>
            </p:nvSpPr>
            <p:spPr>
              <a:blipFill>
                <a:blip r:embed="rId4"/>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9A737940-2778-1150-E05C-352D3C6D1CE8}"/>
                  </a:ext>
                </a:extLst>
              </p:cNvPr>
              <p:cNvSpPr txBox="1"/>
              <p:nvPr/>
            </p:nvSpPr>
            <p:spPr>
              <a:xfrm>
                <a:off x="1571453" y="4227047"/>
                <a:ext cx="1716496" cy="4168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𝑁</m:t>
                      </m:r>
                      <m:d>
                        <m:dPr>
                          <m:ctrlPr>
                            <a:rPr lang="en-US" altLang="ja-JP" sz="2400" i="1">
                              <a:latin typeface="Cambria Math" panose="02040503050406030204" pitchFamily="18" charset="0"/>
                              <a:ea typeface="Cambria Math" panose="02040503050406030204" pitchFamily="18" charset="0"/>
                            </a:rPr>
                          </m:ctrlPr>
                        </m:dPr>
                        <m:e>
                          <m:r>
                            <a:rPr lang="en-US" altLang="ja-JP" sz="2400" i="1">
                              <a:latin typeface="Cambria Math" panose="02040503050406030204" pitchFamily="18" charset="0"/>
                              <a:ea typeface="Cambria Math" panose="02040503050406030204" pitchFamily="18" charset="0"/>
                            </a:rPr>
                            <m:t>0,</m:t>
                          </m:r>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e>
                      </m:d>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9A737940-2778-1150-E05C-352D3C6D1CE8}"/>
                  </a:ext>
                </a:extLst>
              </p:cNvPr>
              <p:cNvSpPr txBox="1">
                <a:spLocks noRot="1" noChangeAspect="1" noMove="1" noResize="1" noEditPoints="1" noAdjustHandles="1" noChangeArrowheads="1" noChangeShapeType="1" noTextEdit="1"/>
              </p:cNvSpPr>
              <p:nvPr/>
            </p:nvSpPr>
            <p:spPr>
              <a:xfrm>
                <a:off x="1571453" y="4227047"/>
                <a:ext cx="1716496" cy="41684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FDAD335-9416-8682-8E2E-2756D7F08A29}"/>
                  </a:ext>
                </a:extLst>
              </p:cNvPr>
              <p:cNvSpPr txBox="1"/>
              <p:nvPr/>
            </p:nvSpPr>
            <p:spPr>
              <a:xfrm>
                <a:off x="5497351" y="4561049"/>
                <a:ext cx="2742674" cy="4168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𝑁</m:t>
                      </m:r>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0</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𝛽</m:t>
                              </m:r>
                            </m:e>
                            <m:sub>
                              <m:r>
                                <a:rPr lang="en-US" altLang="ja-JP" sz="2400" i="1">
                                  <a:latin typeface="Cambria Math" panose="02040503050406030204" pitchFamily="18" charset="0"/>
                                  <a:ea typeface="Cambria Math" panose="02040503050406030204" pitchFamily="18" charset="0"/>
                                </a:rPr>
                                <m:t>1</m:t>
                              </m:r>
                            </m:sub>
                          </m:sSub>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e>
                      </m:d>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CFDAD335-9416-8682-8E2E-2756D7F08A29}"/>
                  </a:ext>
                </a:extLst>
              </p:cNvPr>
              <p:cNvSpPr txBox="1">
                <a:spLocks noRot="1" noChangeAspect="1" noMove="1" noResize="1" noEditPoints="1" noAdjustHandles="1" noChangeArrowheads="1" noChangeShapeType="1" noTextEdit="1"/>
              </p:cNvSpPr>
              <p:nvPr/>
            </p:nvSpPr>
            <p:spPr>
              <a:xfrm>
                <a:off x="5497351" y="4561049"/>
                <a:ext cx="2742674" cy="41684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12B237F-D387-549A-1CA8-DB24B019AB01}"/>
                  </a:ext>
                </a:extLst>
              </p:cNvPr>
              <p:cNvSpPr txBox="1"/>
              <p:nvPr/>
            </p:nvSpPr>
            <p:spPr>
              <a:xfrm>
                <a:off x="1571453" y="5225761"/>
                <a:ext cx="2600135"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𝑌</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0</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𝛽</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𝐸</m:t>
                          </m:r>
                        </m:e>
                        <m:sub>
                          <m:r>
                            <a:rPr lang="en-US" altLang="ja-JP" sz="2400" i="1">
                              <a:latin typeface="Cambria Math" panose="02040503050406030204" pitchFamily="18" charset="0"/>
                            </a:rPr>
                            <m:t>𝑖</m:t>
                          </m:r>
                        </m:sub>
                      </m:sSub>
                    </m:oMath>
                  </m:oMathPara>
                </a14:m>
                <a:endParaRPr kumimoji="1" lang="ja-JP" altLang="en-US" sz="2400" dirty="0"/>
              </a:p>
            </p:txBody>
          </p:sp>
        </mc:Choice>
        <mc:Fallback xmlns="">
          <p:sp>
            <p:nvSpPr>
              <p:cNvPr id="6" name="テキスト ボックス 5">
                <a:extLst>
                  <a:ext uri="{FF2B5EF4-FFF2-40B4-BE49-F238E27FC236}">
                    <a16:creationId xmlns:a16="http://schemas.microsoft.com/office/drawing/2014/main" id="{512B237F-D387-549A-1CA8-DB24B019AB01}"/>
                  </a:ext>
                </a:extLst>
              </p:cNvPr>
              <p:cNvSpPr txBox="1">
                <a:spLocks noRot="1" noChangeAspect="1" noMove="1" noResize="1" noEditPoints="1" noAdjustHandles="1" noChangeArrowheads="1" noChangeShapeType="1" noTextEdit="1"/>
              </p:cNvSpPr>
              <p:nvPr/>
            </p:nvSpPr>
            <p:spPr>
              <a:xfrm>
                <a:off x="1571453" y="5225761"/>
                <a:ext cx="2600135" cy="369332"/>
              </a:xfrm>
              <a:prstGeom prst="rect">
                <a:avLst/>
              </a:prstGeom>
              <a:blipFill>
                <a:blip r:embed="rId7"/>
                <a:stretch>
                  <a:fillRect l="-2113" t="-1639" r="-235" b="-32787"/>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CD95CDD2-3A89-EC12-E94F-5E93A1F33BA9}"/>
              </a:ext>
            </a:extLst>
          </p:cNvPr>
          <p:cNvCxnSpPr/>
          <p:nvPr/>
        </p:nvCxnSpPr>
        <p:spPr>
          <a:xfrm>
            <a:off x="3493337" y="4358457"/>
            <a:ext cx="1823324" cy="394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7C755896-E5D5-C35A-9894-AE11C1CF0776}"/>
              </a:ext>
            </a:extLst>
          </p:cNvPr>
          <p:cNvCxnSpPr/>
          <p:nvPr/>
        </p:nvCxnSpPr>
        <p:spPr>
          <a:xfrm flipV="1">
            <a:off x="4331080" y="4977894"/>
            <a:ext cx="985581" cy="442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962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D4FF8-FD0F-93D8-1999-83EABDED9CB6}"/>
              </a:ext>
            </a:extLst>
          </p:cNvPr>
          <p:cNvSpPr>
            <a:spLocks noGrp="1"/>
          </p:cNvSpPr>
          <p:nvPr>
            <p:ph type="title"/>
          </p:nvPr>
        </p:nvSpPr>
        <p:spPr/>
        <p:txBody>
          <a:bodyPr/>
          <a:lstStyle/>
          <a:p>
            <a:r>
              <a:rPr lang="ja-JP" altLang="en-US" dirty="0"/>
              <a:t>切片および回帰係数の期待値</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3BAA2EF-FF93-5BEB-4B3B-CD6C0EBB3628}"/>
                  </a:ext>
                </a:extLst>
              </p:cNvPr>
              <p:cNvSpPr>
                <a:spLocks noGrp="1"/>
              </p:cNvSpPr>
              <p:nvPr>
                <p:ph idx="1"/>
              </p:nvPr>
            </p:nvSpPr>
            <p:spPr/>
            <p:txBody>
              <a:bodyPr>
                <a:normAutofit/>
              </a:bodyPr>
              <a:lstStyle/>
              <a:p>
                <a:r>
                  <a:rPr kumimoji="1" lang="ja-JP" altLang="en-US" dirty="0"/>
                  <a:t>データから計算される切片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oMath>
                </a14:m>
                <a:r>
                  <a:rPr kumimoji="1" lang="ja-JP" altLang="en-US" dirty="0"/>
                  <a:t> と回帰係数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は，それぞれ母切片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0</m:t>
                        </m:r>
                      </m:sub>
                    </m:sSub>
                  </m:oMath>
                </a14:m>
                <a:r>
                  <a:rPr kumimoji="1" lang="ja-JP" altLang="en-US" dirty="0"/>
                  <a:t> と母回帰係数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oMath>
                </a14:m>
                <a:r>
                  <a:rPr kumimoji="1" lang="ja-JP" altLang="en-US" dirty="0"/>
                  <a:t> の</a:t>
                </a:r>
                <a:r>
                  <a:rPr kumimoji="1" lang="ja-JP" altLang="en-US" u="sng" dirty="0">
                    <a:solidFill>
                      <a:srgbClr val="FF0000"/>
                    </a:solidFill>
                  </a:rPr>
                  <a:t>不偏推定量</a:t>
                </a:r>
                <a:r>
                  <a:rPr kumimoji="1" lang="ja-JP" altLang="en-US" dirty="0"/>
                  <a:t>（具体的な値としては不偏推定値）である。</a:t>
                </a:r>
                <a:endParaRPr kumimoji="1" lang="en-US" altLang="ja-JP" dirty="0"/>
              </a:p>
              <a:p>
                <a:pPr lvl="1"/>
                <a:r>
                  <a:rPr lang="ja-JP" altLang="en-US" dirty="0"/>
                  <a:t>不偏推定量：母数 </a:t>
                </a:r>
                <a14:m>
                  <m:oMath xmlns:m="http://schemas.openxmlformats.org/officeDocument/2006/math">
                    <m:r>
                      <a:rPr lang="ja-JP" altLang="en-US" i="1" smtClean="0">
                        <a:latin typeface="Cambria Math" panose="02040503050406030204" pitchFamily="18" charset="0"/>
                      </a:rPr>
                      <m:t>𝜃</m:t>
                    </m:r>
                  </m:oMath>
                </a14:m>
                <a:r>
                  <a:rPr lang="ja-JP" altLang="en-US" dirty="0"/>
                  <a:t> の推定量 </a:t>
                </a:r>
                <a14:m>
                  <m:oMath xmlns:m="http://schemas.openxmlformats.org/officeDocument/2006/math">
                    <m:acc>
                      <m:accPr>
                        <m:chr m:val="̂"/>
                        <m:ctrlPr>
                          <a:rPr lang="ja-JP" altLang="en-US" i="1" smtClean="0">
                            <a:latin typeface="Cambria Math" panose="02040503050406030204" pitchFamily="18" charset="0"/>
                          </a:rPr>
                        </m:ctrlPr>
                      </m:accPr>
                      <m:e>
                        <m:r>
                          <a:rPr lang="ja-JP" altLang="en-US" i="1" smtClean="0">
                            <a:latin typeface="Cambria Math" panose="02040503050406030204" pitchFamily="18" charset="0"/>
                          </a:rPr>
                          <m:t>𝜃</m:t>
                        </m:r>
                      </m:e>
                    </m:acc>
                  </m:oMath>
                </a14:m>
                <a:r>
                  <a:rPr lang="ja-JP" altLang="en-US" dirty="0"/>
                  <a:t> の期待値が母数 </a:t>
                </a:r>
                <a14:m>
                  <m:oMath xmlns:m="http://schemas.openxmlformats.org/officeDocument/2006/math">
                    <m:r>
                      <a:rPr lang="ja-JP" altLang="en-US" i="1">
                        <a:latin typeface="Cambria Math" panose="02040503050406030204" pitchFamily="18" charset="0"/>
                      </a:rPr>
                      <m:t>𝜃</m:t>
                    </m:r>
                  </m:oMath>
                </a14:m>
                <a:r>
                  <a:rPr lang="ja-JP" altLang="en-US" dirty="0"/>
                  <a:t> と一致するとき，推定量 </a:t>
                </a:r>
                <a14:m>
                  <m:oMath xmlns:m="http://schemas.openxmlformats.org/officeDocument/2006/math">
                    <m:acc>
                      <m:accPr>
                        <m:chr m:val="̂"/>
                        <m:ctrlPr>
                          <a:rPr lang="ja-JP" altLang="en-US" i="1">
                            <a:latin typeface="Cambria Math" panose="02040503050406030204" pitchFamily="18" charset="0"/>
                          </a:rPr>
                        </m:ctrlPr>
                      </m:accPr>
                      <m:e>
                        <m:r>
                          <a:rPr lang="ja-JP" altLang="en-US" i="1">
                            <a:latin typeface="Cambria Math" panose="02040503050406030204" pitchFamily="18" charset="0"/>
                          </a:rPr>
                          <m:t>𝜃</m:t>
                        </m:r>
                      </m:e>
                    </m:acc>
                  </m:oMath>
                </a14:m>
                <a:r>
                  <a:rPr lang="ja-JP" altLang="en-US" dirty="0"/>
                  <a:t> は母数 </a:t>
                </a:r>
                <a14:m>
                  <m:oMath xmlns:m="http://schemas.openxmlformats.org/officeDocument/2006/math">
                    <m:r>
                      <a:rPr lang="ja-JP" altLang="en-US" i="1">
                        <a:latin typeface="Cambria Math" panose="02040503050406030204" pitchFamily="18" charset="0"/>
                      </a:rPr>
                      <m:t>𝜃</m:t>
                    </m:r>
                  </m:oMath>
                </a14:m>
                <a:r>
                  <a:rPr lang="ja-JP" altLang="en-US" dirty="0"/>
                  <a:t> の不偏推定量であるという。</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73BAA2EF-FF93-5BEB-4B3B-CD6C0EBB3628}"/>
                  </a:ext>
                </a:extLst>
              </p:cNvPr>
              <p:cNvSpPr>
                <a:spLocks noGrp="1" noRot="1" noChangeAspect="1" noMove="1" noResize="1" noEditPoints="1" noAdjustHandles="1" noChangeArrowheads="1" noChangeShapeType="1" noTextEdit="1"/>
              </p:cNvSpPr>
              <p:nvPr>
                <p:ph idx="1"/>
              </p:nvPr>
            </p:nvSpPr>
            <p:spPr>
              <a:blipFill>
                <a:blip r:embed="rId2"/>
                <a:stretch>
                  <a:fillRect l="-1043" t="-2241" r="-40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BD4AF92-EEA0-A08B-A173-71504C2958A4}"/>
                  </a:ext>
                </a:extLst>
              </p:cNvPr>
              <p:cNvSpPr txBox="1"/>
              <p:nvPr/>
            </p:nvSpPr>
            <p:spPr>
              <a:xfrm>
                <a:off x="1929727" y="4070412"/>
                <a:ext cx="1556772"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𝐸</m:t>
                      </m:r>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0</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7BD4AF92-EEA0-A08B-A173-71504C2958A4}"/>
                  </a:ext>
                </a:extLst>
              </p:cNvPr>
              <p:cNvSpPr txBox="1">
                <a:spLocks noRot="1" noChangeAspect="1" noMove="1" noResize="1" noEditPoints="1" noAdjustHandles="1" noChangeArrowheads="1" noChangeShapeType="1" noTextEdit="1"/>
              </p:cNvSpPr>
              <p:nvPr/>
            </p:nvSpPr>
            <p:spPr>
              <a:xfrm>
                <a:off x="1929727" y="4070412"/>
                <a:ext cx="1556772" cy="369332"/>
              </a:xfrm>
              <a:prstGeom prst="rect">
                <a:avLst/>
              </a:prstGeom>
              <a:blipFill>
                <a:blip r:embed="rId3"/>
                <a:stretch>
                  <a:fillRect l="-3922" t="-1667" r="-784" b="-3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A749AF6-89DF-1A34-8273-31DC251A6E9A}"/>
                  </a:ext>
                </a:extLst>
              </p:cNvPr>
              <p:cNvSpPr txBox="1"/>
              <p:nvPr/>
            </p:nvSpPr>
            <p:spPr>
              <a:xfrm>
                <a:off x="1943962" y="4867700"/>
                <a:ext cx="1542537"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𝐸</m:t>
                      </m:r>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i="1">
                                  <a:latin typeface="Cambria Math" panose="02040503050406030204" pitchFamily="18" charset="0"/>
                                </a:rPr>
                                <m:t>1</m:t>
                              </m:r>
                            </m:sub>
                          </m:sSub>
                        </m:e>
                      </m:d>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oMath>
                  </m:oMathPara>
                </a14:m>
                <a:endParaRPr kumimoji="1" lang="ja-JP" altLang="en-US" sz="2400" dirty="0"/>
              </a:p>
            </p:txBody>
          </p:sp>
        </mc:Choice>
        <mc:Fallback xmlns="">
          <p:sp>
            <p:nvSpPr>
              <p:cNvPr id="10" name="テキスト ボックス 9">
                <a:extLst>
                  <a:ext uri="{FF2B5EF4-FFF2-40B4-BE49-F238E27FC236}">
                    <a16:creationId xmlns:a16="http://schemas.microsoft.com/office/drawing/2014/main" id="{6A749AF6-89DF-1A34-8273-31DC251A6E9A}"/>
                  </a:ext>
                </a:extLst>
              </p:cNvPr>
              <p:cNvSpPr txBox="1">
                <a:spLocks noRot="1" noChangeAspect="1" noMove="1" noResize="1" noEditPoints="1" noAdjustHandles="1" noChangeArrowheads="1" noChangeShapeType="1" noTextEdit="1"/>
              </p:cNvSpPr>
              <p:nvPr/>
            </p:nvSpPr>
            <p:spPr>
              <a:xfrm>
                <a:off x="1943962" y="4867700"/>
                <a:ext cx="1542537" cy="369332"/>
              </a:xfrm>
              <a:prstGeom prst="rect">
                <a:avLst/>
              </a:prstGeom>
              <a:blipFill>
                <a:blip r:embed="rId4"/>
                <a:stretch>
                  <a:fillRect l="-3953" t="-1667" r="-791" b="-3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0933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ED85376-9607-187D-39CD-65C8449C12C5}"/>
                  </a:ext>
                </a:extLst>
              </p:cNvPr>
              <p:cNvSpPr txBox="1"/>
              <p:nvPr/>
            </p:nvSpPr>
            <p:spPr>
              <a:xfrm>
                <a:off x="1080109" y="3044475"/>
                <a:ext cx="4905895"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𝑛</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d>
                        </m:e>
                      </m:nary>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m:t>
                          </m:r>
                          <m:r>
                            <m:rPr>
                              <m:brk m:alnAt="23"/>
                            </m:rP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nary>
                    </m:oMath>
                  </m:oMathPara>
                </a14:m>
                <a:br>
                  <a:rPr kumimoji="1" lang="en-US" altLang="ja-JP" sz="2000" b="0" i="1" dirty="0">
                    <a:latin typeface="Cambria Math" panose="02040503050406030204" pitchFamily="18" charset="0"/>
                  </a:rPr>
                </a:br>
                <a:endParaRPr kumimoji="1" lang="en-US" altLang="ja-JP" sz="2000" b="0" i="1" dirty="0">
                  <a:latin typeface="Cambria Math" panose="02040503050406030204" pitchFamily="18" charset="0"/>
                </a:endParaRPr>
              </a:p>
            </p:txBody>
          </p:sp>
        </mc:Choice>
        <mc:Fallback xmlns="">
          <p:sp>
            <p:nvSpPr>
              <p:cNvPr id="4" name="テキスト ボックス 3">
                <a:extLst>
                  <a:ext uri="{FF2B5EF4-FFF2-40B4-BE49-F238E27FC236}">
                    <a16:creationId xmlns:a16="http://schemas.microsoft.com/office/drawing/2014/main" id="{AED85376-9607-187D-39CD-65C8449C12C5}"/>
                  </a:ext>
                </a:extLst>
              </p:cNvPr>
              <p:cNvSpPr txBox="1">
                <a:spLocks noRot="1" noChangeAspect="1" noMove="1" noResize="1" noEditPoints="1" noAdjustHandles="1" noChangeArrowheads="1" noChangeShapeType="1" noTextEdit="1"/>
              </p:cNvSpPr>
              <p:nvPr/>
            </p:nvSpPr>
            <p:spPr>
              <a:xfrm>
                <a:off x="1080109" y="3044475"/>
                <a:ext cx="4905895" cy="33612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4A975A-75FB-63BF-0383-6E13AC8C7D91}"/>
                  </a:ext>
                </a:extLst>
              </p:cNvPr>
              <p:cNvSpPr txBox="1"/>
              <p:nvPr/>
            </p:nvSpPr>
            <p:spPr>
              <a:xfrm>
                <a:off x="1542941" y="1129843"/>
                <a:ext cx="21930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sup>
                              <m:r>
                                <a:rPr kumimoji="1" lang="en-US" altLang="ja-JP" sz="2000" b="0" i="1" smtClean="0">
                                  <a:latin typeface="Cambria Math" panose="02040503050406030204" pitchFamily="18" charset="0"/>
                                </a:rPr>
                                <m:t>2</m:t>
                              </m:r>
                            </m:sup>
                          </m:sSup>
                        </m:e>
                      </m:nary>
                    </m:oMath>
                  </m:oMathPara>
                </a14:m>
                <a:endParaRPr kumimoji="1" lang="ja-JP" altLang="en-US" sz="2000" dirty="0"/>
              </a:p>
            </p:txBody>
          </p:sp>
        </mc:Choice>
        <mc:Fallback xmlns="">
          <p:sp>
            <p:nvSpPr>
              <p:cNvPr id="8" name="テキスト ボックス 7">
                <a:extLst>
                  <a:ext uri="{FF2B5EF4-FFF2-40B4-BE49-F238E27FC236}">
                    <a16:creationId xmlns:a16="http://schemas.microsoft.com/office/drawing/2014/main" id="{074A975A-75FB-63BF-0383-6E13AC8C7D91}"/>
                  </a:ext>
                </a:extLst>
              </p:cNvPr>
              <p:cNvSpPr txBox="1">
                <a:spLocks noRot="1" noChangeAspect="1" noMove="1" noResize="1" noEditPoints="1" noAdjustHandles="1" noChangeArrowheads="1" noChangeShapeType="1" noTextEdit="1"/>
              </p:cNvSpPr>
              <p:nvPr/>
            </p:nvSpPr>
            <p:spPr>
              <a:xfrm>
                <a:off x="1542941" y="1129843"/>
                <a:ext cx="2193036" cy="84029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92CB9D7F-1E1A-BFD0-116B-9E0B153FDA1B}"/>
                  </a:ext>
                </a:extLst>
              </p:cNvPr>
              <p:cNvSpPr txBox="1"/>
              <p:nvPr/>
            </p:nvSpPr>
            <p:spPr>
              <a:xfrm>
                <a:off x="1542941" y="2087159"/>
                <a:ext cx="3061928"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e>
                          </m:d>
                        </m:e>
                      </m:nary>
                    </m:oMath>
                  </m:oMathPara>
                </a14:m>
                <a:endParaRPr kumimoji="1" lang="ja-JP" altLang="en-US" sz="2000" dirty="0"/>
              </a:p>
            </p:txBody>
          </p:sp>
        </mc:Choice>
        <mc:Fallback xmlns="">
          <p:sp>
            <p:nvSpPr>
              <p:cNvPr id="2" name="テキスト ボックス 1">
                <a:extLst>
                  <a:ext uri="{FF2B5EF4-FFF2-40B4-BE49-F238E27FC236}">
                    <a16:creationId xmlns:a16="http://schemas.microsoft.com/office/drawing/2014/main" id="{92CB9D7F-1E1A-BFD0-116B-9E0B153FDA1B}"/>
                  </a:ext>
                </a:extLst>
              </p:cNvPr>
              <p:cNvSpPr txBox="1">
                <a:spLocks noRot="1" noChangeAspect="1" noMove="1" noResize="1" noEditPoints="1" noAdjustHandles="1" noChangeArrowheads="1" noChangeShapeType="1" noTextEdit="1"/>
              </p:cNvSpPr>
              <p:nvPr/>
            </p:nvSpPr>
            <p:spPr>
              <a:xfrm>
                <a:off x="1542941" y="2087159"/>
                <a:ext cx="3061928" cy="840295"/>
              </a:xfrm>
              <a:prstGeom prst="rect">
                <a:avLst/>
              </a:prstGeom>
              <a:blipFill>
                <a:blip r:embed="rId4"/>
                <a:stretch>
                  <a:fillRect/>
                </a:stretch>
              </a:blipFill>
            </p:spPr>
            <p:txBody>
              <a:bodyPr/>
              <a:lstStyle/>
              <a:p>
                <a:r>
                  <a:rPr lang="ja-JP" altLang="en-US">
                    <a:noFill/>
                  </a:rPr>
                  <a:t> </a:t>
                </a:r>
              </a:p>
            </p:txBody>
          </p:sp>
        </mc:Fallback>
      </mc:AlternateContent>
      <p:cxnSp>
        <p:nvCxnSpPr>
          <p:cNvPr id="3" name="直線矢印コネクタ 2">
            <a:extLst>
              <a:ext uri="{FF2B5EF4-FFF2-40B4-BE49-F238E27FC236}">
                <a16:creationId xmlns:a16="http://schemas.microsoft.com/office/drawing/2014/main" id="{130977D3-3004-D6E3-A1CC-284407FD8E67}"/>
              </a:ext>
            </a:extLst>
          </p:cNvPr>
          <p:cNvCxnSpPr>
            <a:cxnSpLocks/>
          </p:cNvCxnSpPr>
          <p:nvPr/>
        </p:nvCxnSpPr>
        <p:spPr>
          <a:xfrm flipV="1">
            <a:off x="6130369" y="3579667"/>
            <a:ext cx="2530019" cy="459909"/>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 name="直線矢印コネクタ 4">
            <a:extLst>
              <a:ext uri="{FF2B5EF4-FFF2-40B4-BE49-F238E27FC236}">
                <a16:creationId xmlns:a16="http://schemas.microsoft.com/office/drawing/2014/main" id="{E2B5E17E-B918-C1AD-F24F-0633D5941A6D}"/>
              </a:ext>
            </a:extLst>
          </p:cNvPr>
          <p:cNvCxnSpPr>
            <a:cxnSpLocks/>
          </p:cNvCxnSpPr>
          <p:nvPr/>
        </p:nvCxnSpPr>
        <p:spPr>
          <a:xfrm flipV="1">
            <a:off x="6096000" y="3138054"/>
            <a:ext cx="4164588" cy="799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EF28F970-C366-FB7F-537E-1F11309ECE1C}"/>
              </a:ext>
            </a:extLst>
          </p:cNvPr>
          <p:cNvCxnSpPr>
            <a:cxnSpLocks/>
          </p:cNvCxnSpPr>
          <p:nvPr/>
        </p:nvCxnSpPr>
        <p:spPr>
          <a:xfrm flipV="1">
            <a:off x="6096000" y="1466178"/>
            <a:ext cx="4793238" cy="24712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8B43CD4D-AD03-79B8-2D2C-1A6D18DB94A2}"/>
              </a:ext>
            </a:extLst>
          </p:cNvPr>
          <p:cNvCxnSpPr>
            <a:cxnSpLocks/>
          </p:cNvCxnSpPr>
          <p:nvPr/>
        </p:nvCxnSpPr>
        <p:spPr>
          <a:xfrm flipV="1">
            <a:off x="10364497" y="1583199"/>
            <a:ext cx="540328" cy="1513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8EC84F2C-43A3-0555-68FF-EBD04DAB6B74}"/>
              </a:ext>
            </a:extLst>
          </p:cNvPr>
          <p:cNvCxnSpPr>
            <a:cxnSpLocks/>
          </p:cNvCxnSpPr>
          <p:nvPr/>
        </p:nvCxnSpPr>
        <p:spPr>
          <a:xfrm flipH="1" flipV="1">
            <a:off x="8348661" y="1792431"/>
            <a:ext cx="311727" cy="1617518"/>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D896B32C-E9E2-EA9C-BF89-2223BCFCA503}"/>
              </a:ext>
            </a:extLst>
          </p:cNvPr>
          <p:cNvCxnSpPr>
            <a:cxnSpLocks/>
          </p:cNvCxnSpPr>
          <p:nvPr/>
        </p:nvCxnSpPr>
        <p:spPr>
          <a:xfrm flipV="1">
            <a:off x="6114782" y="1808186"/>
            <a:ext cx="2202705" cy="2108631"/>
          </a:xfrm>
          <a:prstGeom prst="straightConnector1">
            <a:avLst/>
          </a:prstGeom>
          <a:ln>
            <a:solidFill>
              <a:schemeClr val="accent5">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699505E3-9BF6-6071-0218-C129BE068726}"/>
                  </a:ext>
                </a:extLst>
              </p:cNvPr>
              <p:cNvSpPr txBox="1"/>
              <p:nvPr/>
            </p:nvSpPr>
            <p:spPr>
              <a:xfrm>
                <a:off x="9883596" y="951280"/>
                <a:ext cx="480901" cy="733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44" name="テキスト ボックス 43">
                <a:extLst>
                  <a:ext uri="{FF2B5EF4-FFF2-40B4-BE49-F238E27FC236}">
                    <a16:creationId xmlns:a16="http://schemas.microsoft.com/office/drawing/2014/main" id="{699505E3-9BF6-6071-0218-C129BE068726}"/>
                  </a:ext>
                </a:extLst>
              </p:cNvPr>
              <p:cNvSpPr txBox="1">
                <a:spLocks noRot="1" noChangeAspect="1" noMove="1" noResize="1" noEditPoints="1" noAdjustHandles="1" noChangeArrowheads="1" noChangeShapeType="1" noTextEdit="1"/>
              </p:cNvSpPr>
              <p:nvPr/>
            </p:nvSpPr>
            <p:spPr>
              <a:xfrm>
                <a:off x="9883596" y="951280"/>
                <a:ext cx="480901" cy="73379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54AA17A9-27B0-B26E-2098-881CB0EE5B33}"/>
                  </a:ext>
                </a:extLst>
              </p:cNvPr>
              <p:cNvSpPr txBox="1"/>
              <p:nvPr/>
            </p:nvSpPr>
            <p:spPr>
              <a:xfrm>
                <a:off x="7074379" y="1606502"/>
                <a:ext cx="492507"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45" name="テキスト ボックス 44">
                <a:extLst>
                  <a:ext uri="{FF2B5EF4-FFF2-40B4-BE49-F238E27FC236}">
                    <a16:creationId xmlns:a16="http://schemas.microsoft.com/office/drawing/2014/main" id="{54AA17A9-27B0-B26E-2098-881CB0EE5B33}"/>
                  </a:ext>
                </a:extLst>
              </p:cNvPr>
              <p:cNvSpPr txBox="1">
                <a:spLocks noRot="1" noChangeAspect="1" noMove="1" noResize="1" noEditPoints="1" noAdjustHandles="1" noChangeArrowheads="1" noChangeShapeType="1" noTextEdit="1"/>
              </p:cNvSpPr>
              <p:nvPr/>
            </p:nvSpPr>
            <p:spPr>
              <a:xfrm>
                <a:off x="7074379" y="1606502"/>
                <a:ext cx="492507" cy="73334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EF9AB8BF-7C9A-2575-57D5-0DAA7C32E4F6}"/>
                  </a:ext>
                </a:extLst>
              </p:cNvPr>
              <p:cNvSpPr txBox="1"/>
              <p:nvPr/>
            </p:nvSpPr>
            <p:spPr>
              <a:xfrm>
                <a:off x="8471257" y="1039522"/>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46" name="テキスト ボックス 45">
                <a:extLst>
                  <a:ext uri="{FF2B5EF4-FFF2-40B4-BE49-F238E27FC236}">
                    <a16:creationId xmlns:a16="http://schemas.microsoft.com/office/drawing/2014/main" id="{EF9AB8BF-7C9A-2575-57D5-0DAA7C32E4F6}"/>
                  </a:ext>
                </a:extLst>
              </p:cNvPr>
              <p:cNvSpPr txBox="1">
                <a:spLocks noRot="1" noChangeAspect="1" noMove="1" noResize="1" noEditPoints="1" noAdjustHandles="1" noChangeArrowheads="1" noChangeShapeType="1" noTextEdit="1"/>
              </p:cNvSpPr>
              <p:nvPr/>
            </p:nvSpPr>
            <p:spPr>
              <a:xfrm>
                <a:off x="8471257" y="1039522"/>
                <a:ext cx="903004" cy="88036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C5674B3-9CA7-0A89-99B0-1582C6A84AF2}"/>
                  </a:ext>
                </a:extLst>
              </p:cNvPr>
              <p:cNvSpPr txBox="1"/>
              <p:nvPr/>
            </p:nvSpPr>
            <p:spPr>
              <a:xfrm>
                <a:off x="10805354" y="1982132"/>
                <a:ext cx="894796"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7" name="テキスト ボックス 46">
                <a:extLst>
                  <a:ext uri="{FF2B5EF4-FFF2-40B4-BE49-F238E27FC236}">
                    <a16:creationId xmlns:a16="http://schemas.microsoft.com/office/drawing/2014/main" id="{BC5674B3-9CA7-0A89-99B0-1582C6A84AF2}"/>
                  </a:ext>
                </a:extLst>
              </p:cNvPr>
              <p:cNvSpPr txBox="1">
                <a:spLocks noRot="1" noChangeAspect="1" noMove="1" noResize="1" noEditPoints="1" noAdjustHandles="1" noChangeArrowheads="1" noChangeShapeType="1" noTextEdit="1"/>
              </p:cNvSpPr>
              <p:nvPr/>
            </p:nvSpPr>
            <p:spPr>
              <a:xfrm>
                <a:off x="10805354" y="1982132"/>
                <a:ext cx="894796" cy="88036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924E6177-1E18-4743-5CC4-B87B6C2CDF23}"/>
                  </a:ext>
                </a:extLst>
              </p:cNvPr>
              <p:cNvSpPr txBox="1"/>
              <p:nvPr/>
            </p:nvSpPr>
            <p:spPr>
              <a:xfrm>
                <a:off x="8061366" y="3777252"/>
                <a:ext cx="380297" cy="723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48" name="テキスト ボックス 47">
                <a:extLst>
                  <a:ext uri="{FF2B5EF4-FFF2-40B4-BE49-F238E27FC236}">
                    <a16:creationId xmlns:a16="http://schemas.microsoft.com/office/drawing/2014/main" id="{924E6177-1E18-4743-5CC4-B87B6C2CDF23}"/>
                  </a:ext>
                </a:extLst>
              </p:cNvPr>
              <p:cNvSpPr txBox="1">
                <a:spLocks noRot="1" noChangeAspect="1" noMove="1" noResize="1" noEditPoints="1" noAdjustHandles="1" noChangeArrowheads="1" noChangeShapeType="1" noTextEdit="1"/>
              </p:cNvSpPr>
              <p:nvPr/>
            </p:nvSpPr>
            <p:spPr>
              <a:xfrm>
                <a:off x="8061366" y="3777252"/>
                <a:ext cx="380297" cy="723724"/>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483C22C4-6B11-1861-739B-BC53DC9649A7}"/>
                  </a:ext>
                </a:extLst>
              </p:cNvPr>
              <p:cNvSpPr txBox="1"/>
              <p:nvPr/>
            </p:nvSpPr>
            <p:spPr>
              <a:xfrm>
                <a:off x="9752231" y="3315852"/>
                <a:ext cx="388055"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mr>
                          </m:m>
                        </m:e>
                      </m:d>
                    </m:oMath>
                  </m:oMathPara>
                </a14:m>
                <a:endParaRPr kumimoji="1" lang="ja-JP" altLang="en-US" dirty="0"/>
              </a:p>
            </p:txBody>
          </p:sp>
        </mc:Choice>
        <mc:Fallback xmlns="">
          <p:sp>
            <p:nvSpPr>
              <p:cNvPr id="49" name="テキスト ボックス 48">
                <a:extLst>
                  <a:ext uri="{FF2B5EF4-FFF2-40B4-BE49-F238E27FC236}">
                    <a16:creationId xmlns:a16="http://schemas.microsoft.com/office/drawing/2014/main" id="{483C22C4-6B11-1861-739B-BC53DC9649A7}"/>
                  </a:ext>
                </a:extLst>
              </p:cNvPr>
              <p:cNvSpPr txBox="1">
                <a:spLocks noRot="1" noChangeAspect="1" noMove="1" noResize="1" noEditPoints="1" noAdjustHandles="1" noChangeArrowheads="1" noChangeShapeType="1" noTextEdit="1"/>
              </p:cNvSpPr>
              <p:nvPr/>
            </p:nvSpPr>
            <p:spPr>
              <a:xfrm>
                <a:off x="9752231" y="3315852"/>
                <a:ext cx="388055" cy="880369"/>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7E87A187-0D45-7D13-58ED-B320D670E4AE}"/>
                  </a:ext>
                </a:extLst>
              </p:cNvPr>
              <p:cNvSpPr txBox="1"/>
              <p:nvPr/>
            </p:nvSpPr>
            <p:spPr>
              <a:xfrm>
                <a:off x="8317487" y="4562879"/>
                <a:ext cx="1728678"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i="1" smtClean="0">
                                  <a:latin typeface="Cambria Math" panose="02040503050406030204" pitchFamily="18" charset="0"/>
                                </a:rPr>
                              </m:ctrlPr>
                            </m:dP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𝑦</m:t>
                              </m:r>
                            </m:e>
                          </m:acc>
                        </m:e>
                      </m:nary>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50" name="テキスト ボックス 49">
                <a:extLst>
                  <a:ext uri="{FF2B5EF4-FFF2-40B4-BE49-F238E27FC236}">
                    <a16:creationId xmlns:a16="http://schemas.microsoft.com/office/drawing/2014/main" id="{7E87A187-0D45-7D13-58ED-B320D670E4AE}"/>
                  </a:ext>
                </a:extLst>
              </p:cNvPr>
              <p:cNvSpPr txBox="1">
                <a:spLocks noRot="1" noChangeAspect="1" noMove="1" noResize="1" noEditPoints="1" noAdjustHandles="1" noChangeArrowheads="1" noChangeShapeType="1" noTextEdit="1"/>
              </p:cNvSpPr>
              <p:nvPr/>
            </p:nvSpPr>
            <p:spPr>
              <a:xfrm>
                <a:off x="8317487" y="4562879"/>
                <a:ext cx="1728678" cy="756233"/>
              </a:xfrm>
              <a:prstGeom prst="rect">
                <a:avLst/>
              </a:prstGeom>
              <a:blipFill>
                <a:blip r:embed="rId11"/>
                <a:stretch>
                  <a:fillRect/>
                </a:stretch>
              </a:blipFill>
            </p:spPr>
            <p:txBody>
              <a:bodyPr/>
              <a:lstStyle/>
              <a:p>
                <a:r>
                  <a:rPr lang="ja-JP" altLang="en-US">
                    <a:noFill/>
                  </a:rPr>
                  <a:t> </a:t>
                </a:r>
              </a:p>
            </p:txBody>
          </p:sp>
        </mc:Fallback>
      </mc:AlternateContent>
      <p:sp>
        <p:nvSpPr>
          <p:cNvPr id="51" name="テキスト ボックス 50">
            <a:extLst>
              <a:ext uri="{FF2B5EF4-FFF2-40B4-BE49-F238E27FC236}">
                <a16:creationId xmlns:a16="http://schemas.microsoft.com/office/drawing/2014/main" id="{7DE56F7F-A24A-FB5F-2592-BD3681557EA2}"/>
              </a:ext>
            </a:extLst>
          </p:cNvPr>
          <p:cNvSpPr txBox="1"/>
          <p:nvPr/>
        </p:nvSpPr>
        <p:spPr>
          <a:xfrm>
            <a:off x="5761423" y="828781"/>
            <a:ext cx="2236510" cy="400110"/>
          </a:xfrm>
          <a:prstGeom prst="rect">
            <a:avLst/>
          </a:prstGeom>
          <a:noFill/>
        </p:spPr>
        <p:txBody>
          <a:bodyPr wrap="none" rtlCol="0">
            <a:spAutoFit/>
          </a:bodyPr>
          <a:lstStyle/>
          <a:p>
            <a:r>
              <a:rPr lang="ja-JP" altLang="en-US" sz="2000" dirty="0"/>
              <a:t>２つの直角三角形</a:t>
            </a:r>
            <a:endParaRPr kumimoji="1" lang="ja-JP" altLang="en-US" sz="2000" dirty="0"/>
          </a:p>
        </p:txBody>
      </p:sp>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56009413-3092-D134-B0A6-DC387CC91F32}"/>
                  </a:ext>
                </a:extLst>
              </p:cNvPr>
              <p:cNvSpPr txBox="1"/>
              <p:nvPr/>
            </p:nvSpPr>
            <p:spPr>
              <a:xfrm>
                <a:off x="4132163" y="5846593"/>
                <a:ext cx="4604915" cy="369332"/>
              </a:xfrm>
              <a:prstGeom prst="rect">
                <a:avLst/>
              </a:prstGeom>
              <a:noFill/>
            </p:spPr>
            <p:txBody>
              <a:bodyPr wrap="none" rtlCol="0">
                <a:spAutoFit/>
              </a:bodyPr>
              <a:lstStyle/>
              <a:p>
                <a:r>
                  <a:rPr kumimoji="1" lang="ja-JP" altLang="en-US" dirty="0"/>
                  <a:t>もとの式から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𝑦</m:t>
                        </m:r>
                      </m:e>
                    </m:acc>
                  </m:oMath>
                </a14:m>
                <a:r>
                  <a:rPr kumimoji="1" lang="ja-JP" altLang="en-US" dirty="0"/>
                  <a:t> が消えている</a:t>
                </a:r>
                <a:r>
                  <a:rPr lang="ja-JP" altLang="en-US" dirty="0"/>
                  <a:t>！　右図参照</a:t>
                </a:r>
                <a:endParaRPr kumimoji="1" lang="ja-JP" altLang="en-US" dirty="0"/>
              </a:p>
            </p:txBody>
          </p:sp>
        </mc:Choice>
        <mc:Fallback xmlns="">
          <p:sp>
            <p:nvSpPr>
              <p:cNvPr id="52" name="テキスト ボックス 51">
                <a:extLst>
                  <a:ext uri="{FF2B5EF4-FFF2-40B4-BE49-F238E27FC236}">
                    <a16:creationId xmlns:a16="http://schemas.microsoft.com/office/drawing/2014/main" id="{56009413-3092-D134-B0A6-DC387CC91F32}"/>
                  </a:ext>
                </a:extLst>
              </p:cNvPr>
              <p:cNvSpPr txBox="1">
                <a:spLocks noRot="1" noChangeAspect="1" noMove="1" noResize="1" noEditPoints="1" noAdjustHandles="1" noChangeArrowheads="1" noChangeShapeType="1" noTextEdit="1"/>
              </p:cNvSpPr>
              <p:nvPr/>
            </p:nvSpPr>
            <p:spPr>
              <a:xfrm>
                <a:off x="4132163" y="5846593"/>
                <a:ext cx="4604915" cy="369332"/>
              </a:xfrm>
              <a:prstGeom prst="rect">
                <a:avLst/>
              </a:prstGeom>
              <a:blipFill>
                <a:blip r:embed="rId12"/>
                <a:stretch>
                  <a:fillRect l="-1192" t="-6557" r="-397" b="-262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82078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31129C4B-E246-99BA-B1BE-5ADEE5423990}"/>
                  </a:ext>
                </a:extLst>
              </p:cNvPr>
              <p:cNvSpPr txBox="1"/>
              <p:nvPr/>
            </p:nvSpPr>
            <p:spPr>
              <a:xfrm>
                <a:off x="1388845" y="1070203"/>
                <a:ext cx="4771563" cy="3361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begChr m:val="{"/>
                              <m:endChr m:val="}"/>
                              <m:ctrlPr>
                                <a:rPr kumimoji="1" lang="en-US" altLang="ja-JP" sz="2000" b="0" i="1" smtClean="0">
                                  <a:latin typeface="Cambria Math" panose="02040503050406030204" pitchFamily="18" charset="0"/>
                                </a:rPr>
                              </m:ctrlPr>
                            </m:dPr>
                            <m:e>
                              <m:d>
                                <m:dPr>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d>
                              <m:sSub>
                                <m:sSubPr>
                                  <m:ctrlPr>
                                    <a:rPr lang="en-US" altLang="ja-JP" sz="2000" i="1">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i="1">
                                      <a:latin typeface="Cambria Math" panose="02040503050406030204" pitchFamily="18" charset="0"/>
                                    </a:rPr>
                                    <m:t>𝑖</m:t>
                                  </m:r>
                                </m:sub>
                              </m:sSub>
                            </m:e>
                          </m:d>
                        </m:e>
                      </m:nary>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nary>
                    </m:oMath>
                    <m:oMath xmlns:m="http://schemas.openxmlformats.org/officeDocument/2006/math">
                      <m:r>
                        <m:rPr>
                          <m:aln/>
                        </m:rPr>
                        <a:rPr lang="en-US" altLang="ja-JP" sz="2000" b="0" i="1" smtClean="0">
                          <a:latin typeface="Cambria Math" panose="02040503050406030204" pitchFamily="18" charset="0"/>
                        </a:rPr>
                        <m:t>=</m:t>
                      </m:r>
                      <m:nary>
                        <m:naryPr>
                          <m:chr m:val="∑"/>
                          <m:ctrlPr>
                            <a:rPr lang="en-US" altLang="ja-JP" sz="2000" b="0" i="1" smtClean="0">
                              <a:latin typeface="Cambria Math" panose="02040503050406030204" pitchFamily="18" charset="0"/>
                            </a:rPr>
                          </m:ctrlPr>
                        </m:naryPr>
                        <m:sub>
                          <m:r>
                            <m:rPr>
                              <m:brk m:alnAt="23"/>
                            </m:rPr>
                            <a:rPr lang="en-US" altLang="ja-JP" sz="2000" b="0" i="1" smtClean="0">
                              <a:latin typeface="Cambria Math" panose="02040503050406030204" pitchFamily="18" charset="0"/>
                            </a:rPr>
                            <m:t>𝑖</m:t>
                          </m:r>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𝑛</m:t>
                          </m:r>
                        </m:sup>
                        <m:e>
                          <m:d>
                            <m:dPr>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𝑥</m:t>
                                  </m:r>
                                </m:e>
                              </m:acc>
                            </m:e>
                          </m:d>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𝑥</m:t>
                              </m:r>
                            </m:e>
                            <m:sub>
                              <m:r>
                                <a:rPr lang="en-US" altLang="ja-JP" sz="2000" b="0" i="1" smtClean="0">
                                  <a:latin typeface="Cambria Math" panose="02040503050406030204" pitchFamily="18" charset="0"/>
                                </a:rPr>
                                <m:t>𝑖</m:t>
                              </m:r>
                            </m:sub>
                          </m:sSub>
                        </m:e>
                      </m:nary>
                    </m:oMath>
                  </m:oMathPara>
                </a14:m>
                <a:br>
                  <a:rPr lang="en-US" altLang="ja-JP" sz="2000" b="0" i="1" dirty="0">
                    <a:latin typeface="Cambria Math" panose="02040503050406030204" pitchFamily="18" charset="0"/>
                  </a:rPr>
                </a:br>
                <a:endParaRPr lang="en-US" altLang="ja-JP" sz="2000" b="0" i="1" dirty="0">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31129C4B-E246-99BA-B1BE-5ADEE5423990}"/>
                  </a:ext>
                </a:extLst>
              </p:cNvPr>
              <p:cNvSpPr txBox="1">
                <a:spLocks noRot="1" noChangeAspect="1" noMove="1" noResize="1" noEditPoints="1" noAdjustHandles="1" noChangeArrowheads="1" noChangeShapeType="1" noTextEdit="1"/>
              </p:cNvSpPr>
              <p:nvPr/>
            </p:nvSpPr>
            <p:spPr>
              <a:xfrm>
                <a:off x="1388845" y="1070203"/>
                <a:ext cx="4771563" cy="336124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290216A-6CCF-A562-E91E-E044180DBA39}"/>
                  </a:ext>
                </a:extLst>
              </p:cNvPr>
              <p:cNvSpPr txBox="1"/>
              <p:nvPr/>
            </p:nvSpPr>
            <p:spPr>
              <a:xfrm>
                <a:off x="1679909" y="4852161"/>
                <a:ext cx="4585486" cy="369332"/>
              </a:xfrm>
              <a:prstGeom prst="rect">
                <a:avLst/>
              </a:prstGeom>
              <a:noFill/>
            </p:spPr>
            <p:txBody>
              <a:bodyPr wrap="none" rtlCol="0">
                <a:spAutoFit/>
              </a:bodyPr>
              <a:lstStyle/>
              <a:p>
                <a:r>
                  <a:rPr kumimoji="1" lang="ja-JP" altLang="en-US" dirty="0"/>
                  <a:t>もとの式から </a:t>
                </a:r>
                <a14:m>
                  <m:oMath xmlns:m="http://schemas.openxmlformats.org/officeDocument/2006/math">
                    <m:acc>
                      <m:accPr>
                        <m:chr m:val="̅"/>
                        <m:ctrlPr>
                          <a:rPr kumimoji="1" lang="ja-JP" altLang="en-US"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a14:m>
                <a:r>
                  <a:rPr kumimoji="1" lang="ja-JP" altLang="en-US" dirty="0"/>
                  <a:t> が消えている</a:t>
                </a:r>
                <a:r>
                  <a:rPr lang="ja-JP" altLang="en-US" dirty="0"/>
                  <a:t>！　右図参照</a:t>
                </a:r>
                <a:endParaRPr kumimoji="1" lang="ja-JP" altLang="en-US" dirty="0"/>
              </a:p>
            </p:txBody>
          </p:sp>
        </mc:Choice>
        <mc:Fallback xmlns="">
          <p:sp>
            <p:nvSpPr>
              <p:cNvPr id="3" name="テキスト ボックス 2">
                <a:extLst>
                  <a:ext uri="{FF2B5EF4-FFF2-40B4-BE49-F238E27FC236}">
                    <a16:creationId xmlns:a16="http://schemas.microsoft.com/office/drawing/2014/main" id="{8290216A-6CCF-A562-E91E-E044180DBA39}"/>
                  </a:ext>
                </a:extLst>
              </p:cNvPr>
              <p:cNvSpPr txBox="1">
                <a:spLocks noRot="1" noChangeAspect="1" noMove="1" noResize="1" noEditPoints="1" noAdjustHandles="1" noChangeArrowheads="1" noChangeShapeType="1" noTextEdit="1"/>
              </p:cNvSpPr>
              <p:nvPr/>
            </p:nvSpPr>
            <p:spPr>
              <a:xfrm>
                <a:off x="1679909" y="4852161"/>
                <a:ext cx="4585486" cy="369332"/>
              </a:xfrm>
              <a:prstGeom prst="rect">
                <a:avLst/>
              </a:prstGeom>
              <a:blipFill>
                <a:blip r:embed="rId3"/>
                <a:stretch>
                  <a:fillRect l="-1197" t="-8197" r="-665" b="-26230"/>
                </a:stretch>
              </a:blipFill>
            </p:spPr>
            <p:txBody>
              <a:bodyPr/>
              <a:lstStyle/>
              <a:p>
                <a:r>
                  <a:rPr lang="ja-JP" altLang="en-US">
                    <a:noFill/>
                  </a:rPr>
                  <a:t> </a:t>
                </a:r>
              </a:p>
            </p:txBody>
          </p:sp>
        </mc:Fallback>
      </mc:AlternateContent>
      <p:cxnSp>
        <p:nvCxnSpPr>
          <p:cNvPr id="4" name="直線矢印コネクタ 3">
            <a:extLst>
              <a:ext uri="{FF2B5EF4-FFF2-40B4-BE49-F238E27FC236}">
                <a16:creationId xmlns:a16="http://schemas.microsoft.com/office/drawing/2014/main" id="{930CF2C3-1DB1-EF4A-735F-167F8F9ACD67}"/>
              </a:ext>
            </a:extLst>
          </p:cNvPr>
          <p:cNvCxnSpPr>
            <a:cxnSpLocks/>
          </p:cNvCxnSpPr>
          <p:nvPr/>
        </p:nvCxnSpPr>
        <p:spPr>
          <a:xfrm>
            <a:off x="7870762" y="2931572"/>
            <a:ext cx="26136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BA5259B1-00E2-50EC-E672-A1B0AFD1D7F8}"/>
              </a:ext>
            </a:extLst>
          </p:cNvPr>
          <p:cNvCxnSpPr>
            <a:cxnSpLocks/>
          </p:cNvCxnSpPr>
          <p:nvPr/>
        </p:nvCxnSpPr>
        <p:spPr>
          <a:xfrm flipV="1">
            <a:off x="10442864" y="1314484"/>
            <a:ext cx="0" cy="152541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a:extLst>
              <a:ext uri="{FF2B5EF4-FFF2-40B4-BE49-F238E27FC236}">
                <a16:creationId xmlns:a16="http://schemas.microsoft.com/office/drawing/2014/main" id="{E9AAD2B7-E501-84B0-E7C1-38F58BC1F9E9}"/>
              </a:ext>
            </a:extLst>
          </p:cNvPr>
          <p:cNvCxnSpPr>
            <a:cxnSpLocks/>
          </p:cNvCxnSpPr>
          <p:nvPr/>
        </p:nvCxnSpPr>
        <p:spPr>
          <a:xfrm flipV="1">
            <a:off x="7870762" y="1314484"/>
            <a:ext cx="2520147" cy="161708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0866925-24B8-E695-862B-2DA23B0ACADD}"/>
                  </a:ext>
                </a:extLst>
              </p:cNvPr>
              <p:cNvSpPr txBox="1"/>
              <p:nvPr/>
            </p:nvSpPr>
            <p:spPr>
              <a:xfrm>
                <a:off x="9064118" y="753076"/>
                <a:ext cx="915700" cy="73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𝐱</m:t>
                      </m:r>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e>
                            </m:mr>
                          </m:m>
                        </m:e>
                      </m:d>
                    </m:oMath>
                  </m:oMathPara>
                </a14:m>
                <a:endParaRPr kumimoji="1" lang="ja-JP" altLang="en-US" dirty="0"/>
              </a:p>
            </p:txBody>
          </p:sp>
        </mc:Choice>
        <mc:Fallback xmlns="">
          <p:sp>
            <p:nvSpPr>
              <p:cNvPr id="7" name="テキスト ボックス 6">
                <a:extLst>
                  <a:ext uri="{FF2B5EF4-FFF2-40B4-BE49-F238E27FC236}">
                    <a16:creationId xmlns:a16="http://schemas.microsoft.com/office/drawing/2014/main" id="{A0866925-24B8-E695-862B-2DA23B0ACADD}"/>
                  </a:ext>
                </a:extLst>
              </p:cNvPr>
              <p:cNvSpPr txBox="1">
                <a:spLocks noRot="1" noChangeAspect="1" noMove="1" noResize="1" noEditPoints="1" noAdjustHandles="1" noChangeArrowheads="1" noChangeShapeType="1" noTextEdit="1"/>
              </p:cNvSpPr>
              <p:nvPr/>
            </p:nvSpPr>
            <p:spPr>
              <a:xfrm>
                <a:off x="9064118" y="753076"/>
                <a:ext cx="915700" cy="73334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2D9639C-28F2-BF46-D48F-1F54E96E350D}"/>
                  </a:ext>
                </a:extLst>
              </p:cNvPr>
              <p:cNvSpPr txBox="1"/>
              <p:nvPr/>
            </p:nvSpPr>
            <p:spPr>
              <a:xfrm>
                <a:off x="10601393" y="1632859"/>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D2D9639C-28F2-BF46-D48F-1F54E96E350D}"/>
                  </a:ext>
                </a:extLst>
              </p:cNvPr>
              <p:cNvSpPr txBox="1">
                <a:spLocks noRot="1" noChangeAspect="1" noMove="1" noResize="1" noEditPoints="1" noAdjustHandles="1" noChangeArrowheads="1" noChangeShapeType="1" noTextEdit="1"/>
              </p:cNvSpPr>
              <p:nvPr/>
            </p:nvSpPr>
            <p:spPr>
              <a:xfrm>
                <a:off x="10601393" y="1632859"/>
                <a:ext cx="903004" cy="88036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8C58394-D3E1-9F63-3CA9-979143AE2157}"/>
                  </a:ext>
                </a:extLst>
              </p:cNvPr>
              <p:cNvSpPr txBox="1"/>
              <p:nvPr/>
            </p:nvSpPr>
            <p:spPr>
              <a:xfrm>
                <a:off x="9576358" y="3067138"/>
                <a:ext cx="803490" cy="723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1" i="0" smtClean="0">
                              <a:latin typeface="Cambria Math" panose="02040503050406030204" pitchFamily="18" charset="0"/>
                            </a:rPr>
                            <m:t>𝐱</m:t>
                          </m:r>
                        </m:e>
                      </m:acc>
                      <m:r>
                        <a:rPr kumimoji="1"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68C58394-D3E1-9F63-3CA9-979143AE2157}"/>
                  </a:ext>
                </a:extLst>
              </p:cNvPr>
              <p:cNvSpPr txBox="1">
                <a:spLocks noRot="1" noChangeAspect="1" noMove="1" noResize="1" noEditPoints="1" noAdjustHandles="1" noChangeArrowheads="1" noChangeShapeType="1" noTextEdit="1"/>
              </p:cNvSpPr>
              <p:nvPr/>
            </p:nvSpPr>
            <p:spPr>
              <a:xfrm>
                <a:off x="9576358" y="3067138"/>
                <a:ext cx="803490" cy="723724"/>
              </a:xfrm>
              <a:prstGeom prst="rect">
                <a:avLst/>
              </a:prstGeom>
              <a:blipFill>
                <a:blip r:embed="rId6"/>
                <a:stretch>
                  <a:fillRect/>
                </a:stretch>
              </a:blipFill>
            </p:spPr>
            <p:txBody>
              <a:bodyPr/>
              <a:lstStyle/>
              <a:p>
                <a:r>
                  <a:rPr lang="ja-JP" altLang="en-US">
                    <a:noFill/>
                  </a:rPr>
                  <a:t> </a:t>
                </a:r>
              </a:p>
            </p:txBody>
          </p:sp>
        </mc:Fallback>
      </mc:AlternateContent>
      <p:cxnSp>
        <p:nvCxnSpPr>
          <p:cNvPr id="14" name="直線矢印コネクタ 13">
            <a:extLst>
              <a:ext uri="{FF2B5EF4-FFF2-40B4-BE49-F238E27FC236}">
                <a16:creationId xmlns:a16="http://schemas.microsoft.com/office/drawing/2014/main" id="{DC0CDA6C-F9AE-B982-5039-9651405235F0}"/>
              </a:ext>
            </a:extLst>
          </p:cNvPr>
          <p:cNvCxnSpPr>
            <a:cxnSpLocks/>
          </p:cNvCxnSpPr>
          <p:nvPr/>
        </p:nvCxnSpPr>
        <p:spPr>
          <a:xfrm flipV="1">
            <a:off x="7870762" y="1372726"/>
            <a:ext cx="0" cy="1525418"/>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4934E14-4781-7595-517A-064DE013BDC0}"/>
                  </a:ext>
                </a:extLst>
              </p:cNvPr>
              <p:cNvSpPr txBox="1"/>
              <p:nvPr/>
            </p:nvSpPr>
            <p:spPr>
              <a:xfrm>
                <a:off x="6809230" y="1695250"/>
                <a:ext cx="903004"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i="1" smtClean="0">
                              <a:latin typeface="Cambria Math" panose="02040503050406030204" pitchFamily="18" charset="0"/>
                            </a:rPr>
                          </m:ctrlPr>
                        </m:dPr>
                        <m:e>
                          <m:m>
                            <m:mPr>
                              <m:mcs>
                                <m:mc>
                                  <m:mcPr>
                                    <m:count m:val="1"/>
                                    <m:mcJc m:val="center"/>
                                  </m:mcPr>
                                </m:mc>
                              </m:mcs>
                              <m:ctrlPr>
                                <a:rPr kumimoji="1" lang="en-US" altLang="ja-JP" i="1" smtClean="0">
                                  <a:latin typeface="Cambria Math" panose="02040503050406030204" pitchFamily="18" charset="0"/>
                                </a:rPr>
                              </m:ctrlPr>
                            </m:mP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1</m:t>
                                    </m:r>
                                  </m:sub>
                                </m:sSub>
                                <m:r>
                                  <m:rPr>
                                    <m:brk m:alnAt="7"/>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r>
                              <m:e>
                                <m:r>
                                  <a:rPr kumimoji="1" lang="en-US" altLang="ja-JP" i="1" smtClean="0">
                                    <a:latin typeface="Cambria Math" panose="02040503050406030204" pitchFamily="18" charset="0"/>
                                    <a:ea typeface="Cambria Math" panose="02040503050406030204" pitchFamily="18" charset="0"/>
                                  </a:rPr>
                                  <m:t>⋮</m:t>
                                </m:r>
                              </m:e>
                            </m:mr>
                            <m:mr>
                              <m:e>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mr>
                          </m:m>
                        </m:e>
                      </m:d>
                    </m:oMath>
                  </m:oMathPara>
                </a14:m>
                <a:endParaRPr kumimoji="1" lang="ja-JP" altLang="en-US" dirty="0"/>
              </a:p>
            </p:txBody>
          </p:sp>
        </mc:Choice>
        <mc:Fallback xmlns="">
          <p:sp>
            <p:nvSpPr>
              <p:cNvPr id="15" name="テキスト ボックス 14">
                <a:extLst>
                  <a:ext uri="{FF2B5EF4-FFF2-40B4-BE49-F238E27FC236}">
                    <a16:creationId xmlns:a16="http://schemas.microsoft.com/office/drawing/2014/main" id="{D4934E14-4781-7595-517A-064DE013BDC0}"/>
                  </a:ext>
                </a:extLst>
              </p:cNvPr>
              <p:cNvSpPr txBox="1">
                <a:spLocks noRot="1" noChangeAspect="1" noMove="1" noResize="1" noEditPoints="1" noAdjustHandles="1" noChangeArrowheads="1" noChangeShapeType="1" noTextEdit="1"/>
              </p:cNvSpPr>
              <p:nvPr/>
            </p:nvSpPr>
            <p:spPr>
              <a:xfrm>
                <a:off x="6809230" y="1695250"/>
                <a:ext cx="903004" cy="880369"/>
              </a:xfrm>
              <a:prstGeom prst="rect">
                <a:avLst/>
              </a:prstGeom>
              <a:blipFill>
                <a:blip r:embed="rId7"/>
                <a:stretch>
                  <a:fillRect/>
                </a:stretch>
              </a:blipFill>
            </p:spPr>
            <p:txBody>
              <a:bodyPr/>
              <a:lstStyle/>
              <a:p>
                <a:r>
                  <a:rPr lang="ja-JP" altLang="en-US">
                    <a:noFill/>
                  </a:rPr>
                  <a:t> </a:t>
                </a:r>
              </a:p>
            </p:txBody>
          </p:sp>
        </mc:Fallback>
      </mc:AlternateContent>
      <p:sp>
        <p:nvSpPr>
          <p:cNvPr id="16" name="矢印: 右 15">
            <a:extLst>
              <a:ext uri="{FF2B5EF4-FFF2-40B4-BE49-F238E27FC236}">
                <a16:creationId xmlns:a16="http://schemas.microsoft.com/office/drawing/2014/main" id="{3BE87357-6495-7E88-E4D7-1188CA8CEC87}"/>
              </a:ext>
            </a:extLst>
          </p:cNvPr>
          <p:cNvSpPr/>
          <p:nvPr/>
        </p:nvSpPr>
        <p:spPr>
          <a:xfrm rot="10800000">
            <a:off x="8329451" y="1821487"/>
            <a:ext cx="1954885" cy="3693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449F679-ABBF-F24A-042D-4E5717A42289}"/>
                  </a:ext>
                </a:extLst>
              </p:cNvPr>
              <p:cNvSpPr txBox="1"/>
              <p:nvPr/>
            </p:nvSpPr>
            <p:spPr>
              <a:xfrm>
                <a:off x="7998958" y="2355685"/>
                <a:ext cx="2255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𝜃</m:t>
                      </m:r>
                    </m:oMath>
                  </m:oMathPara>
                </a14:m>
                <a:endParaRPr kumimoji="1" lang="ja-JP" altLang="en-US" sz="2000" dirty="0"/>
              </a:p>
            </p:txBody>
          </p:sp>
        </mc:Choice>
        <mc:Fallback xmlns="">
          <p:sp>
            <p:nvSpPr>
              <p:cNvPr id="17" name="テキスト ボックス 16">
                <a:extLst>
                  <a:ext uri="{FF2B5EF4-FFF2-40B4-BE49-F238E27FC236}">
                    <a16:creationId xmlns:a16="http://schemas.microsoft.com/office/drawing/2014/main" id="{E449F679-ABBF-F24A-042D-4E5717A42289}"/>
                  </a:ext>
                </a:extLst>
              </p:cNvPr>
              <p:cNvSpPr txBox="1">
                <a:spLocks noRot="1" noChangeAspect="1" noMove="1" noResize="1" noEditPoints="1" noAdjustHandles="1" noChangeArrowheads="1" noChangeShapeType="1" noTextEdit="1"/>
              </p:cNvSpPr>
              <p:nvPr/>
            </p:nvSpPr>
            <p:spPr>
              <a:xfrm>
                <a:off x="7998958" y="2355685"/>
                <a:ext cx="225511" cy="307777"/>
              </a:xfrm>
              <a:prstGeom prst="rect">
                <a:avLst/>
              </a:prstGeom>
              <a:blipFill>
                <a:blip r:embed="rId8"/>
                <a:stretch>
                  <a:fillRect l="-24324" r="-21622" b="-58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8843C199-FAD5-9E17-1038-EAD76677F231}"/>
                  </a:ext>
                </a:extLst>
              </p:cNvPr>
              <p:cNvSpPr txBox="1"/>
              <p:nvPr/>
            </p:nvSpPr>
            <p:spPr>
              <a:xfrm>
                <a:off x="7188260" y="3807898"/>
                <a:ext cx="3968202" cy="23435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altLang="ja-JP" i="1" smtClean="0">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e>
                      </m:nary>
                      <m:r>
                        <m:rPr>
                          <m:aln/>
                        </m:rPr>
                        <a:rPr lang="en-US" altLang="ja-JP" b="0" i="1" smtClean="0">
                          <a:latin typeface="Cambria Math" panose="02040503050406030204" pitchFamily="18" charset="0"/>
                        </a:rPr>
                        <m:t>=</m:t>
                      </m:r>
                      <m:d>
                        <m:dPr>
                          <m:begChr m:val="⟨"/>
                          <m:endChr m:val="⟩"/>
                          <m:ctrlPr>
                            <a:rPr kumimoji="1" lang="en-US" altLang="ja-JP" i="1" smtClean="0">
                              <a:latin typeface="Cambria Math" panose="02040503050406030204" pitchFamily="18" charset="0"/>
                            </a:rPr>
                          </m:ctrlPr>
                        </m:dPr>
                        <m:e>
                          <m:d>
                            <m:dPr>
                              <m:ctrlPr>
                                <a:rPr kumimoji="1" lang="en-US" altLang="ja-JP" i="1" smtClean="0">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r>
                            <a:rPr kumimoji="1" lang="en-US" altLang="ja-JP" i="1" smtClean="0">
                              <a:latin typeface="Cambria Math" panose="02040503050406030204" pitchFamily="18" charset="0"/>
                              <a:ea typeface="Cambria Math" panose="02040503050406030204" pitchFamily="18" charset="0"/>
                            </a:rPr>
                            <m:t>∙</m:t>
                          </m:r>
                          <m:r>
                            <a:rPr kumimoji="1" lang="en-US" altLang="ja-JP" b="1" i="0" smtClean="0">
                              <a:latin typeface="Cambria Math" panose="02040503050406030204" pitchFamily="18" charset="0"/>
                              <a:ea typeface="Cambria Math" panose="02040503050406030204" pitchFamily="18" charset="0"/>
                            </a:rPr>
                            <m:t>𝐱</m:t>
                          </m:r>
                        </m:e>
                      </m:d>
                    </m:oMath>
                    <m:oMath xmlns:m="http://schemas.openxmlformats.org/officeDocument/2006/math">
                      <m:r>
                        <m:rPr>
                          <m:aln/>
                        </m:rPr>
                        <a:rPr kumimoji="1"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b="1">
                              <a:latin typeface="Cambria Math" panose="02040503050406030204" pitchFamily="18" charset="0"/>
                              <a:ea typeface="Cambria Math" panose="02040503050406030204" pitchFamily="18" charset="0"/>
                            </a:rPr>
                            <m:t>𝐱</m:t>
                          </m:r>
                          <m:r>
                            <a:rPr lang="en-US" altLang="ja-JP" b="1" i="1" smtClean="0">
                              <a:latin typeface="Cambria Math" panose="02040503050406030204" pitchFamily="18" charset="0"/>
                              <a:ea typeface="Cambria Math" panose="02040503050406030204" pitchFamily="18" charset="0"/>
                            </a:rPr>
                            <m:t>∙</m:t>
                          </m:r>
                          <m:d>
                            <m:dPr>
                              <m:ctrlPr>
                                <a:rPr lang="en-US" altLang="ja-JP" i="1">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e>
                      </m:d>
                    </m:oMath>
                    <m:oMath xmlns:m="http://schemas.openxmlformats.org/officeDocument/2006/math">
                      <m:r>
                        <m:rPr>
                          <m:aln/>
                        </m:rPr>
                        <a:rPr lang="en-US" altLang="ja-JP" b="1" i="1" smtClean="0">
                          <a:latin typeface="Cambria Math" panose="02040503050406030204" pitchFamily="18" charset="0"/>
                          <a:ea typeface="Cambria Math" panose="02040503050406030204" pitchFamily="18" charset="0"/>
                        </a:rPr>
                        <m:t>=</m:t>
                      </m:r>
                      <m:d>
                        <m:dPr>
                          <m:ctrlPr>
                            <a:rPr lang="en-US" altLang="ja-JP" b="1" i="1" smtClean="0">
                              <a:latin typeface="Cambria Math" panose="02040503050406030204" pitchFamily="18" charset="0"/>
                              <a:ea typeface="Cambria Math" panose="02040503050406030204" pitchFamily="18" charset="0"/>
                            </a:rPr>
                          </m:ctrlPr>
                        </m:dPr>
                        <m:e>
                          <m:d>
                            <m:dPr>
                              <m:begChr m:val="|"/>
                              <m:endChr m:val="|"/>
                              <m:ctrlPr>
                                <a:rPr lang="en-US" altLang="ja-JP" b="1" i="1">
                                  <a:latin typeface="Cambria Math" panose="02040503050406030204" pitchFamily="18" charset="0"/>
                                  <a:ea typeface="Cambria Math" panose="02040503050406030204" pitchFamily="18" charset="0"/>
                                </a:rPr>
                              </m:ctrlPr>
                            </m:dPr>
                            <m:e>
                              <m:r>
                                <a:rPr lang="en-US" altLang="ja-JP" b="1">
                                  <a:latin typeface="Cambria Math" panose="02040503050406030204" pitchFamily="18" charset="0"/>
                                  <a:ea typeface="Cambria Math" panose="02040503050406030204" pitchFamily="18" charset="0"/>
                                </a:rPr>
                                <m:t>𝐱</m:t>
                              </m:r>
                            </m:e>
                          </m:d>
                          <m:func>
                            <m:funcPr>
                              <m:ctrlPr>
                                <a:rPr lang="en-US" altLang="ja-JP" b="1" i="1" smtClean="0">
                                  <a:latin typeface="Cambria Math" panose="02040503050406030204" pitchFamily="18" charset="0"/>
                                  <a:ea typeface="Cambria Math" panose="02040503050406030204" pitchFamily="18" charset="0"/>
                                </a:rPr>
                              </m:ctrlPr>
                            </m:funcPr>
                            <m:fName>
                              <m:r>
                                <m:rPr>
                                  <m:sty m:val="p"/>
                                </m:rPr>
                                <a:rPr lang="en-US" altLang="ja-JP" b="0" i="0" smtClean="0">
                                  <a:latin typeface="Cambria Math" panose="02040503050406030204" pitchFamily="18" charset="0"/>
                                  <a:ea typeface="Cambria Math" panose="02040503050406030204" pitchFamily="18" charset="0"/>
                                </a:rPr>
                                <m:t>cos</m:t>
                              </m:r>
                            </m:fName>
                            <m:e>
                              <m:r>
                                <a:rPr lang="ja-JP" altLang="en-US" b="0" i="1" smtClean="0">
                                  <a:latin typeface="Cambria Math" panose="02040503050406030204" pitchFamily="18" charset="0"/>
                                  <a:ea typeface="Cambria Math" panose="02040503050406030204" pitchFamily="18" charset="0"/>
                                </a:rPr>
                                <m:t>𝜽</m:t>
                              </m:r>
                            </m:e>
                          </m:func>
                        </m:e>
                      </m:d>
                      <m:d>
                        <m:dPr>
                          <m:begChr m:val="|"/>
                          <m:endChr m:val="|"/>
                          <m:ctrlPr>
                            <a:rPr lang="en-US" altLang="ja-JP" b="1" i="1" smtClean="0">
                              <a:latin typeface="Cambria Math" panose="02040503050406030204" pitchFamily="18" charset="0"/>
                              <a:ea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oMath>
                    <m:oMath xmlns:m="http://schemas.openxmlformats.org/officeDocument/2006/math">
                      <m:r>
                        <m:rPr>
                          <m:aln/>
                        </m:rP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lang="en-US" altLang="ja-JP" b="1">
                                  <a:latin typeface="Cambria Math" panose="02040503050406030204" pitchFamily="18" charset="0"/>
                                </a:rPr>
                                <m:t>𝐱</m:t>
                              </m:r>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b="1">
                                      <a:latin typeface="Cambria Math" panose="02040503050406030204" pitchFamily="18" charset="0"/>
                                    </a:rPr>
                                    <m:t>𝐱</m:t>
                                  </m:r>
                                </m:e>
                              </m:acc>
                            </m:e>
                          </m:d>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0"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oMath>
                  </m:oMathPara>
                </a14:m>
                <a:br>
                  <a:rPr kumimoji="1" lang="en-US" altLang="ja-JP" b="0" dirty="0"/>
                </a:br>
                <a:endParaRPr kumimoji="1" lang="ja-JP" altLang="en-US" dirty="0"/>
              </a:p>
            </p:txBody>
          </p:sp>
        </mc:Choice>
        <mc:Fallback xmlns="">
          <p:sp>
            <p:nvSpPr>
              <p:cNvPr id="18" name="テキスト ボックス 17">
                <a:extLst>
                  <a:ext uri="{FF2B5EF4-FFF2-40B4-BE49-F238E27FC236}">
                    <a16:creationId xmlns:a16="http://schemas.microsoft.com/office/drawing/2014/main" id="{8843C199-FAD5-9E17-1038-EAD76677F231}"/>
                  </a:ext>
                </a:extLst>
              </p:cNvPr>
              <p:cNvSpPr txBox="1">
                <a:spLocks noRot="1" noChangeAspect="1" noMove="1" noResize="1" noEditPoints="1" noAdjustHandles="1" noChangeArrowheads="1" noChangeShapeType="1" noTextEdit="1"/>
              </p:cNvSpPr>
              <p:nvPr/>
            </p:nvSpPr>
            <p:spPr>
              <a:xfrm>
                <a:off x="7188260" y="3807898"/>
                <a:ext cx="3968202" cy="2343527"/>
              </a:xfrm>
              <a:prstGeom prst="rect">
                <a:avLst/>
              </a:prstGeom>
              <a:blipFill>
                <a:blip r:embed="rId9"/>
                <a:stretch>
                  <a:fillRect r="-3840"/>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58892CED-A950-6409-67CE-99F552008A18}"/>
              </a:ext>
            </a:extLst>
          </p:cNvPr>
          <p:cNvSpPr txBox="1"/>
          <p:nvPr/>
        </p:nvSpPr>
        <p:spPr>
          <a:xfrm>
            <a:off x="10754591" y="4016086"/>
            <a:ext cx="697627" cy="400110"/>
          </a:xfrm>
          <a:prstGeom prst="rect">
            <a:avLst/>
          </a:prstGeom>
          <a:noFill/>
        </p:spPr>
        <p:txBody>
          <a:bodyPr wrap="none" rtlCol="0">
            <a:spAutoFit/>
          </a:bodyPr>
          <a:lstStyle/>
          <a:p>
            <a:r>
              <a:rPr kumimoji="1" lang="ja-JP" altLang="en-US" sz="2000" dirty="0"/>
              <a:t>内積</a:t>
            </a:r>
          </a:p>
        </p:txBody>
      </p:sp>
    </p:spTree>
    <p:extLst>
      <p:ext uri="{BB962C8B-B14F-4D97-AF65-F5344CB8AC3E}">
        <p14:creationId xmlns:p14="http://schemas.microsoft.com/office/powerpoint/2010/main" val="311665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F3837D-B87C-C3A5-03CE-918B0A23E348}"/>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8B7D547-9098-1F98-720B-3E853CC00B0F}"/>
                  </a:ext>
                </a:extLst>
              </p:cNvPr>
              <p:cNvSpPr>
                <a:spLocks noGrp="1"/>
              </p:cNvSpPr>
              <p:nvPr>
                <p:ph idx="1"/>
              </p:nvPr>
            </p:nvSpPr>
            <p:spPr/>
            <p:txBody>
              <a:bodyPr>
                <a:normAutofit/>
              </a:bodyPr>
              <a:lstStyle/>
              <a:p>
                <a:r>
                  <a:rPr lang="ja-JP" altLang="en-US" sz="2800" dirty="0"/>
                  <a:t>目的変数</a:t>
                </a:r>
                <a:r>
                  <a:rPr kumimoji="1" lang="ja-JP" altLang="en-US" sz="2800" dirty="0"/>
                  <a:t> </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𝑦</m:t>
                        </m:r>
                      </m:e>
                      <m:sub>
                        <m:r>
                          <a:rPr kumimoji="1" lang="en-US" altLang="ja-JP" sz="2800" b="0" i="1" smtClean="0">
                            <a:latin typeface="Cambria Math" panose="02040503050406030204" pitchFamily="18" charset="0"/>
                          </a:rPr>
                          <m:t>𝑖</m:t>
                        </m:r>
                      </m:sub>
                    </m:sSub>
                  </m:oMath>
                </a14:m>
                <a:r>
                  <a:rPr kumimoji="1" lang="ja-JP" altLang="en-US" sz="2800" dirty="0"/>
                  <a:t> は確率変数 </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𝑌</m:t>
                        </m:r>
                      </m:e>
                      <m:sub>
                        <m:r>
                          <a:rPr kumimoji="1" lang="en-US" altLang="ja-JP" sz="2800" b="0" i="1" smtClean="0">
                            <a:latin typeface="Cambria Math" panose="02040503050406030204" pitchFamily="18" charset="0"/>
                          </a:rPr>
                          <m:t>𝑖</m:t>
                        </m:r>
                      </m:sub>
                    </m:sSub>
                  </m:oMath>
                </a14:m>
                <a:r>
                  <a:rPr kumimoji="1" lang="ja-JP" altLang="en-US" sz="2800" dirty="0"/>
                  <a:t> の実現値。</a:t>
                </a:r>
                <a:endParaRPr kumimoji="1" lang="en-US" altLang="ja-JP" sz="2800" dirty="0"/>
              </a:p>
              <a:p>
                <a:r>
                  <a:rPr lang="ja-JP" altLang="en-US" sz="2800" dirty="0"/>
                  <a:t>説明変数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𝑥</m:t>
                        </m:r>
                      </m:e>
                      <m:sub>
                        <m:r>
                          <a:rPr lang="en-US" altLang="ja-JP" sz="2800" b="0" i="1" smtClean="0">
                            <a:latin typeface="Cambria Math" panose="02040503050406030204" pitchFamily="18" charset="0"/>
                          </a:rPr>
                          <m:t>𝑖</m:t>
                        </m:r>
                      </m:sub>
                    </m:sSub>
                  </m:oMath>
                </a14:m>
                <a:r>
                  <a:rPr lang="ja-JP" altLang="en-US" sz="2800" dirty="0"/>
                  <a:t> の値は観測者が決められる。</a:t>
                </a:r>
                <a:endParaRPr lang="en-US" altLang="ja-JP" sz="2800" dirty="0"/>
              </a:p>
              <a:p>
                <a:r>
                  <a:rPr kumimoji="1" lang="ja-JP" altLang="en-US" dirty="0"/>
                  <a:t>切片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oMath>
                </a14:m>
                <a:r>
                  <a:rPr kumimoji="1" lang="ja-JP" altLang="en-US" dirty="0"/>
                  <a:t> と回帰係数</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oMath>
                </a14:m>
                <a:r>
                  <a:rPr kumimoji="1" lang="ja-JP" altLang="en-US" dirty="0"/>
                  <a:t> </a:t>
                </a:r>
                <a:r>
                  <a:rPr lang="ja-JP" altLang="en-US" dirty="0"/>
                  <a:t>は</a:t>
                </a:r>
                <a:r>
                  <a:rPr kumimoji="1" lang="ja-JP" altLang="en-US" dirty="0"/>
                  <a:t>，目的変数</a:t>
                </a:r>
                <a14:m>
                  <m:oMath xmlns:m="http://schemas.openxmlformats.org/officeDocument/2006/math">
                    <m:r>
                      <a:rPr kumimoji="1" lang="en-US" altLang="ja-JP" b="0" i="0" smtClean="0">
                        <a:latin typeface="Cambria Math" panose="02040503050406030204" pitchFamily="18" charset="0"/>
                      </a:rPr>
                      <m:t> </m:t>
                    </m:r>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oMath>
                </a14:m>
                <a:r>
                  <a:rPr kumimoji="1" lang="ja-JP" altLang="en-US" dirty="0"/>
                  <a:t> の１次式として書くことができる。</a:t>
                </a:r>
                <a:endParaRPr kumimoji="1" lang="en-US" altLang="ja-JP" dirty="0"/>
              </a:p>
              <a:p>
                <a:pPr lvl="1"/>
                <a:r>
                  <a:rPr lang="ja-JP" altLang="en-US" dirty="0"/>
                  <a:t>目的変数</a:t>
                </a:r>
                <a14:m>
                  <m:oMath xmlns:m="http://schemas.openxmlformats.org/officeDocument/2006/math">
                    <m:r>
                      <a:rPr lang="en-US" altLang="ja-JP">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𝑖</m:t>
                        </m:r>
                      </m:sub>
                    </m:sSub>
                  </m:oMath>
                </a14:m>
                <a:r>
                  <a:rPr lang="ja-JP" altLang="en-US" dirty="0"/>
                  <a:t>（確率変数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rPr>
                      <m:t> </m:t>
                    </m:r>
                  </m:oMath>
                </a14:m>
                <a:r>
                  <a:rPr lang="ja-JP" altLang="en-US" dirty="0"/>
                  <a:t>）は正規分布に従うので，切片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oMath>
                </a14:m>
                <a:r>
                  <a:rPr lang="ja-JP" altLang="en-US" dirty="0"/>
                  <a:t> と回帰係数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𝑏</m:t>
                        </m:r>
                      </m:e>
                      <m:sub>
                        <m:r>
                          <a:rPr lang="en-US" altLang="ja-JP" i="1">
                            <a:latin typeface="Cambria Math" panose="02040503050406030204" pitchFamily="18" charset="0"/>
                          </a:rPr>
                          <m:t>1</m:t>
                        </m:r>
                      </m:sub>
                    </m:sSub>
                  </m:oMath>
                </a14:m>
                <a:r>
                  <a:rPr lang="ja-JP" altLang="en-US" dirty="0"/>
                  <a:t> も正規分布に従う。</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8B7D547-9098-1F98-720B-3E853CC00B0F}"/>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1000AB4-E502-663C-578C-C009BC940842}"/>
                  </a:ext>
                </a:extLst>
              </p:cNvPr>
              <p:cNvSpPr txBox="1"/>
              <p:nvPr/>
            </p:nvSpPr>
            <p:spPr>
              <a:xfrm>
                <a:off x="2156555" y="4321515"/>
                <a:ext cx="4877682"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𝑥𝑦</m:t>
                              </m:r>
                            </m:sub>
                          </m:sSub>
                        </m:num>
                        <m:den>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num>
                        <m:den>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r>
                        <a:rPr kumimoji="1" lang="en-US" altLang="ja-JP" sz="2000" b="0" i="1" smtClean="0">
                          <a:latin typeface="Cambria Math" panose="02040503050406030204" pitchFamily="18" charset="0"/>
                        </a:rPr>
                        <m:t>=</m:t>
                      </m:r>
                      <m:nary>
                        <m:naryPr>
                          <m:chr m:val="∑"/>
                          <m:ctrlPr>
                            <a:rPr lang="en-US" altLang="ja-JP" sz="2000" i="1">
                              <a:latin typeface="Cambria Math" panose="02040503050406030204" pitchFamily="18" charset="0"/>
                            </a:rPr>
                          </m:ctrlPr>
                        </m:naryPr>
                        <m:sub>
                          <m:r>
                            <m:rPr>
                              <m:brk m:alnAt="23"/>
                            </m:rPr>
                            <a:rPr lang="en-US" altLang="ja-JP" sz="2000" i="1">
                              <a:latin typeface="Cambria Math" panose="02040503050406030204" pitchFamily="18" charset="0"/>
                            </a:rPr>
                            <m:t>𝑖</m:t>
                          </m:r>
                          <m:r>
                            <a:rPr lang="en-US" altLang="ja-JP" sz="2000" i="1">
                              <a:latin typeface="Cambria Math" panose="02040503050406030204" pitchFamily="18" charset="0"/>
                            </a:rPr>
                            <m:t>=1</m:t>
                          </m:r>
                        </m:sub>
                        <m:sup>
                          <m:r>
                            <a:rPr lang="en-US" altLang="ja-JP" sz="2000" i="1">
                              <a:latin typeface="Cambria Math" panose="02040503050406030204" pitchFamily="18" charset="0"/>
                            </a:rPr>
                            <m:t>𝑛</m:t>
                          </m:r>
                        </m:sup>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𝑦</m:t>
                              </m:r>
                            </m:e>
                            <m:sub>
                              <m:r>
                                <a:rPr lang="en-US" altLang="ja-JP" sz="2000" i="1">
                                  <a:latin typeface="Cambria Math" panose="02040503050406030204" pitchFamily="18" charset="0"/>
                                </a:rPr>
                                <m:t>𝑖</m:t>
                              </m:r>
                            </m:sub>
                          </m:sSub>
                        </m:e>
                      </m:nary>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D1000AB4-E502-663C-578C-C009BC940842}"/>
                  </a:ext>
                </a:extLst>
              </p:cNvPr>
              <p:cNvSpPr txBox="1">
                <a:spLocks noRot="1" noChangeAspect="1" noMove="1" noResize="1" noEditPoints="1" noAdjustHandles="1" noChangeArrowheads="1" noChangeShapeType="1" noTextEdit="1"/>
              </p:cNvSpPr>
              <p:nvPr/>
            </p:nvSpPr>
            <p:spPr>
              <a:xfrm>
                <a:off x="2156555" y="4321515"/>
                <a:ext cx="4877682" cy="84029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7B0AF9C-BBDC-5B4E-AC5F-D87283A43D83}"/>
                  </a:ext>
                </a:extLst>
              </p:cNvPr>
              <p:cNvSpPr txBox="1"/>
              <p:nvPr/>
            </p:nvSpPr>
            <p:spPr>
              <a:xfrm>
                <a:off x="2078624" y="5249239"/>
                <a:ext cx="7426970"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𝑦</m:t>
                          </m:r>
                        </m:e>
                      </m:acc>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𝑥</m:t>
                                      </m:r>
                                    </m:e>
                                    <m:sub>
                                      <m:r>
                                        <a:rPr lang="en-US" altLang="ja-JP" sz="2000" i="1">
                                          <a:latin typeface="Cambria Math" panose="02040503050406030204" pitchFamily="18" charset="0"/>
                                        </a:rPr>
                                        <m:t>𝑖</m:t>
                                      </m:r>
                                    </m:sub>
                                  </m:sSub>
                                  <m:r>
                                    <a:rPr lang="en-US" altLang="ja-JP" sz="2000" i="1">
                                      <a:latin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r>
                        <a:rPr kumimoji="1" lang="en-US" altLang="ja-JP" sz="2000" b="0" i="1" smtClean="0">
                          <a:latin typeface="Cambria Math" panose="02040503050406030204" pitchFamily="18" charset="0"/>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d>
                            <m:dPr>
                              <m:ctrlPr>
                                <a:rPr kumimoji="1" lang="en-US" altLang="ja-JP" sz="2000" b="0" i="1" smtClean="0">
                                  <a:latin typeface="Cambria Math" panose="02040503050406030204" pitchFamily="18" charset="0"/>
                                </a:rPr>
                              </m:ctrlPr>
                            </m:dPr>
                            <m:e>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num>
                                <m:den>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den>
                              </m:f>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𝑦</m:t>
                              </m:r>
                            </m:e>
                            <m:sub>
                              <m:r>
                                <a:rPr kumimoji="1" lang="en-US" altLang="ja-JP" sz="2000" b="0" i="1" smtClean="0">
                                  <a:latin typeface="Cambria Math" panose="02040503050406030204" pitchFamily="18" charset="0"/>
                                </a:rPr>
                                <m:t>𝑖</m:t>
                              </m:r>
                            </m:sub>
                          </m:sSub>
                        </m:e>
                      </m:nary>
                    </m:oMath>
                  </m:oMathPara>
                </a14:m>
                <a:endParaRPr kumimoji="1" lang="ja-JP" altLang="en-US" sz="2000" dirty="0"/>
              </a:p>
            </p:txBody>
          </p:sp>
        </mc:Choice>
        <mc:Fallback xmlns="">
          <p:sp>
            <p:nvSpPr>
              <p:cNvPr id="5" name="テキスト ボックス 4">
                <a:extLst>
                  <a:ext uri="{FF2B5EF4-FFF2-40B4-BE49-F238E27FC236}">
                    <a16:creationId xmlns:a16="http://schemas.microsoft.com/office/drawing/2014/main" id="{97B0AF9C-BBDC-5B4E-AC5F-D87283A43D83}"/>
                  </a:ext>
                </a:extLst>
              </p:cNvPr>
              <p:cNvSpPr txBox="1">
                <a:spLocks noRot="1" noChangeAspect="1" noMove="1" noResize="1" noEditPoints="1" noAdjustHandles="1" noChangeArrowheads="1" noChangeShapeType="1" noTextEdit="1"/>
              </p:cNvSpPr>
              <p:nvPr/>
            </p:nvSpPr>
            <p:spPr>
              <a:xfrm>
                <a:off x="2078624" y="5249239"/>
                <a:ext cx="7426970" cy="84029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3093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8F115362-DD4B-C2EC-A686-418AD1BA9B36}"/>
                  </a:ext>
                </a:extLst>
              </p:cNvPr>
              <p:cNvSpPr txBox="1"/>
              <p:nvPr/>
            </p:nvSpPr>
            <p:spPr>
              <a:xfrm>
                <a:off x="243274" y="1187307"/>
                <a:ext cx="8212505" cy="4381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m:t>
                              </m:r>
                              <m:r>
                                <m:rPr>
                                  <m:brk m:alnAt="23"/>
                                </m:rP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e>
                          </m:nary>
                        </m:e>
                      </m:d>
                    </m:oMath>
                    <m:oMath xmlns:m="http://schemas.openxmlformats.org/officeDocument/2006/math">
                      <m:r>
                        <m:rPr>
                          <m:aln/>
                        </m:rP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0</m:t>
                              </m:r>
                            </m:sub>
                          </m:sSub>
                        </m:num>
                        <m:den>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𝑛𝑠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sub>
                              </m:sSub>
                            </m:e>
                          </m:nary>
                        </m:e>
                      </m:d>
                    </m:oMath>
                    <m:oMath xmlns:m="http://schemas.openxmlformats.org/officeDocument/2006/math">
                      <m:r>
                        <m:rPr>
                          <m:aln/>
                        </m:rP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𝑛𝑠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nary>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r>
                            <a:rPr lang="en-US" altLang="ja-JP" b="0" i="1" smtClean="0">
                              <a:latin typeface="Cambria Math" panose="02040503050406030204" pitchFamily="18" charset="0"/>
                            </a:rPr>
                            <m:t>𝐸</m:t>
                          </m:r>
                          <m:d>
                            <m:dPr>
                              <m:begChr m:val="["/>
                              <m:endChr m:val="]"/>
                              <m:ctrlPr>
                                <a:rPr lang="en-US" altLang="ja-JP" b="0" i="1" smtClean="0">
                                  <a:latin typeface="Cambria Math" panose="02040503050406030204" pitchFamily="18" charset="0"/>
                                </a:rPr>
                              </m:ctrlPr>
                            </m:dPr>
                            <m:e>
                              <m:d>
                                <m:dPr>
                                  <m:ctrlPr>
                                    <a:rPr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e>
                          </m:d>
                        </m:e>
                      </m:nary>
                    </m:oMath>
                    <m:oMath xmlns:m="http://schemas.openxmlformats.org/officeDocument/2006/math">
                      <m:r>
                        <m:rPr>
                          <m:aln/>
                        </m:rP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num>
                        <m:den>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𝑛𝑠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0</m:t>
                          </m:r>
                        </m:e>
                      </m:d>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a:latin typeface="Cambria Math" panose="02040503050406030204" pitchFamily="18" charset="0"/>
                        </a:rPr>
                        <m:t>𝐸</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0</m:t>
                      </m:r>
                    </m:oMath>
                    <m:oMath xmlns:m="http://schemas.openxmlformats.org/officeDocument/2006/math">
                      <m:r>
                        <m:rPr>
                          <m:aln/>
                        </m:rP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𝛽</m:t>
                          </m:r>
                        </m:e>
                        <m:sub>
                          <m:r>
                            <a:rPr lang="en-US" altLang="ja-JP" b="0" i="1" smtClean="0">
                              <a:latin typeface="Cambria Math" panose="02040503050406030204" pitchFamily="18" charset="0"/>
                            </a:rPr>
                            <m:t>1</m:t>
                          </m:r>
                        </m:sub>
                      </m:sSub>
                    </m:oMath>
                  </m:oMathPara>
                </a14:m>
                <a:br>
                  <a:rPr lang="en-US" altLang="ja-JP" b="0" dirty="0"/>
                </a:br>
                <a:endParaRPr kumimoji="1" lang="ja-JP" altLang="en-US" dirty="0"/>
              </a:p>
            </p:txBody>
          </p:sp>
        </mc:Choice>
        <mc:Fallback xmlns="">
          <p:sp>
            <p:nvSpPr>
              <p:cNvPr id="5" name="テキスト ボックス 4">
                <a:extLst>
                  <a:ext uri="{FF2B5EF4-FFF2-40B4-BE49-F238E27FC236}">
                    <a16:creationId xmlns:a16="http://schemas.microsoft.com/office/drawing/2014/main" id="{8F115362-DD4B-C2EC-A686-418AD1BA9B36}"/>
                  </a:ext>
                </a:extLst>
              </p:cNvPr>
              <p:cNvSpPr txBox="1">
                <a:spLocks noRot="1" noChangeAspect="1" noMove="1" noResize="1" noEditPoints="1" noAdjustHandles="1" noChangeArrowheads="1" noChangeShapeType="1" noTextEdit="1"/>
              </p:cNvSpPr>
              <p:nvPr/>
            </p:nvSpPr>
            <p:spPr>
              <a:xfrm>
                <a:off x="243274" y="1187307"/>
                <a:ext cx="8212505" cy="4381328"/>
              </a:xfrm>
              <a:prstGeom prst="rect">
                <a:avLst/>
              </a:prstGeom>
              <a:blipFill>
                <a:blip r:embed="rId2"/>
                <a:stretch>
                  <a:fillRect b="-125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84B326A-913C-C576-A97D-EE3720D1B2EF}"/>
                  </a:ext>
                </a:extLst>
              </p:cNvPr>
              <p:cNvSpPr txBox="1"/>
              <p:nvPr/>
            </p:nvSpPr>
            <p:spPr>
              <a:xfrm>
                <a:off x="3691677" y="1501205"/>
                <a:ext cx="6813275" cy="369332"/>
              </a:xfrm>
              <a:prstGeom prst="rect">
                <a:avLst/>
              </a:prstGeom>
              <a:noFill/>
            </p:spPr>
            <p:txBody>
              <a:bodyPr wrap="none" rtlCol="0">
                <a:spAutoFit/>
              </a:bodyPr>
              <a:lstStyle/>
              <a:p>
                <a:r>
                  <a:rPr lang="ja-JP" altLang="en-US" dirty="0"/>
                  <a:t>実現値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ではなく，確率変数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を用いて，期待値を計算する。</a:t>
                </a:r>
                <a:endParaRPr kumimoji="1" lang="ja-JP" altLang="en-US" dirty="0"/>
              </a:p>
            </p:txBody>
          </p:sp>
        </mc:Choice>
        <mc:Fallback xmlns="">
          <p:sp>
            <p:nvSpPr>
              <p:cNvPr id="4" name="テキスト ボックス 3">
                <a:extLst>
                  <a:ext uri="{FF2B5EF4-FFF2-40B4-BE49-F238E27FC236}">
                    <a16:creationId xmlns:a16="http://schemas.microsoft.com/office/drawing/2014/main" id="{884B326A-913C-C576-A97D-EE3720D1B2EF}"/>
                  </a:ext>
                </a:extLst>
              </p:cNvPr>
              <p:cNvSpPr txBox="1">
                <a:spLocks noRot="1" noChangeAspect="1" noMove="1" noResize="1" noEditPoints="1" noAdjustHandles="1" noChangeArrowheads="1" noChangeShapeType="1" noTextEdit="1"/>
              </p:cNvSpPr>
              <p:nvPr/>
            </p:nvSpPr>
            <p:spPr>
              <a:xfrm>
                <a:off x="3691677" y="1501205"/>
                <a:ext cx="6813275" cy="369332"/>
              </a:xfrm>
              <a:prstGeom prst="rect">
                <a:avLst/>
              </a:prstGeom>
              <a:blipFill>
                <a:blip r:embed="rId3"/>
                <a:stretch>
                  <a:fillRect l="-806" t="-6557" r="-269" b="-26230"/>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10CACCA9-D155-D8FC-B889-5FA9AB51B43B}"/>
              </a:ext>
            </a:extLst>
          </p:cNvPr>
          <p:cNvSpPr txBox="1"/>
          <p:nvPr/>
        </p:nvSpPr>
        <p:spPr>
          <a:xfrm>
            <a:off x="8011391" y="4088822"/>
            <a:ext cx="3647152" cy="369332"/>
          </a:xfrm>
          <a:prstGeom prst="rect">
            <a:avLst/>
          </a:prstGeom>
          <a:noFill/>
        </p:spPr>
        <p:txBody>
          <a:bodyPr wrap="none" rtlCol="0">
            <a:spAutoFit/>
          </a:bodyPr>
          <a:lstStyle/>
          <a:p>
            <a:r>
              <a:rPr lang="ja-JP" altLang="en-US" dirty="0"/>
              <a:t>第３項：和の期待値は期待値の和</a:t>
            </a:r>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4A59E05-23A9-E8F2-50BD-F094E58269F4}"/>
                  </a:ext>
                </a:extLst>
              </p:cNvPr>
              <p:cNvSpPr txBox="1"/>
              <p:nvPr/>
            </p:nvSpPr>
            <p:spPr>
              <a:xfrm>
                <a:off x="5185063" y="2337954"/>
                <a:ext cx="1611082" cy="369332"/>
              </a:xfrm>
              <a:prstGeom prst="rect">
                <a:avLst/>
              </a:prstGeom>
              <a:noFill/>
            </p:spPr>
            <p:txBody>
              <a:bodyPr wrap="none" rtlCol="0">
                <a:spAutoFit/>
              </a:bodyPr>
              <a:lstStyle/>
              <a:p>
                <a:r>
                  <a:rPr kumimoji="1" lang="ja-JP" altLang="en-US" dirty="0"/>
                  <a:t>確率変数は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endParaRPr kumimoji="1" lang="ja-JP" altLang="en-US" dirty="0"/>
              </a:p>
            </p:txBody>
          </p:sp>
        </mc:Choice>
        <mc:Fallback xmlns="">
          <p:sp>
            <p:nvSpPr>
              <p:cNvPr id="3" name="テキスト ボックス 2">
                <a:extLst>
                  <a:ext uri="{FF2B5EF4-FFF2-40B4-BE49-F238E27FC236}">
                    <a16:creationId xmlns:a16="http://schemas.microsoft.com/office/drawing/2014/main" id="{04A59E05-23A9-E8F2-50BD-F094E58269F4}"/>
                  </a:ext>
                </a:extLst>
              </p:cNvPr>
              <p:cNvSpPr txBox="1">
                <a:spLocks noRot="1" noChangeAspect="1" noMove="1" noResize="1" noEditPoints="1" noAdjustHandles="1" noChangeArrowheads="1" noChangeShapeType="1" noTextEdit="1"/>
              </p:cNvSpPr>
              <p:nvPr/>
            </p:nvSpPr>
            <p:spPr>
              <a:xfrm>
                <a:off x="5185063" y="2337954"/>
                <a:ext cx="1611082" cy="369332"/>
              </a:xfrm>
              <a:prstGeom prst="rect">
                <a:avLst/>
              </a:prstGeom>
              <a:blipFill>
                <a:blip r:embed="rId4"/>
                <a:stretch>
                  <a:fillRect l="-3409" t="-8333" b="-2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2803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99607D8-CA3D-D31F-A56C-C6487F09621A}"/>
                  </a:ext>
                </a:extLst>
              </p:cNvPr>
              <p:cNvSpPr txBox="1"/>
              <p:nvPr/>
            </p:nvSpPr>
            <p:spPr>
              <a:xfrm>
                <a:off x="1389783" y="883227"/>
                <a:ext cx="2996526"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r>
                        <m:rPr>
                          <m:aln/>
                        </m:rP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𝑦</m:t>
                          </m:r>
                        </m:e>
                      </m:ac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m:oMathPara>
                </a14:m>
                <a:endParaRPr kumimoji="1" lang="ja-JP" altLang="en-US" dirty="0"/>
              </a:p>
            </p:txBody>
          </p:sp>
        </mc:Choice>
        <mc:Fallback xmlns="">
          <p:sp>
            <p:nvSpPr>
              <p:cNvPr id="3" name="テキスト ボックス 2">
                <a:extLst>
                  <a:ext uri="{FF2B5EF4-FFF2-40B4-BE49-F238E27FC236}">
                    <a16:creationId xmlns:a16="http://schemas.microsoft.com/office/drawing/2014/main" id="{199607D8-CA3D-D31F-A56C-C6487F09621A}"/>
                  </a:ext>
                </a:extLst>
              </p:cNvPr>
              <p:cNvSpPr txBox="1">
                <a:spLocks noRot="1" noChangeAspect="1" noMove="1" noResize="1" noEditPoints="1" noAdjustHandles="1" noChangeArrowheads="1" noChangeShapeType="1" noTextEdit="1"/>
              </p:cNvSpPr>
              <p:nvPr/>
            </p:nvSpPr>
            <p:spPr>
              <a:xfrm>
                <a:off x="1389783" y="883227"/>
                <a:ext cx="2996526" cy="75623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8AE543A2-BBA8-9C4E-3F7C-10137D24EA8A}"/>
                  </a:ext>
                </a:extLst>
              </p:cNvPr>
              <p:cNvSpPr txBox="1"/>
              <p:nvPr/>
            </p:nvSpPr>
            <p:spPr>
              <a:xfrm>
                <a:off x="641639" y="2070129"/>
                <a:ext cx="5211298" cy="3951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0</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i="1">
                                      <a:latin typeface="Cambria Math" panose="02040503050406030204" pitchFamily="18" charset="0"/>
                                    </a:rPr>
                                    <m:t>𝑖</m:t>
                                  </m:r>
                                </m:sub>
                              </m:sSub>
                            </m:e>
                          </m:nary>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sub>
                                  </m:sSub>
                                </m:e>
                              </m:d>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e>
                          </m:nary>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e>
                          </m:d>
                        </m:e>
                      </m:nary>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𝐸</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e>
                      </m:d>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+0−</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1</m:t>
                          </m:r>
                        </m:sub>
                      </m:sSub>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oMath>
                    <m:oMath xmlns:m="http://schemas.openxmlformats.org/officeDocument/2006/math">
                      <m:r>
                        <m:rPr>
                          <m:aln/>
                        </m:rP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0</m:t>
                          </m:r>
                        </m:sub>
                      </m:sSub>
                    </m:oMath>
                  </m:oMathPara>
                </a14:m>
                <a:br>
                  <a:rPr kumimoji="1" lang="en-US" altLang="ja-JP" b="0" dirty="0"/>
                </a:br>
                <a:endParaRPr kumimoji="1" lang="ja-JP" altLang="en-US" dirty="0"/>
              </a:p>
            </p:txBody>
          </p:sp>
        </mc:Choice>
        <mc:Fallback xmlns="">
          <p:sp>
            <p:nvSpPr>
              <p:cNvPr id="4" name="テキスト ボックス 3">
                <a:extLst>
                  <a:ext uri="{FF2B5EF4-FFF2-40B4-BE49-F238E27FC236}">
                    <a16:creationId xmlns:a16="http://schemas.microsoft.com/office/drawing/2014/main" id="{8AE543A2-BBA8-9C4E-3F7C-10137D24EA8A}"/>
                  </a:ext>
                </a:extLst>
              </p:cNvPr>
              <p:cNvSpPr txBox="1">
                <a:spLocks noRot="1" noChangeAspect="1" noMove="1" noResize="1" noEditPoints="1" noAdjustHandles="1" noChangeArrowheads="1" noChangeShapeType="1" noTextEdit="1"/>
              </p:cNvSpPr>
              <p:nvPr/>
            </p:nvSpPr>
            <p:spPr>
              <a:xfrm>
                <a:off x="641639" y="2070129"/>
                <a:ext cx="5211298" cy="3951403"/>
              </a:xfrm>
              <a:prstGeom prst="rect">
                <a:avLst/>
              </a:prstGeom>
              <a:blipFill>
                <a:blip r:embed="rId3"/>
                <a:stretch>
                  <a:fillRect b="-1543"/>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A11023F1-DC8A-501D-6BFD-3B4F9719BB8B}"/>
              </a:ext>
            </a:extLst>
          </p:cNvPr>
          <p:cNvSpPr txBox="1"/>
          <p:nvPr/>
        </p:nvSpPr>
        <p:spPr>
          <a:xfrm>
            <a:off x="5553941" y="4956463"/>
            <a:ext cx="3647152" cy="369332"/>
          </a:xfrm>
          <a:prstGeom prst="rect">
            <a:avLst/>
          </a:prstGeom>
          <a:noFill/>
        </p:spPr>
        <p:txBody>
          <a:bodyPr wrap="none" rtlCol="0">
            <a:spAutoFit/>
          </a:bodyPr>
          <a:lstStyle/>
          <a:p>
            <a:r>
              <a:rPr lang="ja-JP" altLang="en-US" dirty="0"/>
              <a:t>第３項：和の期待値は期待値の和</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847DBD0-80FC-8685-A774-F6A0CE5EBD4B}"/>
                  </a:ext>
                </a:extLst>
              </p:cNvPr>
              <p:cNvSpPr txBox="1"/>
              <p:nvPr/>
            </p:nvSpPr>
            <p:spPr>
              <a:xfrm>
                <a:off x="4143682" y="2358455"/>
                <a:ext cx="6813275" cy="369332"/>
              </a:xfrm>
              <a:prstGeom prst="rect">
                <a:avLst/>
              </a:prstGeom>
              <a:noFill/>
            </p:spPr>
            <p:txBody>
              <a:bodyPr wrap="none" rtlCol="0">
                <a:spAutoFit/>
              </a:bodyPr>
              <a:lstStyle/>
              <a:p>
                <a:r>
                  <a:rPr lang="ja-JP" altLang="en-US" dirty="0"/>
                  <a:t>実現値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oMath>
                </a14:m>
                <a:r>
                  <a:rPr lang="ja-JP" altLang="en-US" dirty="0"/>
                  <a:t> ではなく，確率変数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𝑌</m:t>
                        </m:r>
                      </m:e>
                      <m:sub>
                        <m:r>
                          <a:rPr lang="en-US" altLang="ja-JP" b="0" i="1" smtClean="0">
                            <a:latin typeface="Cambria Math" panose="02040503050406030204" pitchFamily="18" charset="0"/>
                          </a:rPr>
                          <m:t>𝑖</m:t>
                        </m:r>
                      </m:sub>
                    </m:sSub>
                  </m:oMath>
                </a14:m>
                <a:r>
                  <a:rPr lang="ja-JP" altLang="en-US" dirty="0"/>
                  <a:t> を用いて，期待値を計算する。</a:t>
                </a:r>
                <a:endParaRPr kumimoji="1" lang="ja-JP" altLang="en-US" dirty="0"/>
              </a:p>
            </p:txBody>
          </p:sp>
        </mc:Choice>
        <mc:Fallback xmlns="">
          <p:sp>
            <p:nvSpPr>
              <p:cNvPr id="6" name="テキスト ボックス 5">
                <a:extLst>
                  <a:ext uri="{FF2B5EF4-FFF2-40B4-BE49-F238E27FC236}">
                    <a16:creationId xmlns:a16="http://schemas.microsoft.com/office/drawing/2014/main" id="{C847DBD0-80FC-8685-A774-F6A0CE5EBD4B}"/>
                  </a:ext>
                </a:extLst>
              </p:cNvPr>
              <p:cNvSpPr txBox="1">
                <a:spLocks noRot="1" noChangeAspect="1" noMove="1" noResize="1" noEditPoints="1" noAdjustHandles="1" noChangeArrowheads="1" noChangeShapeType="1" noTextEdit="1"/>
              </p:cNvSpPr>
              <p:nvPr/>
            </p:nvSpPr>
            <p:spPr>
              <a:xfrm>
                <a:off x="4143682" y="2358455"/>
                <a:ext cx="6813275" cy="369332"/>
              </a:xfrm>
              <a:prstGeom prst="rect">
                <a:avLst/>
              </a:prstGeom>
              <a:blipFill>
                <a:blip r:embed="rId4"/>
                <a:stretch>
                  <a:fillRect l="-806" t="-8333" r="-269" b="-28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83170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544E5-8671-5179-582B-980DDB783A96}"/>
              </a:ext>
            </a:extLst>
          </p:cNvPr>
          <p:cNvSpPr>
            <a:spLocks noGrp="1"/>
          </p:cNvSpPr>
          <p:nvPr>
            <p:ph type="title"/>
          </p:nvPr>
        </p:nvSpPr>
        <p:spPr/>
        <p:txBody>
          <a:bodyPr/>
          <a:lstStyle/>
          <a:p>
            <a:r>
              <a:rPr lang="ja-JP" altLang="en-US" dirty="0"/>
              <a:t>切片および回帰係数の分散</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D2223C-16F7-40B6-318E-4CDF1EDC84BB}"/>
                  </a:ext>
                </a:extLst>
              </p:cNvPr>
              <p:cNvSpPr>
                <a:spLocks noGrp="1"/>
              </p:cNvSpPr>
              <p:nvPr>
                <p:ph idx="1"/>
              </p:nvPr>
            </p:nvSpPr>
            <p:spPr/>
            <p:txBody>
              <a:bodyPr>
                <a:normAutofit lnSpcReduction="10000"/>
              </a:bodyPr>
              <a:lstStyle/>
              <a:p>
                <a:pPr>
                  <a:spcBef>
                    <a:spcPts val="1800"/>
                  </a:spcBef>
                </a:pPr>
                <a:r>
                  <a:rPr lang="ja-JP" altLang="en-US" dirty="0"/>
                  <a:t>回帰係数の分散：</a:t>
                </a:r>
                <a:endParaRPr lang="en-US" altLang="ja-JP" dirty="0"/>
              </a:p>
              <a:p>
                <a:pPr>
                  <a:spcBef>
                    <a:spcPts val="1800"/>
                  </a:spcBef>
                </a:pPr>
                <a:endParaRPr lang="en-US" altLang="ja-JP" dirty="0"/>
              </a:p>
              <a:p>
                <a:pPr>
                  <a:spcBef>
                    <a:spcPts val="1800"/>
                  </a:spcBef>
                </a:pPr>
                <a:r>
                  <a:rPr lang="ja-JP" altLang="en-US" dirty="0"/>
                  <a:t>切片の分散：</a:t>
                </a:r>
                <a:endParaRPr lang="en-US" altLang="ja-JP" dirty="0"/>
              </a:p>
              <a:p>
                <a:pPr>
                  <a:spcBef>
                    <a:spcPts val="1800"/>
                  </a:spcBef>
                </a:pPr>
                <a:r>
                  <a:rPr lang="ja-JP" altLang="en-US" dirty="0"/>
                  <a:t>安定した（正確な）推定：</a:t>
                </a:r>
                <a:endParaRPr lang="en-US" altLang="ja-JP" dirty="0"/>
              </a:p>
              <a:p>
                <a:pPr lvl="1">
                  <a:spcBef>
                    <a:spcPts val="1800"/>
                  </a:spcBef>
                </a:pPr>
                <a:r>
                  <a:rPr lang="ja-JP" altLang="en-US" dirty="0"/>
                  <a:t>誤差</a:t>
                </a:r>
                <a14:m>
                  <m:oMath xmlns:m="http://schemas.openxmlformats.org/officeDocument/2006/math">
                    <m:r>
                      <a:rPr lang="en-US" altLang="ja-JP" b="0" i="0" smtClean="0">
                        <a:latin typeface="Cambria Math" panose="02040503050406030204" pitchFamily="18" charset="0"/>
                      </a:rPr>
                      <m:t> </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𝑖</m:t>
                        </m:r>
                      </m:sub>
                    </m:sSub>
                  </m:oMath>
                </a14:m>
                <a:r>
                  <a:rPr lang="en-US" altLang="ja-JP" dirty="0"/>
                  <a:t> </a:t>
                </a:r>
                <a:r>
                  <a:rPr lang="ja-JP" altLang="en-US" dirty="0"/>
                  <a:t>の分散 </a:t>
                </a:r>
                <a14:m>
                  <m:oMath xmlns:m="http://schemas.openxmlformats.org/officeDocument/2006/math">
                    <m:sSup>
                      <m:sSupPr>
                        <m:ctrlPr>
                          <a:rPr lang="en-US" altLang="ja-JP" i="1" smtClean="0">
                            <a:latin typeface="Cambria Math" panose="02040503050406030204" pitchFamily="18" charset="0"/>
                          </a:rPr>
                        </m:ctrlPr>
                      </m:sSupPr>
                      <m:e>
                        <m:r>
                          <a:rPr lang="ja-JP" altLang="en-US" i="1" smtClean="0">
                            <a:latin typeface="Cambria Math" panose="02040503050406030204" pitchFamily="18" charset="0"/>
                          </a:rPr>
                          <m:t>𝜎</m:t>
                        </m:r>
                      </m:e>
                      <m:sup>
                        <m:r>
                          <a:rPr lang="en-US" altLang="ja-JP" b="0" i="1" smtClean="0">
                            <a:latin typeface="Cambria Math" panose="02040503050406030204" pitchFamily="18" charset="0"/>
                          </a:rPr>
                          <m:t>2</m:t>
                        </m:r>
                      </m:sup>
                    </m:sSup>
                  </m:oMath>
                </a14:m>
                <a:r>
                  <a:rPr lang="ja-JP" altLang="en-US" dirty="0"/>
                  <a:t> が小さい</a:t>
                </a:r>
                <a:endParaRPr lang="en-US" altLang="ja-JP" dirty="0"/>
              </a:p>
              <a:p>
                <a:pPr lvl="1">
                  <a:spcBef>
                    <a:spcPts val="1800"/>
                  </a:spcBef>
                </a:pPr>
                <a:r>
                  <a:rPr lang="ja-JP" altLang="en-US" dirty="0"/>
                  <a:t>説明変数のばらつき</a:t>
                </a:r>
                <a:r>
                  <a:rPr lang="en-US" altLang="ja-JP" sz="2400" dirty="0">
                    <a:ea typeface="Cambria Math" panose="02040503050406030204" pitchFamily="18" charset="0"/>
                  </a:rPr>
                  <a:t> </a:t>
                </a:r>
                <a14:m>
                  <m:oMath xmlns:m="http://schemas.openxmlformats.org/officeDocument/2006/math">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oMath>
                </a14:m>
                <a:r>
                  <a:rPr lang="en-US" altLang="ja-JP" dirty="0"/>
                  <a:t> </a:t>
                </a:r>
                <a:r>
                  <a:rPr lang="ja-JP" altLang="en-US" dirty="0"/>
                  <a:t>が大きい（広範囲で観測）。</a:t>
                </a:r>
                <a:endParaRPr lang="en-US" altLang="ja-JP" dirty="0"/>
              </a:p>
              <a:p>
                <a:pPr lvl="1">
                  <a:spcBef>
                    <a:spcPts val="1800"/>
                  </a:spcBef>
                </a:pPr>
                <a:r>
                  <a:rPr lang="ja-JP" altLang="en-US" dirty="0"/>
                  <a:t>標本が大きい（</a:t>
                </a:r>
                <a:r>
                  <a:rPr lang="en-US" altLang="ja-JP" sz="2400" dirty="0">
                    <a:ea typeface="Cambria Math" panose="02040503050406030204" pitchFamily="18" charset="0"/>
                  </a:rPr>
                  <a:t> </a:t>
                </a:r>
                <a14:m>
                  <m:oMath xmlns:m="http://schemas.openxmlformats.org/officeDocument/2006/math">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r>
                      <a:rPr lang="en-US" altLang="ja-JP" sz="2400" i="1">
                        <a:latin typeface="Cambria Math" panose="02040503050406030204" pitchFamily="18" charset="0"/>
                        <a:ea typeface="Cambria Math" panose="02040503050406030204" pitchFamily="18" charset="0"/>
                      </a:rPr>
                      <m:t> </m:t>
                    </m:r>
                  </m:oMath>
                </a14:m>
                <a:r>
                  <a:rPr lang="ja-JP" altLang="en-US" dirty="0"/>
                  <a:t>が大きくなるので，</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1</m:t>
                        </m:r>
                      </m:sub>
                    </m:sSub>
                  </m:oMath>
                </a14:m>
                <a:r>
                  <a:rPr lang="ja-JP" altLang="en-US" dirty="0"/>
                  <a:t>の推定でも重要）</a:t>
                </a:r>
                <a:endParaRPr lang="en-US" altLang="ja-JP" dirty="0"/>
              </a:p>
              <a:p>
                <a:pPr lvl="1">
                  <a:spcBef>
                    <a:spcPts val="1800"/>
                  </a:spcBef>
                </a:pPr>
                <a:r>
                  <a:rPr lang="ja-JP" altLang="en-US" dirty="0"/>
                  <a:t>切片の推定では，</a:t>
                </a:r>
                <a14:m>
                  <m:oMath xmlns:m="http://schemas.openxmlformats.org/officeDocument/2006/math">
                    <m:f>
                      <m:fPr>
                        <m:type m:val="lin"/>
                        <m:ctrlPr>
                          <a:rPr lang="ja-JP" altLang="en-US" i="1" smtClean="0">
                            <a:latin typeface="Cambria Math" panose="02040503050406030204" pitchFamily="18" charset="0"/>
                          </a:rPr>
                        </m:ctrlPr>
                      </m:fPr>
                      <m:num>
                        <m:sSup>
                          <m:sSupPr>
                            <m:ctrlPr>
                              <a:rPr lang="en-US" altLang="ja-JP" i="1" smtClean="0">
                                <a:latin typeface="Cambria Math" panose="02040503050406030204" pitchFamily="18" charset="0"/>
                              </a:rPr>
                            </m:ctrlPr>
                          </m:sSup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num>
                      <m:den>
                        <m:nary>
                          <m:naryPr>
                            <m:chr m:val="∑"/>
                            <m:ctrlPr>
                              <a:rPr lang="ja-JP" altLang="en-US"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i="1" smtClean="0">
                                    <a:latin typeface="Cambria Math" panose="02040503050406030204" pitchFamily="18" charset="0"/>
                                  </a:rPr>
                                </m:ctrlPr>
                              </m:sSupPr>
                              <m:e>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den>
                    </m:f>
                  </m:oMath>
                </a14:m>
                <a:r>
                  <a:rPr lang="ja-JP" altLang="en-US" dirty="0"/>
                  <a:t>が小さい</a:t>
                </a:r>
                <a:endParaRPr lang="en-US" altLang="ja-JP" dirty="0"/>
              </a:p>
              <a:p>
                <a:pPr>
                  <a:spcBef>
                    <a:spcPts val="1800"/>
                  </a:spcBef>
                </a:pPr>
                <a:endParaRPr lang="en-US" altLang="ja-JP" dirty="0"/>
              </a:p>
              <a:p>
                <a:pPr>
                  <a:spcBef>
                    <a:spcPts val="1800"/>
                  </a:spcBef>
                </a:pPr>
                <a:endParaRPr lang="en-US" altLang="ja-JP" dirty="0"/>
              </a:p>
            </p:txBody>
          </p:sp>
        </mc:Choice>
        <mc:Fallback xmlns="">
          <p:sp>
            <p:nvSpPr>
              <p:cNvPr id="3" name="コンテンツ プレースホルダー 2">
                <a:extLst>
                  <a:ext uri="{FF2B5EF4-FFF2-40B4-BE49-F238E27FC236}">
                    <a16:creationId xmlns:a16="http://schemas.microsoft.com/office/drawing/2014/main" id="{53D2223C-16F7-40B6-318E-4CDF1EDC84BB}"/>
                  </a:ext>
                </a:extLst>
              </p:cNvPr>
              <p:cNvSpPr>
                <a:spLocks noGrp="1" noRot="1" noChangeAspect="1" noMove="1" noResize="1" noEditPoints="1" noAdjustHandles="1" noChangeArrowheads="1" noChangeShapeType="1" noTextEdit="1"/>
              </p:cNvSpPr>
              <p:nvPr>
                <p:ph idx="1"/>
              </p:nvPr>
            </p:nvSpPr>
            <p:spPr>
              <a:blipFill>
                <a:blip r:embed="rId2"/>
                <a:stretch>
                  <a:fillRect l="-1043" t="-2941" b="-186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6C2A63D-7DA5-49EF-7B2C-1CE61EE3E50A}"/>
                  </a:ext>
                </a:extLst>
              </p:cNvPr>
              <p:cNvSpPr txBox="1"/>
              <p:nvPr/>
            </p:nvSpPr>
            <p:spPr>
              <a:xfrm>
                <a:off x="4023881" y="1602908"/>
                <a:ext cx="3032433" cy="827021"/>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e>
                      </m:d>
                      <m:r>
                        <a:rPr kumimoji="1" lang="en-US" altLang="ja-JP" sz="2400" b="0" i="1" smtClean="0">
                          <a:latin typeface="Cambria Math" panose="02040503050406030204" pitchFamily="18" charset="0"/>
                        </a:rPr>
                        <m:t>=</m:t>
                      </m:r>
                      <m:f>
                        <m:fPr>
                          <m:ctrlPr>
                            <a:rPr lang="en-US" altLang="ja-JP" sz="2400" i="1">
                              <a:latin typeface="Cambria Math" panose="02040503050406030204" pitchFamily="18" charset="0"/>
                              <a:ea typeface="Cambria Math" panose="02040503050406030204" pitchFamily="18" charset="0"/>
                            </a:rPr>
                          </m:ctrlPr>
                        </m:fPr>
                        <m:num>
                          <m:sSup>
                            <m:sSupPr>
                              <m:ctrlPr>
                                <a:rPr lang="en-US" altLang="ja-JP" sz="2400" i="1">
                                  <a:latin typeface="Cambria Math" panose="02040503050406030204" pitchFamily="18" charset="0"/>
                                  <a:ea typeface="Cambria Math" panose="02040503050406030204" pitchFamily="18" charset="0"/>
                                </a:rPr>
                              </m:ctrlPr>
                            </m:sSupPr>
                            <m:e>
                              <m:r>
                                <a:rPr lang="ja-JP" altLang="en-US" sz="2400" i="1">
                                  <a:latin typeface="Cambria Math" panose="02040503050406030204" pitchFamily="18" charset="0"/>
                                  <a:ea typeface="Cambria Math" panose="02040503050406030204" pitchFamily="18" charset="0"/>
                                </a:rPr>
                                <m:t>𝜎</m:t>
                              </m:r>
                            </m:e>
                            <m:sup>
                              <m:r>
                                <a:rPr lang="en-US" altLang="ja-JP" sz="2400" i="1">
                                  <a:latin typeface="Cambria Math" panose="02040503050406030204" pitchFamily="18" charset="0"/>
                                  <a:ea typeface="Cambria Math" panose="02040503050406030204" pitchFamily="18" charset="0"/>
                                </a:rPr>
                                <m:t>2</m:t>
                              </m:r>
                            </m:sup>
                          </m:sSup>
                        </m:num>
                        <m:den>
                          <m:nary>
                            <m:naryPr>
                              <m:chr m:val="∑"/>
                              <m:ctrlPr>
                                <a:rPr lang="en-US" altLang="ja-JP" sz="2400" i="1">
                                  <a:latin typeface="Cambria Math" panose="02040503050406030204" pitchFamily="18" charset="0"/>
                                  <a:ea typeface="Cambria Math" panose="02040503050406030204" pitchFamily="18" charset="0"/>
                                </a:rPr>
                              </m:ctrlPr>
                            </m:naryPr>
                            <m:sub>
                              <m:r>
                                <m:rPr>
                                  <m:brk m:alnAt="23"/>
                                </m:rPr>
                                <a:rPr lang="en-US" altLang="ja-JP" sz="2400" i="1">
                                  <a:latin typeface="Cambria Math" panose="02040503050406030204" pitchFamily="18" charset="0"/>
                                  <a:ea typeface="Cambria Math" panose="02040503050406030204" pitchFamily="18" charset="0"/>
                                </a:rPr>
                                <m:t>𝑖</m:t>
                              </m:r>
                              <m:r>
                                <a:rPr lang="en-US" altLang="ja-JP" sz="2400" i="1">
                                  <a:latin typeface="Cambria Math" panose="02040503050406030204" pitchFamily="18" charset="0"/>
                                  <a:ea typeface="Cambria Math" panose="02040503050406030204" pitchFamily="18" charset="0"/>
                                </a:rPr>
                                <m:t>=1</m:t>
                              </m:r>
                            </m:sub>
                            <m:sup>
                              <m:r>
                                <a:rPr lang="en-US" altLang="ja-JP" sz="2400" i="1">
                                  <a:latin typeface="Cambria Math" panose="02040503050406030204" pitchFamily="18" charset="0"/>
                                  <a:ea typeface="Cambria Math" panose="02040503050406030204" pitchFamily="18" charset="0"/>
                                </a:rPr>
                                <m:t>𝑛</m:t>
                              </m:r>
                            </m:sup>
                            <m:e>
                              <m:sSup>
                                <m:sSupPr>
                                  <m:ctrlPr>
                                    <a:rPr lang="en-US" altLang="ja-JP" sz="2400" i="1">
                                      <a:latin typeface="Cambria Math" panose="02040503050406030204" pitchFamily="18" charset="0"/>
                                      <a:ea typeface="Cambria Math" panose="02040503050406030204" pitchFamily="18" charset="0"/>
                                    </a:rPr>
                                  </m:ctrlPr>
                                </m:sSup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𝑥</m:t>
                                          </m:r>
                                        </m:e>
                                        <m:sub>
                                          <m:r>
                                            <a:rPr lang="en-US" altLang="ja-JP" sz="2400" i="1">
                                              <a:latin typeface="Cambria Math" panose="02040503050406030204" pitchFamily="18" charset="0"/>
                                              <a:ea typeface="Cambria Math" panose="02040503050406030204" pitchFamily="18" charset="0"/>
                                            </a:rPr>
                                            <m:t>𝑖</m:t>
                                          </m:r>
                                        </m:sub>
                                      </m:sSub>
                                      <m:r>
                                        <a:rPr lang="en-US" altLang="ja-JP" sz="2400" i="1">
                                          <a:latin typeface="Cambria Math" panose="02040503050406030204" pitchFamily="18" charset="0"/>
                                          <a:ea typeface="Cambria Math" panose="02040503050406030204" pitchFamily="18" charset="0"/>
                                        </a:rPr>
                                        <m:t>−</m:t>
                                      </m:r>
                                      <m:acc>
                                        <m:accPr>
                                          <m:chr m:val="̅"/>
                                          <m:ctrlPr>
                                            <a:rPr lang="en-US" altLang="ja-JP" sz="2400" i="1">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𝑥</m:t>
                                          </m:r>
                                        </m:e>
                                      </m:acc>
                                    </m:e>
                                  </m:d>
                                </m:e>
                                <m:sup>
                                  <m:r>
                                    <a:rPr lang="en-US" altLang="ja-JP" sz="2400" i="1">
                                      <a:latin typeface="Cambria Math" panose="02040503050406030204" pitchFamily="18" charset="0"/>
                                      <a:ea typeface="Cambria Math" panose="02040503050406030204" pitchFamily="18" charset="0"/>
                                    </a:rPr>
                                    <m:t>2</m:t>
                                  </m:r>
                                </m:sup>
                              </m:sSup>
                            </m:e>
                          </m:nary>
                        </m:den>
                      </m:f>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C6C2A63D-7DA5-49EF-7B2C-1CE61EE3E50A}"/>
                  </a:ext>
                </a:extLst>
              </p:cNvPr>
              <p:cNvSpPr txBox="1">
                <a:spLocks noRot="1" noChangeAspect="1" noMove="1" noResize="1" noEditPoints="1" noAdjustHandles="1" noChangeArrowheads="1" noChangeShapeType="1" noTextEdit="1"/>
              </p:cNvSpPr>
              <p:nvPr/>
            </p:nvSpPr>
            <p:spPr>
              <a:xfrm>
                <a:off x="4023881" y="1602908"/>
                <a:ext cx="3032433" cy="82702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FD86F74-FA63-BE31-60A1-773873E59C79}"/>
                  </a:ext>
                </a:extLst>
              </p:cNvPr>
              <p:cNvSpPr txBox="1"/>
              <p:nvPr/>
            </p:nvSpPr>
            <p:spPr>
              <a:xfrm>
                <a:off x="3364056" y="2632407"/>
                <a:ext cx="6172908" cy="83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𝑉</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𝑏</m:t>
                              </m:r>
                            </m:e>
                            <m:sub>
                              <m:r>
                                <a:rPr lang="en-US" altLang="ja-JP" sz="2400" b="0" i="1" smtClean="0">
                                  <a:latin typeface="Cambria Math" panose="02040503050406030204" pitchFamily="18" charset="0"/>
                                </a:rPr>
                                <m:t>0</m:t>
                              </m:r>
                            </m:sub>
                          </m:sSub>
                        </m:e>
                      </m:d>
                      <m:r>
                        <a:rPr lang="en-US" altLang="ja-JP" sz="2400" b="0" i="1" smtClean="0">
                          <a:latin typeface="Cambria Math" panose="02040503050406030204" pitchFamily="18" charset="0"/>
                        </a:rPr>
                        <m:t>=</m:t>
                      </m:r>
                      <m:f>
                        <m:fPr>
                          <m:ctrlPr>
                            <a:rPr lang="en-US" altLang="ja-JP" sz="2400" i="1" smtClean="0">
                              <a:latin typeface="Cambria Math" panose="02040503050406030204" pitchFamily="18" charset="0"/>
                            </a:rPr>
                          </m:ctrlPr>
                        </m:fPr>
                        <m:num>
                          <m:sSup>
                            <m:sSupPr>
                              <m:ctrlPr>
                                <a:rPr lang="en-US" altLang="ja-JP" sz="2400" i="1" smtClean="0">
                                  <a:latin typeface="Cambria Math" panose="02040503050406030204" pitchFamily="18" charset="0"/>
                                </a:rPr>
                              </m:ctrlPr>
                            </m:sSupPr>
                            <m:e>
                              <m:r>
                                <a:rPr lang="ja-JP" altLang="en-US" sz="2400" i="1" smtClean="0">
                                  <a:latin typeface="Cambria Math" panose="02040503050406030204" pitchFamily="18" charset="0"/>
                                </a:rPr>
                                <m:t>𝜎</m:t>
                              </m:r>
                            </m:e>
                            <m:sup>
                              <m:r>
                                <a:rPr lang="en-US" altLang="ja-JP" sz="2400" b="0" i="1" smtClean="0">
                                  <a:latin typeface="Cambria Math" panose="02040503050406030204" pitchFamily="18" charset="0"/>
                                </a:rPr>
                                <m:t>2</m:t>
                              </m:r>
                            </m:sup>
                          </m:sSup>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m:t>
                              </m:r>
                              <m:r>
                                <m:rPr>
                                  <m:brk m:alnAt="23"/>
                                </m:rP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2</m:t>
                                  </m:r>
                                </m:sup>
                              </m:sSubSup>
                            </m:e>
                          </m:nary>
                        </m:num>
                        <m:den>
                          <m:r>
                            <a:rPr lang="en-US" altLang="ja-JP" sz="2400" i="1">
                              <a:latin typeface="Cambria Math" panose="02040503050406030204" pitchFamily="18" charset="0"/>
                            </a:rPr>
                            <m:t>𝑛</m:t>
                          </m:r>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e>
                                <m:sup>
                                  <m:r>
                                    <a:rPr lang="en-US" altLang="ja-JP" sz="2400" i="1">
                                      <a:latin typeface="Cambria Math" panose="02040503050406030204" pitchFamily="18" charset="0"/>
                                    </a:rPr>
                                    <m:t>2</m:t>
                                  </m:r>
                                </m:sup>
                              </m:sSup>
                            </m:e>
                          </m:nary>
                        </m:den>
                      </m:f>
                      <m:r>
                        <a:rPr lang="en-US" altLang="ja-JP" sz="2400" b="0" i="1" smtClean="0">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𝜎</m:t>
                              </m:r>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𝑛</m:t>
                          </m:r>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p>
                              <m:r>
                                <a:rPr lang="en-US" altLang="ja-JP" sz="2400" i="1">
                                  <a:latin typeface="Cambria Math" panose="02040503050406030204" pitchFamily="18" charset="0"/>
                                </a:rPr>
                                <m:t>2</m:t>
                              </m:r>
                            </m:sup>
                          </m:sSup>
                          <m:sSup>
                            <m:sSupPr>
                              <m:ctrlPr>
                                <a:rPr lang="en-US" altLang="ja-JP" sz="2400" i="1" smtClean="0">
                                  <a:latin typeface="Cambria Math" panose="02040503050406030204" pitchFamily="18" charset="0"/>
                                </a:rPr>
                              </m:ctrlPr>
                            </m:sSupPr>
                            <m:e>
                              <m:r>
                                <a:rPr lang="ja-JP" altLang="en-US" sz="2400" i="1" smtClean="0">
                                  <a:latin typeface="Cambria Math" panose="02040503050406030204" pitchFamily="18" charset="0"/>
                                </a:rPr>
                                <m:t>𝜎</m:t>
                              </m:r>
                            </m:e>
                            <m:sup>
                              <m:r>
                                <a:rPr lang="en-US" altLang="ja-JP" sz="2400" b="0" i="1" smtClean="0">
                                  <a:latin typeface="Cambria Math" panose="02040503050406030204" pitchFamily="18" charset="0"/>
                                </a:rPr>
                                <m:t>2</m:t>
                              </m:r>
                            </m:sup>
                          </m:sSup>
                        </m:num>
                        <m:den>
                          <m:nary>
                            <m:naryPr>
                              <m:chr m:val="∑"/>
                              <m:ctrlPr>
                                <a:rPr lang="en-US" altLang="ja-JP" sz="2400" i="1">
                                  <a:latin typeface="Cambria Math" panose="02040503050406030204" pitchFamily="18" charset="0"/>
                                </a:rPr>
                              </m:ctrlPr>
                            </m:naryPr>
                            <m:sub>
                              <m:r>
                                <m:rPr>
                                  <m:brk m:alnAt="23"/>
                                </m:rP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𝑛</m:t>
                              </m:r>
                            </m:sup>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Sub>
                                      <m:r>
                                        <a:rPr lang="en-US" altLang="ja-JP" sz="2400" i="1">
                                          <a:latin typeface="Cambria Math" panose="02040503050406030204" pitchFamily="18" charset="0"/>
                                        </a:rPr>
                                        <m:t>−</m:t>
                                      </m:r>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d>
                                </m:e>
                                <m:sup>
                                  <m:r>
                                    <a:rPr lang="en-US" altLang="ja-JP" sz="2400" i="1">
                                      <a:latin typeface="Cambria Math" panose="02040503050406030204" pitchFamily="18" charset="0"/>
                                    </a:rPr>
                                    <m:t>2</m:t>
                                  </m:r>
                                </m:sup>
                              </m:sSup>
                            </m:e>
                          </m:nary>
                        </m:den>
                      </m:f>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EFD86F74-FA63-BE31-60A1-773873E59C79}"/>
                  </a:ext>
                </a:extLst>
              </p:cNvPr>
              <p:cNvSpPr txBox="1">
                <a:spLocks noRot="1" noChangeAspect="1" noMove="1" noResize="1" noEditPoints="1" noAdjustHandles="1" noChangeArrowheads="1" noChangeShapeType="1" noTextEdit="1"/>
              </p:cNvSpPr>
              <p:nvPr/>
            </p:nvSpPr>
            <p:spPr>
              <a:xfrm>
                <a:off x="3364056" y="2632407"/>
                <a:ext cx="6172908" cy="83933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46236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0AE7AA5-E18A-E8A6-804B-72A872F73CB5}"/>
                  </a:ext>
                </a:extLst>
              </p:cNvPr>
              <p:cNvSpPr txBox="1"/>
              <p:nvPr/>
            </p:nvSpPr>
            <p:spPr>
              <a:xfrm>
                <a:off x="1784640" y="881668"/>
                <a:ext cx="3050835" cy="5094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1</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num>
                        <m:den>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e>
                            <m:sup>
                              <m:r>
                                <a:rPr kumimoji="1" lang="en-US" altLang="ja-JP" b="0" i="1" smtClean="0">
                                  <a:latin typeface="Cambria Math" panose="02040503050406030204" pitchFamily="18" charset="0"/>
                                </a:rPr>
                                <m:t>2</m:t>
                              </m:r>
                            </m:sup>
                          </m:sSup>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oMath>
                    <m:oMath xmlns:m="http://schemas.openxmlformats.org/officeDocument/2006/math">
                      <m:r>
                        <m:rPr>
                          <m:aln/>
                        </m:rPr>
                        <a:rPr kumimoji="1" lang="en-US" altLang="ja-JP" b="0" i="1" smtClean="0">
                          <a:latin typeface="Cambria Math" panose="02040503050406030204" pitchFamily="18" charset="0"/>
                        </a:rPr>
                        <m:t>=</m:t>
                      </m:r>
                      <m:f>
                        <m:fPr>
                          <m:ctrlPr>
                            <a:rPr lang="en-US" altLang="ja-JP" i="1">
                              <a:latin typeface="Cambria Math" panose="02040503050406030204" pitchFamily="18" charset="0"/>
                            </a:rPr>
                          </m:ctrlPr>
                        </m:fPr>
                        <m:num>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num>
                        <m:den>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e>
                            <m:sup>
                              <m:r>
                                <a:rPr lang="en-US" altLang="ja-JP" i="1">
                                  <a:latin typeface="Cambria Math" panose="02040503050406030204" pitchFamily="18" charset="0"/>
                                </a:rPr>
                                <m:t>2</m:t>
                              </m:r>
                            </m:sup>
                          </m:sSup>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𝑛</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𝑠</m:t>
                          </m:r>
                        </m:e>
                        <m:sub>
                          <m:r>
                            <a:rPr lang="en-US" altLang="ja-JP" b="0" i="1" smtClean="0">
                              <a:latin typeface="Cambria Math" panose="02040503050406030204" pitchFamily="18" charset="0"/>
                              <a:ea typeface="Cambria Math" panose="02040503050406030204" pitchFamily="18" charset="0"/>
                            </a:rPr>
                            <m:t>𝑥</m:t>
                          </m:r>
                        </m:sub>
                        <m:sup>
                          <m:r>
                            <a:rPr lang="en-US" altLang="ja-JP" b="0" i="1" smtClean="0">
                              <a:latin typeface="Cambria Math" panose="02040503050406030204" pitchFamily="18" charset="0"/>
                              <a:ea typeface="Cambria Math" panose="02040503050406030204" pitchFamily="18" charset="0"/>
                            </a:rPr>
                            <m:t>2</m:t>
                          </m:r>
                        </m:sup>
                      </m:sSubSup>
                    </m:oMath>
                    <m:oMath xmlns:m="http://schemas.openxmlformats.org/officeDocument/2006/math">
                      <m:r>
                        <m:rPr>
                          <m:aln/>
                        </m:rP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num>
                        <m:den>
                          <m:r>
                            <a:rPr lang="en-US" altLang="ja-JP" i="1">
                              <a:latin typeface="Cambria Math" panose="02040503050406030204" pitchFamily="18" charset="0"/>
                              <a:ea typeface="Cambria Math" panose="02040503050406030204" pitchFamily="18" charset="0"/>
                            </a:rPr>
                            <m:t>𝑛</m:t>
                          </m:r>
                          <m:sSubSup>
                            <m:sSubSupPr>
                              <m:ctrlPr>
                                <a:rPr lang="en-US" altLang="ja-JP" i="1">
                                  <a:latin typeface="Cambria Math" panose="02040503050406030204" pitchFamily="18" charset="0"/>
                                  <a:ea typeface="Cambria Math" panose="02040503050406030204" pitchFamily="18" charset="0"/>
                                </a:rPr>
                              </m:ctrlPr>
                            </m:sSubSupPr>
                            <m:e>
                              <m:r>
                                <a:rPr lang="en-US" altLang="ja-JP" i="1">
                                  <a:latin typeface="Cambria Math" panose="02040503050406030204" pitchFamily="18" charset="0"/>
                                  <a:ea typeface="Cambria Math" panose="02040503050406030204" pitchFamily="18" charset="0"/>
                                </a:rPr>
                                <m:t>𝑠</m:t>
                              </m:r>
                            </m:e>
                            <m:sub>
                              <m:r>
                                <a:rPr lang="en-US" altLang="ja-JP" i="1">
                                  <a:latin typeface="Cambria Math" panose="02040503050406030204" pitchFamily="18" charset="0"/>
                                  <a:ea typeface="Cambria Math" panose="02040503050406030204" pitchFamily="18" charset="0"/>
                                </a:rPr>
                                <m:t>𝑥</m:t>
                              </m:r>
                            </m:sub>
                            <m:sup>
                              <m:r>
                                <a:rPr lang="en-US" altLang="ja-JP" i="1">
                                  <a:latin typeface="Cambria Math" panose="02040503050406030204" pitchFamily="18" charset="0"/>
                                  <a:ea typeface="Cambria Math" panose="02040503050406030204" pitchFamily="18" charset="0"/>
                                </a:rPr>
                                <m:t>2</m:t>
                              </m:r>
                            </m:sup>
                          </m:sSubSup>
                        </m:den>
                      </m:f>
                    </m:oMath>
                    <m:oMath xmlns:m="http://schemas.openxmlformats.org/officeDocument/2006/math">
                      <m:r>
                        <m:rPr>
                          <m:aln/>
                        </m:rP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sSup>
                            <m:sSupPr>
                              <m:ctrlPr>
                                <a:rPr lang="en-US" altLang="ja-JP" b="0" i="1" smtClean="0">
                                  <a:latin typeface="Cambria Math" panose="02040503050406030204" pitchFamily="18" charset="0"/>
                                  <a:ea typeface="Cambria Math" panose="02040503050406030204" pitchFamily="18" charset="0"/>
                                </a:rPr>
                              </m:ctrlPr>
                            </m:sSupPr>
                            <m:e>
                              <m:r>
                                <a:rPr lang="ja-JP" altLang="en-US" b="0" i="1" smtClean="0">
                                  <a:latin typeface="Cambria Math" panose="02040503050406030204" pitchFamily="18" charset="0"/>
                                  <a:ea typeface="Cambria Math" panose="02040503050406030204" pitchFamily="18" charset="0"/>
                                </a:rPr>
                                <m:t>𝜎</m:t>
                              </m:r>
                            </m:e>
                            <m:sup>
                              <m:r>
                                <a:rPr lang="en-US" altLang="ja-JP" b="0" i="1" smtClean="0">
                                  <a:latin typeface="Cambria Math" panose="02040503050406030204" pitchFamily="18" charset="0"/>
                                  <a:ea typeface="Cambria Math" panose="02040503050406030204" pitchFamily="18" charset="0"/>
                                </a:rPr>
                                <m:t>2</m:t>
                              </m:r>
                            </m:sup>
                          </m:sSup>
                        </m:num>
                        <m:den>
                          <m:nary>
                            <m:naryPr>
                              <m:chr m:val="∑"/>
                              <m:ctrlPr>
                                <a:rPr lang="en-US" altLang="ja-JP" b="0" i="1" smtClean="0">
                                  <a:latin typeface="Cambria Math" panose="02040503050406030204" pitchFamily="18" charset="0"/>
                                  <a:ea typeface="Cambria Math" panose="02040503050406030204" pitchFamily="18" charset="0"/>
                                </a:rPr>
                              </m:ctrlPr>
                            </m:naryPr>
                            <m:sub>
                              <m:r>
                                <m:rPr>
                                  <m:brk m:alnAt="23"/>
                                </m:rPr>
                                <a:rPr lang="en-US" altLang="ja-JP" b="0" i="1" smtClean="0">
                                  <a:latin typeface="Cambria Math" panose="02040503050406030204" pitchFamily="18" charset="0"/>
                                  <a:ea typeface="Cambria Math" panose="02040503050406030204" pitchFamily="18" charset="0"/>
                                </a:rPr>
                                <m:t>𝑖</m:t>
                              </m:r>
                              <m:r>
                                <a:rPr lang="en-US" altLang="ja-JP" b="0" i="1" smtClean="0">
                                  <a:latin typeface="Cambria Math" panose="02040503050406030204" pitchFamily="18" charset="0"/>
                                  <a:ea typeface="Cambria Math" panose="02040503050406030204" pitchFamily="18" charset="0"/>
                                </a:rPr>
                                <m:t>=1</m:t>
                              </m:r>
                            </m:sub>
                            <m:sup>
                              <m:r>
                                <a:rPr lang="en-US" altLang="ja-JP" b="0" i="1" smtClean="0">
                                  <a:latin typeface="Cambria Math" panose="02040503050406030204" pitchFamily="18" charset="0"/>
                                  <a:ea typeface="Cambria Math" panose="02040503050406030204" pitchFamily="18" charset="0"/>
                                </a:rPr>
                                <m:t>𝑛</m:t>
                              </m:r>
                            </m:sup>
                            <m:e>
                              <m:sSup>
                                <m:sSupPr>
                                  <m:ctrlPr>
                                    <a:rPr lang="en-US" altLang="ja-JP" b="0" i="1" smtClean="0">
                                      <a:latin typeface="Cambria Math" panose="02040503050406030204" pitchFamily="18" charset="0"/>
                                      <a:ea typeface="Cambria Math" panose="02040503050406030204" pitchFamily="18" charset="0"/>
                                    </a:rPr>
                                  </m:ctrlPr>
                                </m:sSupPr>
                                <m:e>
                                  <m:d>
                                    <m:dPr>
                                      <m:ctrlPr>
                                        <a:rPr lang="en-US" altLang="ja-JP" b="0" i="1" smtClean="0">
                                          <a:latin typeface="Cambria Math" panose="02040503050406030204" pitchFamily="18" charset="0"/>
                                          <a:ea typeface="Cambria Math" panose="02040503050406030204" pitchFamily="18" charset="0"/>
                                        </a:rPr>
                                      </m:ctrlPr>
                                    </m:dPr>
                                    <m:e>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𝑖</m:t>
                                          </m:r>
                                        </m:sub>
                                      </m:sSub>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𝑥</m:t>
                                          </m:r>
                                        </m:e>
                                      </m:acc>
                                    </m:e>
                                  </m:d>
                                </m:e>
                                <m:sup>
                                  <m:r>
                                    <a:rPr lang="en-US" altLang="ja-JP" b="0" i="1" smtClean="0">
                                      <a:latin typeface="Cambria Math" panose="02040503050406030204" pitchFamily="18" charset="0"/>
                                      <a:ea typeface="Cambria Math" panose="02040503050406030204" pitchFamily="18" charset="0"/>
                                    </a:rPr>
                                    <m:t>2</m:t>
                                  </m:r>
                                </m:sup>
                              </m:sSup>
                            </m:e>
                          </m:nary>
                        </m:den>
                      </m:f>
                    </m:oMath>
                  </m:oMathPara>
                </a14:m>
                <a:br>
                  <a:rPr lang="en-US" altLang="ja-JP" b="0" dirty="0">
                    <a:ea typeface="Cambria Math" panose="02040503050406030204" pitchFamily="18" charset="0"/>
                  </a:rPr>
                </a:br>
                <a:endParaRPr kumimoji="1" lang="ja-JP" altLang="en-US" dirty="0"/>
              </a:p>
            </p:txBody>
          </p:sp>
        </mc:Choice>
        <mc:Fallback xmlns="">
          <p:sp>
            <p:nvSpPr>
              <p:cNvPr id="4" name="テキスト ボックス 3">
                <a:extLst>
                  <a:ext uri="{FF2B5EF4-FFF2-40B4-BE49-F238E27FC236}">
                    <a16:creationId xmlns:a16="http://schemas.microsoft.com/office/drawing/2014/main" id="{B0AE7AA5-E18A-E8A6-804B-72A872F73CB5}"/>
                  </a:ext>
                </a:extLst>
              </p:cNvPr>
              <p:cNvSpPr txBox="1">
                <a:spLocks noRot="1" noChangeAspect="1" noMove="1" noResize="1" noEditPoints="1" noAdjustHandles="1" noChangeArrowheads="1" noChangeShapeType="1" noTextEdit="1"/>
              </p:cNvSpPr>
              <p:nvPr/>
            </p:nvSpPr>
            <p:spPr>
              <a:xfrm>
                <a:off x="1784640" y="881668"/>
                <a:ext cx="3050835" cy="5094664"/>
              </a:xfrm>
              <a:prstGeom prst="rect">
                <a:avLst/>
              </a:prstGeom>
              <a:blipFill>
                <a:blip r:embed="rId2"/>
                <a:stretch>
                  <a:fillRect/>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BAEFD258-2F98-90E2-5272-4BE74068E7B1}"/>
              </a:ext>
            </a:extLst>
          </p:cNvPr>
          <p:cNvSpPr txBox="1"/>
          <p:nvPr/>
        </p:nvSpPr>
        <p:spPr>
          <a:xfrm>
            <a:off x="5159086" y="2000249"/>
            <a:ext cx="3647152" cy="369332"/>
          </a:xfrm>
          <a:prstGeom prst="rect">
            <a:avLst/>
          </a:prstGeom>
          <a:noFill/>
        </p:spPr>
        <p:txBody>
          <a:bodyPr wrap="none" rtlCol="0">
            <a:spAutoFit/>
          </a:bodyPr>
          <a:lstStyle/>
          <a:p>
            <a:r>
              <a:rPr lang="ja-JP" altLang="en-US" dirty="0"/>
              <a:t>独立ならば，和の分散は分散の和</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B74A0CC-9534-0435-93B2-25353C20354E}"/>
                  </a:ext>
                </a:extLst>
              </p:cNvPr>
              <p:cNvSpPr txBox="1"/>
              <p:nvPr/>
            </p:nvSpPr>
            <p:spPr>
              <a:xfrm>
                <a:off x="5295642" y="3469188"/>
                <a:ext cx="206088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𝑁</m:t>
                      </m:r>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1</m:t>
                              </m:r>
                            </m:sub>
                          </m:sSub>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ja-JP" altLang="en-US" i="1">
                                  <a:latin typeface="Cambria Math" panose="02040503050406030204" pitchFamily="18" charset="0"/>
                                  <a:ea typeface="Cambria Math" panose="02040503050406030204" pitchFamily="18" charset="0"/>
                                </a:rPr>
                                <m:t>𝜎</m:t>
                              </m:r>
                            </m:e>
                            <m:sup>
                              <m:r>
                                <a:rPr lang="en-US" altLang="ja-JP" i="1">
                                  <a:latin typeface="Cambria Math" panose="02040503050406030204" pitchFamily="18" charset="0"/>
                                  <a:ea typeface="Cambria Math" panose="02040503050406030204" pitchFamily="18" charset="0"/>
                                </a:rPr>
                                <m:t>2</m:t>
                              </m:r>
                            </m:sup>
                          </m:sSup>
                        </m:e>
                      </m:d>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4B74A0CC-9534-0435-93B2-25353C20354E}"/>
                  </a:ext>
                </a:extLst>
              </p:cNvPr>
              <p:cNvSpPr txBox="1">
                <a:spLocks noRot="1" noChangeAspect="1" noMove="1" noResize="1" noEditPoints="1" noAdjustHandles="1" noChangeArrowheads="1" noChangeShapeType="1" noTextEdit="1"/>
              </p:cNvSpPr>
              <p:nvPr/>
            </p:nvSpPr>
            <p:spPr>
              <a:xfrm>
                <a:off x="5295642" y="3469188"/>
                <a:ext cx="2060885" cy="312650"/>
              </a:xfrm>
              <a:prstGeom prst="rect">
                <a:avLst/>
              </a:prstGeom>
              <a:blipFill>
                <a:blip r:embed="rId3"/>
                <a:stretch>
                  <a:fillRect l="-2071" b="-274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358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8859F-3173-A75E-3C6C-EF70C5874C9D}"/>
              </a:ext>
            </a:extLst>
          </p:cNvPr>
          <p:cNvSpPr>
            <a:spLocks noGrp="1"/>
          </p:cNvSpPr>
          <p:nvPr>
            <p:ph type="title"/>
          </p:nvPr>
        </p:nvSpPr>
        <p:spPr/>
        <p:txBody>
          <a:bodyPr/>
          <a:lstStyle/>
          <a:p>
            <a:r>
              <a:rPr kumimoji="1" lang="ja-JP" altLang="en-US" dirty="0"/>
              <a:t>図１：評定平均（</a:t>
            </a:r>
            <a:r>
              <a:rPr kumimoji="1" lang="en-US" altLang="ja-JP" dirty="0"/>
              <a:t>GPA</a:t>
            </a:r>
            <a:r>
              <a:rPr kumimoji="1" lang="ja-JP" altLang="en-US" dirty="0"/>
              <a:t>）の散布図</a:t>
            </a:r>
          </a:p>
        </p:txBody>
      </p:sp>
      <p:pic>
        <p:nvPicPr>
          <p:cNvPr id="5" name="コンテンツ プレースホルダー 4" descr="グラフ, 散布図&#10;&#10;AI によって生成されたコンテンツは間違っている可能性があります。">
            <a:extLst>
              <a:ext uri="{FF2B5EF4-FFF2-40B4-BE49-F238E27FC236}">
                <a16:creationId xmlns:a16="http://schemas.microsoft.com/office/drawing/2014/main" id="{61269871-C7AA-357D-977D-6B185C38C0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1893" y="1295611"/>
            <a:ext cx="5205009" cy="5197264"/>
          </a:xfrm>
        </p:spPr>
      </p:pic>
    </p:spTree>
    <p:extLst>
      <p:ext uri="{BB962C8B-B14F-4D97-AF65-F5344CB8AC3E}">
        <p14:creationId xmlns:p14="http://schemas.microsoft.com/office/powerpoint/2010/main" val="2526272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0C86BDC-23E8-FEB4-D2D0-301092677190}"/>
                  </a:ext>
                </a:extLst>
              </p:cNvPr>
              <p:cNvSpPr txBox="1"/>
              <p:nvPr/>
            </p:nvSpPr>
            <p:spPr>
              <a:xfrm>
                <a:off x="875436" y="583259"/>
                <a:ext cx="6321410" cy="60312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d>
                      <m:r>
                        <m:rPr>
                          <m:aln/>
                        </m:rP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nary>
                        </m:e>
                      </m:d>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r>
                            <a:rPr kumimoji="1" lang="en-US" altLang="ja-JP" b="0" i="1" smtClean="0">
                              <a:latin typeface="Cambria Math" panose="02040503050406030204" pitchFamily="18" charset="0"/>
                            </a:rPr>
                            <m:t>𝑉</m:t>
                          </m:r>
                          <m:d>
                            <m:dPr>
                              <m:begChr m:val="["/>
                              <m:endChr m:val="]"/>
                              <m:ctrlPr>
                                <a:rPr kumimoji="1" lang="en-US" altLang="ja-JP" b="0" i="1" smtClean="0">
                                  <a:latin typeface="Cambria Math" panose="02040503050406030204" pitchFamily="18" charset="0"/>
                                </a:rPr>
                              </m:ctrlPr>
                            </m:d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𝑖</m:t>
                                  </m:r>
                                </m:sub>
                              </m:sSub>
                            </m:e>
                          </m:d>
                        </m:e>
                      </m:nary>
                    </m:oMath>
                    <m:oMath xmlns:m="http://schemas.openxmlformats.org/officeDocument/2006/math">
                      <m:r>
                        <m:rPr>
                          <m:aln/>
                        </m:rP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2</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e>
                            <m:sup>
                              <m:r>
                                <a:rPr kumimoji="1" lang="en-US" altLang="ja-JP" b="0" i="1" smtClean="0">
                                  <a:latin typeface="Cambria Math" panose="02040503050406030204" pitchFamily="18" charset="0"/>
                                </a:rPr>
                                <m:t>2</m:t>
                              </m:r>
                            </m:sup>
                          </m:sSup>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e>
                      </m:d>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e>
                      </m:d>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kumimoji="1" lang="en-US" altLang="ja-JP" b="0" i="1" smtClean="0">
                                  <a:latin typeface="Cambria Math" panose="02040503050406030204" pitchFamily="18" charset="0"/>
                                </a:rPr>
                                <m:t>𝑥</m:t>
                              </m:r>
                            </m:sub>
                            <m:sup>
                              <m:r>
                                <a:rPr kumimoji="1" lang="en-US" altLang="ja-JP" b="0" i="1" smtClean="0">
                                  <a:latin typeface="Cambria Math" panose="02040503050406030204" pitchFamily="18" charset="0"/>
                                </a:rPr>
                                <m:t>2</m:t>
                              </m:r>
                            </m:sup>
                          </m:sSubSup>
                        </m:den>
                      </m:f>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kumimoji="1" lang="en-US" altLang="ja-JP" b="0" i="1" smtClean="0">
                                  <a:latin typeface="Cambria Math" panose="02040503050406030204" pitchFamily="18" charset="0"/>
                                </a:rPr>
                                <m:t>2</m:t>
                              </m:r>
                            </m:sup>
                          </m:sSup>
                        </m:num>
                        <m:den>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d>
                                </m:e>
                                <m:sup>
                                  <m:r>
                                    <a:rPr kumimoji="1" lang="en-US" altLang="ja-JP" b="0" i="1" smtClean="0">
                                      <a:latin typeface="Cambria Math" panose="02040503050406030204" pitchFamily="18" charset="0"/>
                                    </a:rPr>
                                    <m:t>2</m:t>
                                  </m:r>
                                </m:sup>
                              </m:sSup>
                            </m:e>
                          </m:nary>
                        </m:den>
                      </m:f>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 xmlns:m="http://schemas.openxmlformats.org/officeDocument/2006/math">
                      <m:r>
                        <m:rPr>
                          <m:aln/>
                        </m:rP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num>
                        <m:den>
                          <m:r>
                            <a:rPr kumimoji="1" lang="en-US" altLang="ja-JP" b="0" i="1" smtClean="0">
                              <a:latin typeface="Cambria Math" panose="02040503050406030204" pitchFamily="18" charset="0"/>
                            </a:rPr>
                            <m:t>𝑛</m:t>
                          </m:r>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p>
                                <m:sSupPr>
                                  <m:ctrlPr>
                                    <a:rPr lang="en-US" altLang="ja-JP" i="1">
                                      <a:latin typeface="Cambria Math" panose="02040503050406030204" pitchFamily="18" charset="0"/>
                                    </a:rPr>
                                  </m:ctrlPr>
                                </m:sSupPr>
                                <m:e>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d>
                                </m:e>
                                <m:sup>
                                  <m:r>
                                    <a:rPr lang="en-US" altLang="ja-JP" i="1">
                                      <a:latin typeface="Cambria Math" panose="02040503050406030204" pitchFamily="18" charset="0"/>
                                    </a:rPr>
                                    <m:t>2</m:t>
                                  </m:r>
                                </m:sup>
                              </m:sSup>
                            </m:e>
                          </m:nary>
                        </m:den>
                      </m:f>
                    </m:oMath>
                  </m:oMathPara>
                </a14:m>
                <a:br>
                  <a:rPr kumimoji="1" lang="en-US" altLang="ja-JP" b="0" dirty="0"/>
                </a:br>
                <a:endParaRPr kumimoji="1" lang="ja-JP" altLang="en-US" dirty="0"/>
              </a:p>
            </p:txBody>
          </p:sp>
        </mc:Choice>
        <mc:Fallback xmlns="">
          <p:sp>
            <p:nvSpPr>
              <p:cNvPr id="2" name="テキスト ボックス 1">
                <a:extLst>
                  <a:ext uri="{FF2B5EF4-FFF2-40B4-BE49-F238E27FC236}">
                    <a16:creationId xmlns:a16="http://schemas.microsoft.com/office/drawing/2014/main" id="{10C86BDC-23E8-FEB4-D2D0-301092677190}"/>
                  </a:ext>
                </a:extLst>
              </p:cNvPr>
              <p:cNvSpPr txBox="1">
                <a:spLocks noRot="1" noChangeAspect="1" noMove="1" noResize="1" noEditPoints="1" noAdjustHandles="1" noChangeArrowheads="1" noChangeShapeType="1" noTextEdit="1"/>
              </p:cNvSpPr>
              <p:nvPr/>
            </p:nvSpPr>
            <p:spPr>
              <a:xfrm>
                <a:off x="875436" y="583259"/>
                <a:ext cx="6321410" cy="6031266"/>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3198FFFF-1623-0B75-2AD3-FDA42AC531BA}"/>
              </a:ext>
            </a:extLst>
          </p:cNvPr>
          <p:cNvSpPr txBox="1"/>
          <p:nvPr/>
        </p:nvSpPr>
        <p:spPr>
          <a:xfrm>
            <a:off x="5185064" y="1735281"/>
            <a:ext cx="3647152" cy="369332"/>
          </a:xfrm>
          <a:prstGeom prst="rect">
            <a:avLst/>
          </a:prstGeom>
          <a:noFill/>
        </p:spPr>
        <p:txBody>
          <a:bodyPr wrap="none" rtlCol="0">
            <a:spAutoFit/>
          </a:bodyPr>
          <a:lstStyle/>
          <a:p>
            <a:r>
              <a:rPr lang="ja-JP" altLang="en-US" dirty="0"/>
              <a:t>独立ならば，和の分散は分散の和</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E30A682-BFD2-FEE0-8393-4AFD609455D8}"/>
                  </a:ext>
                </a:extLst>
              </p:cNvPr>
              <p:cNvSpPr txBox="1"/>
              <p:nvPr/>
            </p:nvSpPr>
            <p:spPr>
              <a:xfrm>
                <a:off x="7607619" y="3286242"/>
                <a:ext cx="206088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𝑌</m:t>
                          </m:r>
                        </m:e>
                        <m:sub>
                          <m:r>
                            <a:rPr lang="en-US" altLang="ja-JP" i="1">
                              <a:latin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𝑁</m:t>
                      </m:r>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ja-JP" altLang="en-US" i="1">
                                  <a:latin typeface="Cambria Math" panose="02040503050406030204" pitchFamily="18" charset="0"/>
                                  <a:ea typeface="Cambria Math" panose="02040503050406030204" pitchFamily="18" charset="0"/>
                                </a:rPr>
                                <m:t>𝛽</m:t>
                              </m:r>
                            </m:e>
                            <m:sub>
                              <m:r>
                                <a:rPr lang="en-US" altLang="ja-JP" i="1">
                                  <a:latin typeface="Cambria Math" panose="02040503050406030204" pitchFamily="18" charset="0"/>
                                  <a:ea typeface="Cambria Math" panose="02040503050406030204" pitchFamily="18" charset="0"/>
                                </a:rPr>
                                <m:t>1</m:t>
                              </m:r>
                            </m:sub>
                          </m:sSub>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r>
                                <a:rPr lang="ja-JP" altLang="en-US" i="1">
                                  <a:latin typeface="Cambria Math" panose="02040503050406030204" pitchFamily="18" charset="0"/>
                                  <a:ea typeface="Cambria Math" panose="02040503050406030204" pitchFamily="18" charset="0"/>
                                </a:rPr>
                                <m:t>𝜎</m:t>
                              </m:r>
                            </m:e>
                            <m:sup>
                              <m:r>
                                <a:rPr lang="en-US" altLang="ja-JP" i="1">
                                  <a:latin typeface="Cambria Math" panose="02040503050406030204" pitchFamily="18" charset="0"/>
                                  <a:ea typeface="Cambria Math" panose="02040503050406030204" pitchFamily="18" charset="0"/>
                                </a:rPr>
                                <m:t>2</m:t>
                              </m:r>
                            </m:sup>
                          </m:sSup>
                        </m:e>
                      </m:d>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6E30A682-BFD2-FEE0-8393-4AFD609455D8}"/>
                  </a:ext>
                </a:extLst>
              </p:cNvPr>
              <p:cNvSpPr txBox="1">
                <a:spLocks noRot="1" noChangeAspect="1" noMove="1" noResize="1" noEditPoints="1" noAdjustHandles="1" noChangeArrowheads="1" noChangeShapeType="1" noTextEdit="1"/>
              </p:cNvSpPr>
              <p:nvPr/>
            </p:nvSpPr>
            <p:spPr>
              <a:xfrm>
                <a:off x="7607619" y="3286242"/>
                <a:ext cx="2060885" cy="312650"/>
              </a:xfrm>
              <a:prstGeom prst="rect">
                <a:avLst/>
              </a:prstGeom>
              <a:blipFill>
                <a:blip r:embed="rId4"/>
                <a:stretch>
                  <a:fillRect l="-2071" b="-27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15DAAAAF-DCCC-950F-0DAD-6A00A496D750}"/>
                  </a:ext>
                </a:extLst>
              </p:cNvPr>
              <p:cNvSpPr txBox="1"/>
              <p:nvPr/>
            </p:nvSpPr>
            <p:spPr>
              <a:xfrm>
                <a:off x="5543733" y="4500819"/>
                <a:ext cx="3286284" cy="620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r>
                            <a:rPr lang="en-US" altLang="ja-JP" i="1">
                              <a:latin typeface="Cambria Math" panose="02040503050406030204" pitchFamily="18" charset="0"/>
                            </a:rPr>
                            <m:t>+</m:t>
                          </m:r>
                          <m:sSup>
                            <m:sSupPr>
                              <m:ctrlPr>
                                <a:rPr lang="en-US" altLang="ja-JP" i="1">
                                  <a:latin typeface="Cambria Math" panose="02040503050406030204" pitchFamily="18" charset="0"/>
                                </a:rPr>
                              </m:ctrlPr>
                            </m:sSup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sup>
                              <m:r>
                                <a:rPr lang="en-US" altLang="ja-JP" i="1">
                                  <a:latin typeface="Cambria Math" panose="02040503050406030204" pitchFamily="18" charset="0"/>
                                </a:rPr>
                                <m:t>2</m:t>
                              </m:r>
                            </m:sup>
                          </m:sSup>
                        </m:num>
                        <m:den>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den>
                      </m:f>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nary>
                            <m:naryPr>
                              <m:chr m:val="∑"/>
                              <m:ctrlPr>
                                <a:rPr lang="en-US" altLang="ja-JP" b="0" i="1" smtClean="0">
                                  <a:latin typeface="Cambria Math" panose="02040503050406030204" pitchFamily="18" charset="0"/>
                                </a:rPr>
                              </m:ctrlPr>
                            </m:naryPr>
                            <m:sub>
                              <m:r>
                                <m:rPr>
                                  <m:brk m:alnAt="23"/>
                                </m:rPr>
                                <a:rPr lang="en-US" altLang="ja-JP" b="0" i="1" smtClean="0">
                                  <a:latin typeface="Cambria Math" panose="02040503050406030204" pitchFamily="18" charset="0"/>
                                </a:rPr>
                                <m:t>𝑖</m:t>
                              </m:r>
                              <m:r>
                                <a:rPr lang="en-US" altLang="ja-JP" b="0" i="1" smtClean="0">
                                  <a:latin typeface="Cambria Math" panose="02040503050406030204" pitchFamily="18" charset="0"/>
                                </a:rPr>
                                <m:t>=1</m:t>
                              </m:r>
                            </m:sub>
                            <m:sup>
                              <m:r>
                                <a:rPr lang="en-US" altLang="ja-JP" b="0" i="1" smtClean="0">
                                  <a:latin typeface="Cambria Math" panose="02040503050406030204" pitchFamily="18" charset="0"/>
                                </a:rPr>
                                <m:t>𝑛</m:t>
                              </m:r>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e>
                                  </m:d>
                                </m:e>
                                <m:sup>
                                  <m:r>
                                    <a:rPr lang="en-US" altLang="ja-JP" b="0" i="1" smtClean="0">
                                      <a:latin typeface="Cambria Math" panose="02040503050406030204" pitchFamily="18" charset="0"/>
                                    </a:rPr>
                                    <m:t>2</m:t>
                                  </m:r>
                                </m:sup>
                              </m:sSup>
                            </m:e>
                          </m:nary>
                        </m:den>
                      </m:f>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15DAAAAF-DCCC-950F-0DAD-6A00A496D750}"/>
                  </a:ext>
                </a:extLst>
              </p:cNvPr>
              <p:cNvSpPr txBox="1">
                <a:spLocks noRot="1" noChangeAspect="1" noMove="1" noResize="1" noEditPoints="1" noAdjustHandles="1" noChangeArrowheads="1" noChangeShapeType="1" noTextEdit="1"/>
              </p:cNvSpPr>
              <p:nvPr/>
            </p:nvSpPr>
            <p:spPr>
              <a:xfrm>
                <a:off x="5543733" y="4500819"/>
                <a:ext cx="3286284" cy="620234"/>
              </a:xfrm>
              <a:prstGeom prst="rect">
                <a:avLst/>
              </a:prstGeom>
              <a:blipFill>
                <a:blip r:embed="rId5"/>
                <a:stretch>
                  <a:fillRect/>
                </a:stretch>
              </a:blipFill>
            </p:spPr>
            <p:txBody>
              <a:bodyPr/>
              <a:lstStyle/>
              <a:p>
                <a:r>
                  <a:rPr lang="ja-JP" altLang="en-US">
                    <a:noFill/>
                  </a:rPr>
                  <a:t> </a:t>
                </a:r>
              </a:p>
            </p:txBody>
          </p:sp>
        </mc:Fallback>
      </mc:AlternateContent>
      <p:cxnSp>
        <p:nvCxnSpPr>
          <p:cNvPr id="8" name="直線矢印コネクタ 7">
            <a:extLst>
              <a:ext uri="{FF2B5EF4-FFF2-40B4-BE49-F238E27FC236}">
                <a16:creationId xmlns:a16="http://schemas.microsoft.com/office/drawing/2014/main" id="{C65FE376-42A6-E866-FD6A-006F188A15F3}"/>
              </a:ext>
            </a:extLst>
          </p:cNvPr>
          <p:cNvCxnSpPr/>
          <p:nvPr/>
        </p:nvCxnSpPr>
        <p:spPr>
          <a:xfrm>
            <a:off x="3854717" y="4810936"/>
            <a:ext cx="14564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8EFFA32-57CE-B23A-65CB-BB5A4FD11EF0}"/>
                  </a:ext>
                </a:extLst>
              </p:cNvPr>
              <p:cNvSpPr txBox="1"/>
              <p:nvPr/>
            </p:nvSpPr>
            <p:spPr>
              <a:xfrm>
                <a:off x="5999483" y="5184252"/>
                <a:ext cx="4630050" cy="524182"/>
              </a:xfrm>
              <a:prstGeom prst="rect">
                <a:avLst/>
              </a:prstGeom>
              <a:noFill/>
            </p:spPr>
            <p:txBody>
              <a:bodyPr wrap="none" rtlCol="0">
                <a:spAutoFit/>
              </a:bodyPr>
              <a:lstStyle/>
              <a:p>
                <a14:m>
                  <m:oMath xmlns:m="http://schemas.openxmlformats.org/officeDocument/2006/math">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r>
                      <a:rPr kumimoji="1" lang="en-US" altLang="ja-JP" b="0" i="1" smtClean="0">
                        <a:latin typeface="Cambria Math" panose="02040503050406030204" pitchFamily="18" charset="0"/>
                      </a:rPr>
                      <m:t>=0</m:t>
                    </m:r>
                  </m:oMath>
                </a14:m>
                <a:r>
                  <a:rPr kumimoji="1" lang="ja-JP" altLang="en-US" dirty="0"/>
                  <a:t> のとき，</a:t>
                </a:r>
                <a14:m>
                  <m:oMath xmlns:m="http://schemas.openxmlformats.org/officeDocument/2006/math">
                    <m:r>
                      <a:rPr kumimoji="1" lang="en-US" altLang="ja-JP" b="0" i="1" smtClean="0">
                        <a:latin typeface="Cambria Math" panose="02040503050406030204" pitchFamily="18" charset="0"/>
                      </a:rPr>
                      <m:t>𝑉</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𝑏</m:t>
                            </m:r>
                          </m:e>
                          <m:sub>
                            <m:r>
                              <a:rPr kumimoji="1" lang="en-US" altLang="ja-JP" b="0" i="1" smtClean="0">
                                <a:latin typeface="Cambria Math" panose="02040503050406030204" pitchFamily="18" charset="0"/>
                              </a:rPr>
                              <m:t>0</m:t>
                            </m:r>
                          </m:sub>
                        </m:sSub>
                      </m:e>
                    </m:d>
                  </m:oMath>
                </a14:m>
                <a:r>
                  <a:rPr lang="ja-JP" altLang="en-US" dirty="0"/>
                  <a:t> は最小値 </a:t>
                </a:r>
                <a14:m>
                  <m:oMath xmlns:m="http://schemas.openxmlformats.org/officeDocument/2006/math">
                    <m:f>
                      <m:fPr>
                        <m:ctrlPr>
                          <a:rPr kumimoji="1" lang="en-US" altLang="ja-JP" i="1" smtClean="0">
                            <a:latin typeface="Cambria Math" panose="02040503050406030204" pitchFamily="18" charset="0"/>
                          </a:rPr>
                        </m:ctrlPr>
                      </m:fPr>
                      <m:num>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num>
                      <m:den>
                        <m:r>
                          <a:rPr kumimoji="1" lang="en-US" altLang="ja-JP" b="0" i="1" smtClean="0">
                            <a:latin typeface="Cambria Math" panose="02040503050406030204" pitchFamily="18" charset="0"/>
                          </a:rPr>
                          <m:t>𝑛</m:t>
                        </m:r>
                      </m:den>
                    </m:f>
                  </m:oMath>
                </a14:m>
                <a:r>
                  <a:rPr kumimoji="1" lang="en-US" altLang="ja-JP" dirty="0"/>
                  <a:t> </a:t>
                </a:r>
                <a:r>
                  <a:rPr kumimoji="1" lang="ja-JP" altLang="en-US" dirty="0"/>
                  <a:t>をとる。</a:t>
                </a:r>
                <a:endParaRPr kumimoji="1" lang="en-US" altLang="ja-JP" dirty="0"/>
              </a:p>
            </p:txBody>
          </p:sp>
        </mc:Choice>
        <mc:Fallback xmlns="">
          <p:sp>
            <p:nvSpPr>
              <p:cNvPr id="7" name="テキスト ボックス 6">
                <a:extLst>
                  <a:ext uri="{FF2B5EF4-FFF2-40B4-BE49-F238E27FC236}">
                    <a16:creationId xmlns:a16="http://schemas.microsoft.com/office/drawing/2014/main" id="{88EFFA32-57CE-B23A-65CB-BB5A4FD11EF0}"/>
                  </a:ext>
                </a:extLst>
              </p:cNvPr>
              <p:cNvSpPr txBox="1">
                <a:spLocks noRot="1" noChangeAspect="1" noMove="1" noResize="1" noEditPoints="1" noAdjustHandles="1" noChangeArrowheads="1" noChangeShapeType="1" noTextEdit="1"/>
              </p:cNvSpPr>
              <p:nvPr/>
            </p:nvSpPr>
            <p:spPr>
              <a:xfrm>
                <a:off x="5999483" y="5184252"/>
                <a:ext cx="4630050" cy="524182"/>
              </a:xfrm>
              <a:prstGeom prst="rect">
                <a:avLst/>
              </a:prstGeom>
              <a:blipFill>
                <a:blip r:embed="rId6"/>
                <a:stretch>
                  <a:fillRect b="-81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8B3C341-608B-67D6-909F-DACEC98C703C}"/>
                  </a:ext>
                </a:extLst>
              </p:cNvPr>
              <p:cNvSpPr txBox="1"/>
              <p:nvPr/>
            </p:nvSpPr>
            <p:spPr>
              <a:xfrm>
                <a:off x="6094287" y="5771633"/>
                <a:ext cx="4747710" cy="431849"/>
              </a:xfrm>
              <a:prstGeom prst="rect">
                <a:avLst/>
              </a:prstGeom>
              <a:noFill/>
            </p:spPr>
            <p:txBody>
              <a:bodyPr wrap="square" lIns="0" tIns="0" rIns="0" bIns="0" rtlCol="0">
                <a:spAutoFit/>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1</m:t>
                        </m:r>
                      </m:sub>
                    </m:sSub>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r>
                      <a:rPr lang="en-US" altLang="ja-JP">
                        <a:latin typeface="Cambria Math" panose="02040503050406030204" pitchFamily="18" charset="0"/>
                      </a:rPr>
                      <m:t>=</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r>
                      <a:rPr lang="en-US" altLang="ja-JP" b="0" i="1" smtClean="0">
                        <a:latin typeface="Cambria Math" panose="02040503050406030204" pitchFamily="18" charset="0"/>
                      </a:rPr>
                      <m:t> </m:t>
                    </m:r>
                  </m:oMath>
                </a14:m>
                <a:r>
                  <a:rPr kumimoji="1" lang="ja-JP" altLang="en-US" dirty="0"/>
                  <a:t> より，</a:t>
                </a:r>
                <a:r>
                  <a:rPr lang="en-US" altLang="ja-JP" dirty="0"/>
                  <a:t> </a:t>
                </a:r>
                <a14:m>
                  <m:oMath xmlns:m="http://schemas.openxmlformats.org/officeDocument/2006/math">
                    <m:r>
                      <a:rPr lang="en-US" altLang="ja-JP" i="1">
                        <a:latin typeface="Cambria Math" panose="02040503050406030204" pitchFamily="18" charset="0"/>
                      </a:rPr>
                      <m:t>𝑉</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e>
                    </m:d>
                    <m:r>
                      <a:rPr lang="en-US" altLang="ja-JP" b="0" i="1" smtClean="0">
                        <a:latin typeface="Cambria Math" panose="02040503050406030204" pitchFamily="18" charset="0"/>
                      </a:rPr>
                      <m:t>=</m:t>
                    </m:r>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𝑦</m:t>
                            </m:r>
                          </m:e>
                        </m:acc>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r>
                              <a:rPr lang="ja-JP" altLang="en-US" b="0" i="1" smtClean="0">
                                <a:latin typeface="Cambria Math" panose="02040503050406030204" pitchFamily="18" charset="0"/>
                              </a:rPr>
                              <m:t>𝜎</m:t>
                            </m:r>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den>
                    </m:f>
                  </m:oMath>
                </a14:m>
                <a:endParaRPr kumimoji="1" lang="ja-JP" altLang="en-US" dirty="0"/>
              </a:p>
            </p:txBody>
          </p:sp>
        </mc:Choice>
        <mc:Fallback xmlns="">
          <p:sp>
            <p:nvSpPr>
              <p:cNvPr id="9" name="テキスト ボックス 8">
                <a:extLst>
                  <a:ext uri="{FF2B5EF4-FFF2-40B4-BE49-F238E27FC236}">
                    <a16:creationId xmlns:a16="http://schemas.microsoft.com/office/drawing/2014/main" id="{98B3C341-608B-67D6-909F-DACEC98C703C}"/>
                  </a:ext>
                </a:extLst>
              </p:cNvPr>
              <p:cNvSpPr txBox="1">
                <a:spLocks noRot="1" noChangeAspect="1" noMove="1" noResize="1" noEditPoints="1" noAdjustHandles="1" noChangeArrowheads="1" noChangeShapeType="1" noTextEdit="1"/>
              </p:cNvSpPr>
              <p:nvPr/>
            </p:nvSpPr>
            <p:spPr>
              <a:xfrm>
                <a:off x="6094287" y="5771633"/>
                <a:ext cx="4747710" cy="431849"/>
              </a:xfrm>
              <a:prstGeom prst="rect">
                <a:avLst/>
              </a:prstGeom>
              <a:blipFill>
                <a:blip r:embed="rId7"/>
                <a:stretch>
                  <a:fillRect b="-197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89742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5D9A13-4C41-7E9B-1404-384A154F9037}"/>
              </a:ext>
            </a:extLst>
          </p:cNvPr>
          <p:cNvSpPr>
            <a:spLocks noGrp="1"/>
          </p:cNvSpPr>
          <p:nvPr>
            <p:ph type="title"/>
          </p:nvPr>
        </p:nvSpPr>
        <p:spPr/>
        <p:txBody>
          <a:bodyPr/>
          <a:lstStyle/>
          <a:p>
            <a:r>
              <a:rPr lang="ja-JP" altLang="en-US" dirty="0"/>
              <a:t>切片および回帰係数の分布と標準化</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F08926A-C914-C53A-7DB9-DC7AD4DF3BA8}"/>
                  </a:ext>
                </a:extLst>
              </p:cNvPr>
              <p:cNvSpPr>
                <a:spLocks noGrp="1"/>
              </p:cNvSpPr>
              <p:nvPr>
                <p:ph idx="1"/>
              </p:nvPr>
            </p:nvSpPr>
            <p:spPr/>
            <p:txBody>
              <a:bodyPr/>
              <a:lstStyle/>
              <a:p>
                <a:r>
                  <a:rPr lang="ja-JP" altLang="en-US" dirty="0"/>
                  <a:t>切片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0</m:t>
                        </m:r>
                      </m:sub>
                    </m:sSub>
                  </m:oMath>
                </a14:m>
                <a:r>
                  <a:rPr lang="ja-JP" altLang="en-US" dirty="0"/>
                  <a:t> と回帰係数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𝑏</m:t>
                        </m:r>
                      </m:e>
                      <m:sub>
                        <m:r>
                          <a:rPr lang="en-US" altLang="ja-JP" i="1">
                            <a:latin typeface="Cambria Math" panose="02040503050406030204" pitchFamily="18" charset="0"/>
                          </a:rPr>
                          <m:t>1</m:t>
                        </m:r>
                      </m:sub>
                    </m:sSub>
                  </m:oMath>
                </a14:m>
                <a:r>
                  <a:rPr lang="ja-JP" altLang="en-US" dirty="0"/>
                  <a:t> の分布</a:t>
                </a:r>
                <a:endParaRPr lang="en-US" altLang="ja-JP" dirty="0"/>
              </a:p>
              <a:p>
                <a:endParaRPr lang="en-US" altLang="ja-JP" dirty="0"/>
              </a:p>
              <a:p>
                <a:endParaRPr lang="en-US" altLang="ja-JP" dirty="0"/>
              </a:p>
              <a:p>
                <a:r>
                  <a:rPr lang="ja-JP" altLang="en-US" dirty="0"/>
                  <a:t>標準化</a:t>
                </a:r>
              </a:p>
            </p:txBody>
          </p:sp>
        </mc:Choice>
        <mc:Fallback xmlns="">
          <p:sp>
            <p:nvSpPr>
              <p:cNvPr id="3" name="コンテンツ プレースホルダー 2">
                <a:extLst>
                  <a:ext uri="{FF2B5EF4-FFF2-40B4-BE49-F238E27FC236}">
                    <a16:creationId xmlns:a16="http://schemas.microsoft.com/office/drawing/2014/main" id="{FF08926A-C914-C53A-7DB9-DC7AD4DF3BA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3973ED0-DB96-3624-5227-B5E82EBA3D6A}"/>
                  </a:ext>
                </a:extLst>
              </p:cNvPr>
              <p:cNvSpPr txBox="1"/>
              <p:nvPr/>
            </p:nvSpPr>
            <p:spPr>
              <a:xfrm>
                <a:off x="5945934" y="2381450"/>
                <a:ext cx="2219389" cy="8373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𝛽</m:t>
                              </m:r>
                            </m:e>
                            <m:sub>
                              <m:r>
                                <a:rPr kumimoji="1" lang="en-US" altLang="ja-JP" sz="2400" b="0" i="1" smtClean="0">
                                  <a:latin typeface="Cambria Math" panose="02040503050406030204" pitchFamily="18" charset="0"/>
                                  <a:ea typeface="Cambria Math" panose="02040503050406030204" pitchFamily="18" charset="0"/>
                                </a:rPr>
                                <m:t>1</m:t>
                              </m:r>
                            </m:sub>
                          </m:sSub>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ja-JP" altLang="en-US" sz="2400" b="0" i="1" smtClean="0">
                                      <a:latin typeface="Cambria Math" panose="02040503050406030204" pitchFamily="18" charset="0"/>
                                      <a:ea typeface="Cambria Math" panose="02040503050406030204" pitchFamily="18" charset="0"/>
                                    </a:rPr>
                                    <m:t>𝜎</m:t>
                                  </m:r>
                                </m:e>
                                <m:sup>
                                  <m:r>
                                    <a:rPr kumimoji="1" lang="en-US" altLang="ja-JP" sz="2400" b="0" i="1" smtClean="0">
                                      <a:latin typeface="Cambria Math" panose="02040503050406030204" pitchFamily="18" charset="0"/>
                                      <a:ea typeface="Cambria Math" panose="02040503050406030204" pitchFamily="18" charset="0"/>
                                    </a:rPr>
                                    <m:t>2</m:t>
                                  </m:r>
                                </m:sup>
                              </m:sSup>
                            </m:num>
                            <m:den>
                              <m:r>
                                <a:rPr kumimoji="1" lang="en-US" altLang="ja-JP" sz="2400" b="0" i="1" smtClean="0">
                                  <a:latin typeface="Cambria Math" panose="02040503050406030204" pitchFamily="18" charset="0"/>
                                  <a:ea typeface="Cambria Math" panose="02040503050406030204" pitchFamily="18" charset="0"/>
                                </a:rPr>
                                <m:t>𝑛</m:t>
                              </m:r>
                              <m:sSubSup>
                                <m:sSubSupPr>
                                  <m:ctrlPr>
                                    <a:rPr kumimoji="1" lang="en-US" altLang="ja-JP" sz="2400" b="0" i="1" smtClean="0">
                                      <a:latin typeface="Cambria Math" panose="02040503050406030204" pitchFamily="18" charset="0"/>
                                      <a:ea typeface="Cambria Math" panose="02040503050406030204" pitchFamily="18" charset="0"/>
                                    </a:rPr>
                                  </m:ctrlPr>
                                </m:sSubSupPr>
                                <m:e>
                                  <m:r>
                                    <a:rPr kumimoji="1" lang="en-US" altLang="ja-JP" sz="2400" b="0" i="1" smtClean="0">
                                      <a:latin typeface="Cambria Math" panose="02040503050406030204" pitchFamily="18" charset="0"/>
                                      <a:ea typeface="Cambria Math" panose="02040503050406030204" pitchFamily="18" charset="0"/>
                                    </a:rPr>
                                    <m:t>𝑠</m:t>
                                  </m:r>
                                </m:e>
                                <m:sub>
                                  <m:r>
                                    <a:rPr kumimoji="1" lang="en-US" altLang="ja-JP" sz="2400" b="0" i="1" smtClean="0">
                                      <a:latin typeface="Cambria Math" panose="02040503050406030204" pitchFamily="18" charset="0"/>
                                      <a:ea typeface="Cambria Math" panose="02040503050406030204" pitchFamily="18" charset="0"/>
                                    </a:rPr>
                                    <m:t>𝑥</m:t>
                                  </m:r>
                                </m:sub>
                                <m:sup>
                                  <m:r>
                                    <a:rPr kumimoji="1" lang="en-US" altLang="ja-JP" sz="2400" b="0" i="1" smtClean="0">
                                      <a:latin typeface="Cambria Math" panose="02040503050406030204" pitchFamily="18" charset="0"/>
                                      <a:ea typeface="Cambria Math" panose="02040503050406030204" pitchFamily="18" charset="0"/>
                                    </a:rPr>
                                    <m:t>2</m:t>
                                  </m:r>
                                </m:sup>
                              </m:sSubSup>
                            </m:den>
                          </m:f>
                        </m:e>
                      </m:d>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73973ED0-DB96-3624-5227-B5E82EBA3D6A}"/>
                  </a:ext>
                </a:extLst>
              </p:cNvPr>
              <p:cNvSpPr txBox="1">
                <a:spLocks noRot="1" noChangeAspect="1" noMove="1" noResize="1" noEditPoints="1" noAdjustHandles="1" noChangeArrowheads="1" noChangeShapeType="1" noTextEdit="1"/>
              </p:cNvSpPr>
              <p:nvPr/>
            </p:nvSpPr>
            <p:spPr>
              <a:xfrm>
                <a:off x="5945934" y="2381450"/>
                <a:ext cx="2219389" cy="83734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BC04182-6224-B099-2EE7-473C710B4BFA}"/>
                  </a:ext>
                </a:extLst>
              </p:cNvPr>
              <p:cNvSpPr txBox="1"/>
              <p:nvPr/>
            </p:nvSpPr>
            <p:spPr>
              <a:xfrm>
                <a:off x="1861653" y="2384400"/>
                <a:ext cx="3521412" cy="83734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𝛽</m:t>
                              </m:r>
                            </m:e>
                            <m:sub>
                              <m:r>
                                <a:rPr kumimoji="1" lang="en-US" altLang="ja-JP" sz="2400" b="0" i="1" smtClean="0">
                                  <a:latin typeface="Cambria Math" panose="02040503050406030204" pitchFamily="18" charset="0"/>
                                  <a:ea typeface="Cambria Math" panose="02040503050406030204" pitchFamily="18" charset="0"/>
                                </a:rPr>
                                <m:t>0</m:t>
                              </m:r>
                            </m:sub>
                          </m:sSub>
                          <m:r>
                            <a:rPr kumimoji="1" lang="en-US" altLang="ja-JP" sz="2400" b="0" i="1" smtClean="0">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rPr>
                              </m:ctrlPr>
                            </m:dPr>
                            <m:e>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𝑛</m:t>
                                  </m:r>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p>
                                      <m:r>
                                        <a:rPr lang="en-US" altLang="ja-JP" sz="2400" i="1">
                                          <a:latin typeface="Cambria Math" panose="02040503050406030204" pitchFamily="18" charset="0"/>
                                        </a:rPr>
                                        <m:t>2</m:t>
                                      </m:r>
                                    </m:sup>
                                  </m:sSup>
                                </m:num>
                                <m:den>
                                  <m:r>
                                    <a:rPr lang="en-US" altLang="ja-JP" sz="2400" i="1">
                                      <a:latin typeface="Cambria Math" panose="02040503050406030204" pitchFamily="18" charset="0"/>
                                    </a:rPr>
                                    <m:t>𝑛</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den>
                              </m:f>
                            </m:e>
                          </m:d>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𝜎</m:t>
                              </m:r>
                            </m:e>
                            <m:sup>
                              <m:r>
                                <a:rPr lang="en-US" altLang="ja-JP" sz="2400" i="1">
                                  <a:latin typeface="Cambria Math" panose="02040503050406030204" pitchFamily="18" charset="0"/>
                                </a:rPr>
                                <m:t>2</m:t>
                              </m:r>
                            </m:sup>
                          </m:sSup>
                        </m:e>
                      </m:d>
                    </m:oMath>
                  </m:oMathPara>
                </a14:m>
                <a:endParaRPr kumimoji="1" lang="ja-JP" altLang="en-US" sz="2400" dirty="0"/>
              </a:p>
            </p:txBody>
          </p:sp>
        </mc:Choice>
        <mc:Fallback xmlns="">
          <p:sp>
            <p:nvSpPr>
              <p:cNvPr id="5" name="テキスト ボックス 4">
                <a:extLst>
                  <a:ext uri="{FF2B5EF4-FFF2-40B4-BE49-F238E27FC236}">
                    <a16:creationId xmlns:a16="http://schemas.microsoft.com/office/drawing/2014/main" id="{9BC04182-6224-B099-2EE7-473C710B4BFA}"/>
                  </a:ext>
                </a:extLst>
              </p:cNvPr>
              <p:cNvSpPr txBox="1">
                <a:spLocks noRot="1" noChangeAspect="1" noMove="1" noResize="1" noEditPoints="1" noAdjustHandles="1" noChangeArrowheads="1" noChangeShapeType="1" noTextEdit="1"/>
              </p:cNvSpPr>
              <p:nvPr/>
            </p:nvSpPr>
            <p:spPr>
              <a:xfrm>
                <a:off x="1861653" y="2384400"/>
                <a:ext cx="3521412" cy="83734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34B2941-BCFA-7073-CF6B-30F5CDFE9D58}"/>
                  </a:ext>
                </a:extLst>
              </p:cNvPr>
              <p:cNvSpPr txBox="1"/>
              <p:nvPr/>
            </p:nvSpPr>
            <p:spPr>
              <a:xfrm>
                <a:off x="8946884" y="2381450"/>
                <a:ext cx="2193036"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𝑛</m:t>
                          </m:r>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𝑖</m:t>
                          </m:r>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𝑛</m:t>
                          </m:r>
                        </m:sup>
                        <m:e>
                          <m:sSup>
                            <m:sSupPr>
                              <m:ctrlPr>
                                <a:rPr kumimoji="1" lang="en-US" altLang="ja-JP" sz="2000" b="0" i="1" smtClean="0">
                                  <a:latin typeface="Cambria Math" panose="02040503050406030204" pitchFamily="18" charset="0"/>
                                </a:rPr>
                              </m:ctrlPr>
                            </m:sSupPr>
                            <m:e>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𝑥</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rPr>
                                    <m:t>−</m:t>
                                  </m:r>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𝑥</m:t>
                                      </m:r>
                                    </m:e>
                                  </m:acc>
                                </m:e>
                              </m:d>
                            </m:e>
                            <m:sup>
                              <m:r>
                                <a:rPr kumimoji="1" lang="en-US" altLang="ja-JP" sz="2000" b="0" i="1" smtClean="0">
                                  <a:latin typeface="Cambria Math" panose="02040503050406030204" pitchFamily="18" charset="0"/>
                                </a:rPr>
                                <m:t>2</m:t>
                              </m:r>
                            </m:sup>
                          </m:sSup>
                        </m:e>
                      </m:nary>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534B2941-BCFA-7073-CF6B-30F5CDFE9D58}"/>
                  </a:ext>
                </a:extLst>
              </p:cNvPr>
              <p:cNvSpPr txBox="1">
                <a:spLocks noRot="1" noChangeAspect="1" noMove="1" noResize="1" noEditPoints="1" noAdjustHandles="1" noChangeArrowheads="1" noChangeShapeType="1" noTextEdit="1"/>
              </p:cNvSpPr>
              <p:nvPr/>
            </p:nvSpPr>
            <p:spPr>
              <a:xfrm>
                <a:off x="8946884" y="2381450"/>
                <a:ext cx="2193036" cy="84029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40C7331-CC56-55BF-CF21-0FD1324A5298}"/>
                  </a:ext>
                </a:extLst>
              </p:cNvPr>
              <p:cNvSpPr txBox="1"/>
              <p:nvPr/>
            </p:nvSpPr>
            <p:spPr>
              <a:xfrm>
                <a:off x="2025916" y="4001294"/>
                <a:ext cx="2790636" cy="856388"/>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0</m:t>
                              </m:r>
                            </m:sub>
                          </m:sSub>
                        </m:num>
                        <m:den>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𝑉</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e>
                              </m:d>
                            </m:e>
                          </m:rad>
                        </m:den>
                      </m:f>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0,1</m:t>
                          </m:r>
                        </m:e>
                      </m:d>
                    </m:oMath>
                  </m:oMathPara>
                </a14:m>
                <a:endParaRPr kumimoji="1" lang="ja-JP" altLang="en-US" sz="2400" dirty="0"/>
              </a:p>
            </p:txBody>
          </p:sp>
        </mc:Choice>
        <mc:Fallback xmlns="">
          <p:sp>
            <p:nvSpPr>
              <p:cNvPr id="7" name="テキスト ボックス 6">
                <a:extLst>
                  <a:ext uri="{FF2B5EF4-FFF2-40B4-BE49-F238E27FC236}">
                    <a16:creationId xmlns:a16="http://schemas.microsoft.com/office/drawing/2014/main" id="{040C7331-CC56-55BF-CF21-0FD1324A5298}"/>
                  </a:ext>
                </a:extLst>
              </p:cNvPr>
              <p:cNvSpPr txBox="1">
                <a:spLocks noRot="1" noChangeAspect="1" noMove="1" noResize="1" noEditPoints="1" noAdjustHandles="1" noChangeArrowheads="1" noChangeShapeType="1" noTextEdit="1"/>
              </p:cNvSpPr>
              <p:nvPr/>
            </p:nvSpPr>
            <p:spPr>
              <a:xfrm>
                <a:off x="2025916" y="4001294"/>
                <a:ext cx="2790636" cy="85638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6EB1C0C-C74D-5E04-0169-14FFF8BD063C}"/>
                  </a:ext>
                </a:extLst>
              </p:cNvPr>
              <p:cNvSpPr txBox="1"/>
              <p:nvPr/>
            </p:nvSpPr>
            <p:spPr>
              <a:xfrm>
                <a:off x="5500372" y="4043100"/>
                <a:ext cx="1441485" cy="680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𝑉</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e>
                      </m:d>
                      <m:r>
                        <a:rPr kumimoji="1" lang="en-US" altLang="ja-JP" sz="2000" b="0" i="1" smtClean="0">
                          <a:latin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sSup>
                            <m:sSupPr>
                              <m:ctrlPr>
                                <a:rPr lang="en-US" altLang="ja-JP" sz="2000" i="1">
                                  <a:latin typeface="Cambria Math" panose="02040503050406030204" pitchFamily="18" charset="0"/>
                                  <a:ea typeface="Cambria Math" panose="02040503050406030204" pitchFamily="18" charset="0"/>
                                </a:rPr>
                              </m:ctrlPr>
                            </m:sSupPr>
                            <m:e>
                              <m:r>
                                <a:rPr lang="ja-JP" altLang="en-US" sz="2000" i="1">
                                  <a:latin typeface="Cambria Math" panose="02040503050406030204" pitchFamily="18" charset="0"/>
                                  <a:ea typeface="Cambria Math" panose="02040503050406030204" pitchFamily="18" charset="0"/>
                                </a:rPr>
                                <m:t>𝜎</m:t>
                              </m:r>
                            </m:e>
                            <m:sup>
                              <m:r>
                                <a:rPr lang="en-US" altLang="ja-JP" sz="2000" i="1">
                                  <a:latin typeface="Cambria Math" panose="02040503050406030204" pitchFamily="18" charset="0"/>
                                  <a:ea typeface="Cambria Math" panose="02040503050406030204" pitchFamily="18" charset="0"/>
                                </a:rPr>
                                <m:t>2</m:t>
                              </m:r>
                            </m:sup>
                          </m:sSup>
                        </m:num>
                        <m:den>
                          <m:r>
                            <a:rPr lang="en-US" altLang="ja-JP" sz="2000" i="1">
                              <a:latin typeface="Cambria Math" panose="02040503050406030204" pitchFamily="18" charset="0"/>
                              <a:ea typeface="Cambria Math" panose="02040503050406030204" pitchFamily="18" charset="0"/>
                            </a:rPr>
                            <m:t>𝑛</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𝑠</m:t>
                              </m:r>
                            </m:e>
                            <m:sub>
                              <m:r>
                                <a:rPr lang="en-US" altLang="ja-JP" sz="2000" i="1">
                                  <a:latin typeface="Cambria Math" panose="02040503050406030204" pitchFamily="18" charset="0"/>
                                  <a:ea typeface="Cambria Math" panose="02040503050406030204" pitchFamily="18" charset="0"/>
                                </a:rPr>
                                <m:t>𝑥</m:t>
                              </m:r>
                            </m:sub>
                            <m:sup>
                              <m:r>
                                <a:rPr lang="en-US" altLang="ja-JP" sz="2000" i="1">
                                  <a:latin typeface="Cambria Math" panose="02040503050406030204" pitchFamily="18" charset="0"/>
                                  <a:ea typeface="Cambria Math" panose="02040503050406030204" pitchFamily="18" charset="0"/>
                                </a:rPr>
                                <m:t>2</m:t>
                              </m:r>
                            </m:sup>
                          </m:sSubSup>
                        </m:den>
                      </m:f>
                    </m:oMath>
                  </m:oMathPara>
                </a14:m>
                <a:endParaRPr kumimoji="1" lang="ja-JP" altLang="en-US" sz="2000" dirty="0"/>
              </a:p>
            </p:txBody>
          </p:sp>
        </mc:Choice>
        <mc:Fallback xmlns="">
          <p:sp>
            <p:nvSpPr>
              <p:cNvPr id="8" name="テキスト ボックス 7">
                <a:extLst>
                  <a:ext uri="{FF2B5EF4-FFF2-40B4-BE49-F238E27FC236}">
                    <a16:creationId xmlns:a16="http://schemas.microsoft.com/office/drawing/2014/main" id="{B6EB1C0C-C74D-5E04-0169-14FFF8BD063C}"/>
                  </a:ext>
                </a:extLst>
              </p:cNvPr>
              <p:cNvSpPr txBox="1">
                <a:spLocks noRot="1" noChangeAspect="1" noMove="1" noResize="1" noEditPoints="1" noAdjustHandles="1" noChangeArrowheads="1" noChangeShapeType="1" noTextEdit="1"/>
              </p:cNvSpPr>
              <p:nvPr/>
            </p:nvSpPr>
            <p:spPr>
              <a:xfrm>
                <a:off x="5500372" y="4043100"/>
                <a:ext cx="1441485" cy="68050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3CED86C-6947-13FE-189A-581D3747A288}"/>
                  </a:ext>
                </a:extLst>
              </p:cNvPr>
              <p:cNvSpPr txBox="1"/>
              <p:nvPr/>
            </p:nvSpPr>
            <p:spPr>
              <a:xfrm>
                <a:off x="2025916" y="5089128"/>
                <a:ext cx="2877326" cy="856388"/>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𝛽</m:t>
                              </m:r>
                            </m:e>
                            <m:sub>
                              <m:r>
                                <a:rPr kumimoji="1" lang="en-US" altLang="ja-JP" sz="2400" b="0" i="1" smtClean="0">
                                  <a:latin typeface="Cambria Math" panose="02040503050406030204" pitchFamily="18" charset="0"/>
                                </a:rPr>
                                <m:t>1</m:t>
                              </m:r>
                            </m:sub>
                          </m:sSub>
                        </m:num>
                        <m:den>
                          <m:rad>
                            <m:radPr>
                              <m:degHide m:val="on"/>
                              <m:ctrlPr>
                                <a:rPr lang="en-US" altLang="ja-JP" sz="2400" i="1">
                                  <a:latin typeface="Cambria Math" panose="02040503050406030204" pitchFamily="18" charset="0"/>
                                </a:rPr>
                              </m:ctrlPr>
                            </m:radPr>
                            <m:deg/>
                            <m:e>
                              <m:r>
                                <a:rPr lang="en-US" altLang="ja-JP" sz="2400" i="1">
                                  <a:latin typeface="Cambria Math" panose="02040503050406030204" pitchFamily="18" charset="0"/>
                                </a:rPr>
                                <m:t>𝑉</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𝑏</m:t>
                                      </m:r>
                                    </m:e>
                                    <m:sub>
                                      <m:r>
                                        <a:rPr lang="en-US" altLang="ja-JP" sz="2400" b="0" i="1" smtClean="0">
                                          <a:latin typeface="Cambria Math" panose="02040503050406030204" pitchFamily="18" charset="0"/>
                                        </a:rPr>
                                        <m:t>1</m:t>
                                      </m:r>
                                    </m:sub>
                                  </m:sSub>
                                </m:e>
                              </m:d>
                            </m:e>
                          </m:rad>
                        </m:den>
                      </m:f>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𝑁</m:t>
                      </m:r>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0,1</m:t>
                          </m:r>
                        </m:e>
                      </m:d>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C3CED86C-6947-13FE-189A-581D3747A288}"/>
                  </a:ext>
                </a:extLst>
              </p:cNvPr>
              <p:cNvSpPr txBox="1">
                <a:spLocks noRot="1" noChangeAspect="1" noMove="1" noResize="1" noEditPoints="1" noAdjustHandles="1" noChangeArrowheads="1" noChangeShapeType="1" noTextEdit="1"/>
              </p:cNvSpPr>
              <p:nvPr/>
            </p:nvSpPr>
            <p:spPr>
              <a:xfrm>
                <a:off x="2025916" y="5089128"/>
                <a:ext cx="2877326" cy="856388"/>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F1BCD12-2279-A068-33C6-A3601F188EB0}"/>
                  </a:ext>
                </a:extLst>
              </p:cNvPr>
              <p:cNvSpPr txBox="1"/>
              <p:nvPr/>
            </p:nvSpPr>
            <p:spPr>
              <a:xfrm>
                <a:off x="5500372" y="5110031"/>
                <a:ext cx="2516202"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𝑉</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e>
                      </m:d>
                      <m:r>
                        <a:rPr kumimoji="1"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𝜎</m:t>
                          </m:r>
                        </m:e>
                        <m:sup>
                          <m:r>
                            <a:rPr lang="en-US" altLang="ja-JP" sz="2000" i="1">
                              <a:latin typeface="Cambria Math" panose="02040503050406030204" pitchFamily="18" charset="0"/>
                            </a:rPr>
                            <m:t>2</m:t>
                          </m:r>
                        </m:sup>
                      </m:sSup>
                    </m:oMath>
                  </m:oMathPara>
                </a14:m>
                <a:endParaRPr kumimoji="1" lang="ja-JP" altLang="en-US" sz="2000" dirty="0"/>
              </a:p>
            </p:txBody>
          </p:sp>
        </mc:Choice>
        <mc:Fallback xmlns="">
          <p:sp>
            <p:nvSpPr>
              <p:cNvPr id="10" name="テキスト ボックス 9">
                <a:extLst>
                  <a:ext uri="{FF2B5EF4-FFF2-40B4-BE49-F238E27FC236}">
                    <a16:creationId xmlns:a16="http://schemas.microsoft.com/office/drawing/2014/main" id="{EF1BCD12-2279-A068-33C6-A3601F188EB0}"/>
                  </a:ext>
                </a:extLst>
              </p:cNvPr>
              <p:cNvSpPr txBox="1">
                <a:spLocks noRot="1" noChangeAspect="1" noMove="1" noResize="1" noEditPoints="1" noAdjustHandles="1" noChangeArrowheads="1" noChangeShapeType="1" noTextEdit="1"/>
              </p:cNvSpPr>
              <p:nvPr/>
            </p:nvSpPr>
            <p:spPr>
              <a:xfrm>
                <a:off x="5500372" y="5110031"/>
                <a:ext cx="2516202" cy="69769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96E10CA-FB40-5FCD-CF21-344471739CFC}"/>
                  </a:ext>
                </a:extLst>
              </p:cNvPr>
              <p:cNvSpPr txBox="1"/>
              <p:nvPr/>
            </p:nvSpPr>
            <p:spPr>
              <a:xfrm>
                <a:off x="9018064" y="3482367"/>
                <a:ext cx="1433789"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𝐸</m:t>
                          </m:r>
                        </m:e>
                        <m:sub>
                          <m:r>
                            <a:rPr kumimoji="1" lang="en-US" altLang="ja-JP" sz="2000" b="0" i="1" smtClean="0">
                              <a:latin typeface="Cambria Math" panose="02040503050406030204" pitchFamily="18" charset="0"/>
                            </a:rPr>
                            <m:t>𝑖</m:t>
                          </m:r>
                        </m:sub>
                      </m:sSub>
                      <m:r>
                        <a:rPr kumimoji="1" lang="en-US" altLang="ja-JP" sz="2000" b="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𝑁</m:t>
                      </m:r>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0,</m:t>
                          </m:r>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𝜎</m:t>
                              </m:r>
                            </m:e>
                            <m:sup>
                              <m:r>
                                <a:rPr lang="en-US" altLang="ja-JP" sz="2000" i="1">
                                  <a:latin typeface="Cambria Math" panose="02040503050406030204" pitchFamily="18" charset="0"/>
                                </a:rPr>
                                <m:t>2</m:t>
                              </m:r>
                            </m:sup>
                          </m:sSup>
                        </m:e>
                      </m:d>
                    </m:oMath>
                  </m:oMathPara>
                </a14:m>
                <a:endParaRPr kumimoji="1" lang="ja-JP" altLang="en-US" sz="2000" dirty="0"/>
              </a:p>
            </p:txBody>
          </p:sp>
        </mc:Choice>
        <mc:Fallback xmlns="">
          <p:sp>
            <p:nvSpPr>
              <p:cNvPr id="11" name="テキスト ボックス 10">
                <a:extLst>
                  <a:ext uri="{FF2B5EF4-FFF2-40B4-BE49-F238E27FC236}">
                    <a16:creationId xmlns:a16="http://schemas.microsoft.com/office/drawing/2014/main" id="{496E10CA-FB40-5FCD-CF21-344471739CFC}"/>
                  </a:ext>
                </a:extLst>
              </p:cNvPr>
              <p:cNvSpPr txBox="1">
                <a:spLocks noRot="1" noChangeAspect="1" noMove="1" noResize="1" noEditPoints="1" noAdjustHandles="1" noChangeArrowheads="1" noChangeShapeType="1" noTextEdit="1"/>
              </p:cNvSpPr>
              <p:nvPr/>
            </p:nvSpPr>
            <p:spPr>
              <a:xfrm>
                <a:off x="9018064" y="3482367"/>
                <a:ext cx="1433789" cy="347403"/>
              </a:xfrm>
              <a:prstGeom prst="rect">
                <a:avLst/>
              </a:prstGeom>
              <a:blipFill>
                <a:blip r:embed="rId10"/>
                <a:stretch>
                  <a:fillRect l="-2966" b="-105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37639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A89A0B-F940-0ED3-60E4-EA52249DDF45}"/>
              </a:ext>
            </a:extLst>
          </p:cNvPr>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C2D955-1F77-7039-08FF-EE0CA29D37CA}"/>
                  </a:ext>
                </a:extLst>
              </p:cNvPr>
              <p:cNvSpPr>
                <a:spLocks noGrp="1"/>
              </p:cNvSpPr>
              <p:nvPr>
                <p:ph idx="1"/>
              </p:nvPr>
            </p:nvSpPr>
            <p:spPr/>
            <p:txBody>
              <a:bodyPr>
                <a:normAutofit/>
              </a:bodyPr>
              <a:lstStyle/>
              <a:p>
                <a:r>
                  <a:rPr lang="ja-JP" altLang="en-US" dirty="0"/>
                  <a:t>切片の分散 </a:t>
                </a:r>
                <a14:m>
                  <m:oMath xmlns:m="http://schemas.openxmlformats.org/officeDocument/2006/math">
                    <m:r>
                      <a:rPr lang="en-US" altLang="ja-JP" b="0" i="1" smtClean="0">
                        <a:latin typeface="Cambria Math" panose="02040503050406030204" pitchFamily="18" charset="0"/>
                      </a:rPr>
                      <m:t>𝑉</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𝑏</m:t>
                            </m:r>
                          </m:e>
                          <m:sub>
                            <m:r>
                              <a:rPr lang="en-US" altLang="ja-JP" b="0" i="1" smtClean="0">
                                <a:latin typeface="Cambria Math" panose="02040503050406030204" pitchFamily="18" charset="0"/>
                              </a:rPr>
                              <m:t>0</m:t>
                            </m:r>
                          </m:sub>
                        </m:sSub>
                      </m:e>
                    </m:d>
                  </m:oMath>
                </a14:m>
                <a:r>
                  <a:rPr lang="ja-JP" altLang="en-US" dirty="0"/>
                  <a:t> および回帰係数の分散 </a:t>
                </a:r>
                <a14:m>
                  <m:oMath xmlns:m="http://schemas.openxmlformats.org/officeDocument/2006/math">
                    <m:r>
                      <a:rPr lang="en-US" altLang="ja-JP" i="1">
                        <a:latin typeface="Cambria Math" panose="02040503050406030204" pitchFamily="18" charset="0"/>
                      </a:rPr>
                      <m:t>𝑉</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e>
                    </m:d>
                  </m:oMath>
                </a14:m>
                <a:r>
                  <a:rPr kumimoji="1" lang="ja-JP" altLang="en-US" dirty="0"/>
                  <a:t> は，母単回帰モデルでの誤差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𝑖</m:t>
                        </m:r>
                      </m:sub>
                    </m:sSub>
                  </m:oMath>
                </a14:m>
                <a:r>
                  <a:rPr kumimoji="1" lang="ja-JP" altLang="en-US" dirty="0"/>
                  <a:t> の分散である </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a14:m>
                <a:r>
                  <a:rPr kumimoji="1" lang="ja-JP" altLang="en-US" dirty="0"/>
                  <a:t> を含む。</a:t>
                </a:r>
                <a:endParaRPr kumimoji="1" lang="en-US" altLang="ja-JP" dirty="0"/>
              </a:p>
              <a:p>
                <a:r>
                  <a:rPr lang="ja-JP" altLang="en-US" dirty="0"/>
                  <a:t>この値は</a:t>
                </a:r>
                <a:r>
                  <a:rPr kumimoji="1" lang="ja-JP" altLang="en-US" dirty="0"/>
                  <a:t>未知なので，</a:t>
                </a:r>
                <a:r>
                  <a:rPr lang="ja-JP" altLang="en-US" dirty="0"/>
                  <a:t>標本から推定する必要がある。</a:t>
                </a:r>
                <a:endParaRPr lang="en-US" altLang="ja-JP" dirty="0"/>
              </a:p>
              <a:p>
                <a:r>
                  <a:rPr kumimoji="1" lang="ja-JP" altLang="en-US" dirty="0"/>
                  <a:t>標本での残差の変動 </a:t>
                </a:r>
                <a14:m>
                  <m:oMath xmlns:m="http://schemas.openxmlformats.org/officeDocument/2006/math">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a14:m>
                <a:r>
                  <a:rPr kumimoji="1" lang="en-US" altLang="ja-JP" dirty="0"/>
                  <a:t> </a:t>
                </a:r>
                <a:r>
                  <a:rPr kumimoji="1" lang="ja-JP" altLang="en-US" dirty="0"/>
                  <a:t>を自由度の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で割った統計量は，</a:t>
                </a:r>
                <a14:m>
                  <m:oMath xmlns:m="http://schemas.openxmlformats.org/officeDocument/2006/math">
                    <m:sSup>
                      <m:sSupPr>
                        <m:ctrlPr>
                          <a:rPr lang="en-US" altLang="ja-JP" i="1">
                            <a:latin typeface="Cambria Math" panose="02040503050406030204" pitchFamily="18" charset="0"/>
                          </a:rPr>
                        </m:ctrlPr>
                      </m:sSupPr>
                      <m:e>
                        <m:r>
                          <a:rPr lang="ja-JP" altLang="en-US" i="1">
                            <a:latin typeface="Cambria Math" panose="02040503050406030204" pitchFamily="18" charset="0"/>
                          </a:rPr>
                          <m:t>𝜎</m:t>
                        </m:r>
                      </m:e>
                      <m:sup>
                        <m:r>
                          <a:rPr lang="en-US" altLang="ja-JP" i="1">
                            <a:latin typeface="Cambria Math" panose="02040503050406030204" pitchFamily="18" charset="0"/>
                          </a:rPr>
                          <m:t>2</m:t>
                        </m:r>
                      </m:sup>
                    </m:sSup>
                  </m:oMath>
                </a14:m>
                <a:r>
                  <a:rPr lang="ja-JP" altLang="en-US" dirty="0"/>
                  <a:t> の不偏推定量である。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6C2D955-1F77-7039-08FF-EE0CA29D37CA}"/>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570C2B3-C0B6-E69C-EB5C-BF5D549B9760}"/>
                  </a:ext>
                </a:extLst>
              </p:cNvPr>
              <p:cNvSpPr txBox="1"/>
              <p:nvPr/>
            </p:nvSpPr>
            <p:spPr>
              <a:xfrm>
                <a:off x="1757619" y="4298227"/>
                <a:ext cx="2286523" cy="89171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𝐸</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ja-JP" altLang="en-US" b="0"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B570C2B3-C0B6-E69C-EB5C-BF5D549B9760}"/>
                  </a:ext>
                </a:extLst>
              </p:cNvPr>
              <p:cNvSpPr txBox="1">
                <a:spLocks noRot="1" noChangeAspect="1" noMove="1" noResize="1" noEditPoints="1" noAdjustHandles="1" noChangeArrowheads="1" noChangeShapeType="1" noTextEdit="1"/>
              </p:cNvSpPr>
              <p:nvPr/>
            </p:nvSpPr>
            <p:spPr>
              <a:xfrm>
                <a:off x="1757619" y="4298227"/>
                <a:ext cx="2286523" cy="891719"/>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08232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56C1F-8E0B-E5F5-42FB-5C01FD0DAEC0}"/>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D724D12-427B-82E6-BF37-31FC42279257}"/>
                  </a:ext>
                </a:extLst>
              </p:cNvPr>
              <p:cNvSpPr>
                <a:spLocks noGrp="1"/>
              </p:cNvSpPr>
              <p:nvPr>
                <p:ph idx="1"/>
              </p:nvPr>
            </p:nvSpPr>
            <p:spPr/>
            <p:txBody>
              <a:bodyPr/>
              <a:lstStyle/>
              <a:p>
                <a:r>
                  <a:rPr kumimoji="1" lang="ja-JP" altLang="en-US" dirty="0"/>
                  <a:t>切片および回帰係数の標準化において，</a:t>
                </a:r>
                <a14:m>
                  <m:oMath xmlns:m="http://schemas.openxmlformats.org/officeDocument/2006/math">
                    <m:sSup>
                      <m:sSupPr>
                        <m:ctrlPr>
                          <a:rPr kumimoji="1" lang="en-US" altLang="ja-JP" i="1" smtClean="0">
                            <a:latin typeface="Cambria Math" panose="02040503050406030204" pitchFamily="18" charset="0"/>
                          </a:rPr>
                        </m:ctrlPr>
                      </m:sSupPr>
                      <m:e>
                        <m:r>
                          <a:rPr kumimoji="1" lang="ja-JP" altLang="en-US" i="1" smtClean="0">
                            <a:latin typeface="Cambria Math" panose="02040503050406030204" pitchFamily="18" charset="0"/>
                          </a:rPr>
                          <m:t>𝜎</m:t>
                        </m:r>
                      </m:e>
                      <m:sup>
                        <m:r>
                          <a:rPr kumimoji="1" lang="en-US" altLang="ja-JP" b="0" i="1" smtClean="0">
                            <a:latin typeface="Cambria Math" panose="02040503050406030204" pitchFamily="18" charset="0"/>
                          </a:rPr>
                          <m:t>2</m:t>
                        </m:r>
                      </m:sup>
                    </m:sSup>
                  </m:oMath>
                </a14:m>
                <a:r>
                  <a:rPr kumimoji="1" lang="ja-JP" altLang="en-US" dirty="0"/>
                  <a:t> をその不偏推定量である </a:t>
                </a:r>
                <a14:m>
                  <m:oMath xmlns:m="http://schemas.openxmlformats.org/officeDocument/2006/math">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𝑒</m:t>
                            </m:r>
                          </m:e>
                          <m:sub>
                            <m:r>
                              <a:rPr kumimoji="1" lang="en-US" altLang="ja-JP" b="0" i="1" smtClean="0">
                                <a:latin typeface="Cambria Math" panose="02040503050406030204" pitchFamily="18" charset="0"/>
                              </a:rPr>
                              <m:t>𝑖</m:t>
                            </m:r>
                          </m:sub>
                          <m:sup>
                            <m:r>
                              <a:rPr kumimoji="1" lang="en-US" altLang="ja-JP" b="0" i="1" smtClean="0">
                                <a:latin typeface="Cambria Math" panose="02040503050406030204" pitchFamily="18" charset="0"/>
                              </a:rPr>
                              <m:t>2</m:t>
                            </m:r>
                          </m:sup>
                        </m:sSubSup>
                      </m:e>
                    </m:nary>
                  </m:oMath>
                </a14:m>
                <a:r>
                  <a:rPr kumimoji="1" lang="ja-JP" altLang="en-US" dirty="0"/>
                  <a:t> で置き換えると，この統計量は自由度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a:t>
                </a:r>
                <a:r>
                  <a:rPr lang="ja-JP" altLang="en-US" dirty="0"/>
                  <a:t>の </a:t>
                </a:r>
                <a:r>
                  <a:rPr lang="en-US" altLang="ja-JP" i="1" dirty="0">
                    <a:latin typeface="Times New Roman" panose="02020603050405020304" pitchFamily="18" charset="0"/>
                    <a:cs typeface="Times New Roman" panose="02020603050405020304" pitchFamily="18" charset="0"/>
                  </a:rPr>
                  <a:t>t</a:t>
                </a:r>
                <a:r>
                  <a:rPr lang="en-US" altLang="ja-JP" dirty="0"/>
                  <a:t> </a:t>
                </a:r>
                <a:r>
                  <a:rPr lang="ja-JP" altLang="en-US" dirty="0"/>
                  <a:t>分布にしたがう。</a:t>
                </a:r>
                <a:endParaRPr lang="en-US" altLang="ja-JP" dirty="0"/>
              </a:p>
              <a:p>
                <a:endParaRPr kumimoji="1" lang="en-US" altLang="ja-JP" dirty="0"/>
              </a:p>
              <a:p>
                <a:endParaRPr lang="en-US" altLang="ja-JP" dirty="0"/>
              </a:p>
              <a:p>
                <a:endParaRPr kumimoji="1" lang="en-US" altLang="ja-JP" dirty="0"/>
              </a:p>
              <a:p>
                <a:r>
                  <a:rPr kumimoji="1" lang="ja-JP" altLang="en-US" dirty="0"/>
                  <a:t>この事実</a:t>
                </a:r>
                <a:r>
                  <a:rPr lang="ja-JP" altLang="en-US" dirty="0"/>
                  <a:t>を利用して，母切片および母回帰係数について，区間推定および統計的仮説検定を行うことができる。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CD724D12-427B-82E6-BF37-31FC42279257}"/>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3188C5C-EE96-CA12-CC60-F352BE43E0C0}"/>
                  </a:ext>
                </a:extLst>
              </p:cNvPr>
              <p:cNvSpPr txBox="1"/>
              <p:nvPr/>
            </p:nvSpPr>
            <p:spPr>
              <a:xfrm>
                <a:off x="1580582" y="3376154"/>
                <a:ext cx="2126993" cy="1250279"/>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0</m:t>
                              </m:r>
                            </m:sub>
                          </m:sSub>
                        </m:num>
                        <m:den>
                          <m:rad>
                            <m:radPr>
                              <m:degHide m:val="on"/>
                              <m:ctrlPr>
                                <a:rPr kumimoji="1" lang="en-US" altLang="ja-JP" sz="2000" b="0" i="1" smtClean="0">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den>
                      </m:f>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D3188C5C-EE96-CA12-CC60-F352BE43E0C0}"/>
                  </a:ext>
                </a:extLst>
              </p:cNvPr>
              <p:cNvSpPr txBox="1">
                <a:spLocks noRot="1" noChangeAspect="1" noMove="1" noResize="1" noEditPoints="1" noAdjustHandles="1" noChangeArrowheads="1" noChangeShapeType="1" noTextEdit="1"/>
              </p:cNvSpPr>
              <p:nvPr/>
            </p:nvSpPr>
            <p:spPr>
              <a:xfrm>
                <a:off x="1580582" y="3376154"/>
                <a:ext cx="2126993" cy="125027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117A355-2FBE-714C-69D8-C45183811D80}"/>
                  </a:ext>
                </a:extLst>
              </p:cNvPr>
              <p:cNvSpPr txBox="1"/>
              <p:nvPr/>
            </p:nvSpPr>
            <p:spPr>
              <a:xfrm>
                <a:off x="6959295" y="3483861"/>
                <a:ext cx="1720664"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𝑒</m:t>
                          </m:r>
                        </m:sub>
                      </m:sSub>
                      <m:r>
                        <a:rPr kumimoji="1" lang="en-US" altLang="ja-JP" b="0" i="1" smtClean="0">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𝑛</m:t>
                          </m:r>
                          <m:r>
                            <a:rPr lang="en-US" altLang="ja-JP" i="1">
                              <a:latin typeface="Cambria Math" panose="02040503050406030204" pitchFamily="18" charset="0"/>
                            </a:rPr>
                            <m:t>−2</m:t>
                          </m:r>
                        </m:den>
                      </m:f>
                      <m:nary>
                        <m:naryPr>
                          <m:chr m:val="∑"/>
                          <m:ctrlPr>
                            <a:rPr lang="en-US" altLang="ja-JP" i="1">
                              <a:latin typeface="Cambria Math" panose="02040503050406030204" pitchFamily="18" charset="0"/>
                            </a:rPr>
                          </m:ctrlPr>
                        </m:naryPr>
                        <m:sub>
                          <m:r>
                            <m:rPr>
                              <m:brk m:alnAt="23"/>
                            </m:rPr>
                            <a:rPr lang="en-US" altLang="ja-JP" i="1">
                              <a:latin typeface="Cambria Math" panose="02040503050406030204" pitchFamily="18" charset="0"/>
                            </a:rPr>
                            <m:t>𝑖</m:t>
                          </m:r>
                          <m:r>
                            <a:rPr lang="en-US" altLang="ja-JP" i="1">
                              <a:latin typeface="Cambria Math" panose="02040503050406030204" pitchFamily="18" charset="0"/>
                            </a:rPr>
                            <m:t>=1</m:t>
                          </m:r>
                        </m:sub>
                        <m:sup>
                          <m:r>
                            <a:rPr lang="en-US" altLang="ja-JP" i="1">
                              <a:latin typeface="Cambria Math" panose="02040503050406030204" pitchFamily="18" charset="0"/>
                            </a:rPr>
                            <m:t>𝑛</m:t>
                          </m:r>
                        </m:sup>
                        <m:e>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𝑒</m:t>
                              </m:r>
                            </m:e>
                            <m:sub>
                              <m:r>
                                <a:rPr lang="en-US" altLang="ja-JP" i="1">
                                  <a:latin typeface="Cambria Math" panose="02040503050406030204" pitchFamily="18" charset="0"/>
                                </a:rPr>
                                <m:t>𝑖</m:t>
                              </m:r>
                            </m:sub>
                            <m:sup>
                              <m:r>
                                <a:rPr lang="en-US" altLang="ja-JP" i="1">
                                  <a:latin typeface="Cambria Math" panose="02040503050406030204" pitchFamily="18" charset="0"/>
                                </a:rPr>
                                <m:t>2</m:t>
                              </m:r>
                            </m:sup>
                          </m:sSubSup>
                        </m:e>
                      </m:nary>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4117A355-2FBE-714C-69D8-C45183811D80}"/>
                  </a:ext>
                </a:extLst>
              </p:cNvPr>
              <p:cNvSpPr txBox="1">
                <a:spLocks noRot="1" noChangeAspect="1" noMove="1" noResize="1" noEditPoints="1" noAdjustHandles="1" noChangeArrowheads="1" noChangeShapeType="1" noTextEdit="1"/>
              </p:cNvSpPr>
              <p:nvPr/>
            </p:nvSpPr>
            <p:spPr>
              <a:xfrm>
                <a:off x="6959295" y="3483861"/>
                <a:ext cx="1720664" cy="75623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8D93151-04F2-D998-28C7-BF38B23DC8BD}"/>
                  </a:ext>
                </a:extLst>
              </p:cNvPr>
              <p:cNvSpPr txBox="1"/>
              <p:nvPr/>
            </p:nvSpPr>
            <p:spPr>
              <a:xfrm>
                <a:off x="4254423" y="3376154"/>
                <a:ext cx="1700529" cy="9672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1</m:t>
                              </m:r>
                            </m:sub>
                          </m:sSub>
                        </m:num>
                        <m:den>
                          <m:rad>
                            <m:radPr>
                              <m:degHide m:val="on"/>
                              <m:ctrlPr>
                                <a:rPr kumimoji="1" lang="en-US" altLang="ja-JP" sz="2000" b="0" i="1" smtClean="0">
                                  <a:latin typeface="Cambria Math" panose="02040503050406030204" pitchFamily="18" charset="0"/>
                                </a:rPr>
                              </m:ctrlPr>
                            </m:radPr>
                            <m:deg/>
                            <m:e>
                              <m:f>
                                <m:fPr>
                                  <m:type m:val="lin"/>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𝑒</m:t>
                                      </m:r>
                                    </m:sub>
                                  </m:sSub>
                                </m:num>
                                <m:den>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e>
                                  </m:d>
                                </m:den>
                              </m:f>
                            </m:e>
                          </m:rad>
                        </m:den>
                      </m:f>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68D93151-04F2-D998-28C7-BF38B23DC8BD}"/>
                  </a:ext>
                </a:extLst>
              </p:cNvPr>
              <p:cNvSpPr txBox="1">
                <a:spLocks noRot="1" noChangeAspect="1" noMove="1" noResize="1" noEditPoints="1" noAdjustHandles="1" noChangeArrowheads="1" noChangeShapeType="1" noTextEdit="1"/>
              </p:cNvSpPr>
              <p:nvPr/>
            </p:nvSpPr>
            <p:spPr>
              <a:xfrm>
                <a:off x="4254423" y="3376154"/>
                <a:ext cx="1700529" cy="967252"/>
              </a:xfrm>
              <a:prstGeom prst="rect">
                <a:avLst/>
              </a:prstGeom>
              <a:blipFill>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15022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08A2A-A244-7EBF-1FA7-46A7FD93D3D1}"/>
              </a:ext>
            </a:extLst>
          </p:cNvPr>
          <p:cNvSpPr>
            <a:spLocks noGrp="1"/>
          </p:cNvSpPr>
          <p:nvPr>
            <p:ph type="title"/>
          </p:nvPr>
        </p:nvSpPr>
        <p:spPr/>
        <p:txBody>
          <a:bodyPr/>
          <a:lstStyle/>
          <a:p>
            <a:r>
              <a:rPr kumimoji="1" lang="ja-JP" altLang="en-US" dirty="0"/>
              <a:t>母切片および母回帰係数の区間推定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9000177-0255-C04F-1570-3D81999259AE}"/>
                  </a:ext>
                </a:extLst>
              </p:cNvPr>
              <p:cNvSpPr>
                <a:spLocks noGrp="1"/>
              </p:cNvSpPr>
              <p:nvPr>
                <p:ph idx="1"/>
              </p:nvPr>
            </p:nvSpPr>
            <p:spPr/>
            <p:txBody>
              <a:bodyPr/>
              <a:lstStyle/>
              <a:p>
                <a:r>
                  <a:rPr kumimoji="1" lang="ja-JP" altLang="en-US" dirty="0"/>
                  <a:t>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の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分布において，上側確率が </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oMath>
                </a14:m>
                <a:r>
                  <a:rPr kumimoji="1" lang="ja-JP" altLang="en-US" dirty="0"/>
                  <a:t> となる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の値を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oMath>
                </a14:m>
                <a:r>
                  <a:rPr kumimoji="1" lang="ja-JP" altLang="en-US" dirty="0"/>
                  <a:t> と書く。</a:t>
                </a:r>
                <a:endParaRPr kumimoji="1" lang="en-US" altLang="ja-JP" dirty="0"/>
              </a:p>
              <a:p>
                <a:r>
                  <a:rPr kumimoji="1" lang="ja-JP" altLang="en-US" dirty="0"/>
                  <a:t>自由度 </a:t>
                </a:r>
                <a14:m>
                  <m:oMath xmlns:m="http://schemas.openxmlformats.org/officeDocument/2006/math">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oMath>
                </a14:m>
                <a:r>
                  <a:rPr kumimoji="1" lang="ja-JP" altLang="en-US" dirty="0"/>
                  <a:t> の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分布に従う確率変数 </a:t>
                </a:r>
                <a:r>
                  <a:rPr kumimoji="1" lang="en-US" altLang="ja-JP" i="1" dirty="0">
                    <a:latin typeface="Times New Roman" panose="02020603050405020304" pitchFamily="18" charset="0"/>
                    <a:cs typeface="Times New Roman" panose="02020603050405020304" pitchFamily="18" charset="0"/>
                  </a:rPr>
                  <a:t>t</a:t>
                </a:r>
                <a:r>
                  <a:rPr kumimoji="1" lang="ja-JP" altLang="en-US" dirty="0"/>
                  <a:t> において，この値よりも大きな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の値が得られる確率は </a:t>
                </a:r>
                <a14:m>
                  <m:oMath xmlns:m="http://schemas.openxmlformats.org/officeDocument/2006/math">
                    <m:f>
                      <m:fPr>
                        <m:ctrlPr>
                          <a:rPr kumimoji="1" lang="en-US" altLang="ja-JP" i="1" smtClean="0">
                            <a:latin typeface="Cambria Math" panose="02040503050406030204" pitchFamily="18" charset="0"/>
                          </a:rPr>
                        </m:ctrlPr>
                      </m:fPr>
                      <m:num>
                        <m:r>
                          <a:rPr kumimoji="1" lang="ja-JP" altLang="en-US" i="1" smtClean="0">
                            <a:latin typeface="Cambria Math" panose="02040503050406030204" pitchFamily="18" charset="0"/>
                          </a:rPr>
                          <m:t>𝛼</m:t>
                        </m:r>
                      </m:num>
                      <m:den>
                        <m:r>
                          <a:rPr kumimoji="1" lang="en-US" altLang="ja-JP" b="0" i="1" smtClean="0">
                            <a:latin typeface="Cambria Math" panose="02040503050406030204" pitchFamily="18" charset="0"/>
                          </a:rPr>
                          <m:t>2</m:t>
                        </m:r>
                      </m:den>
                    </m:f>
                  </m:oMath>
                </a14:m>
                <a:r>
                  <a:rPr kumimoji="1" lang="ja-JP" altLang="en-US" dirty="0"/>
                  <a:t> である。</a:t>
                </a:r>
                <a:endParaRPr kumimoji="1" lang="en-US" altLang="ja-JP" dirty="0"/>
              </a:p>
              <a:p>
                <a:r>
                  <a:rPr lang="ja-JP" altLang="en-US" dirty="0"/>
                  <a:t>分布の両側で考えると，</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の値が， </a:t>
                </a:r>
                <a14:m>
                  <m:oMath xmlns:m="http://schemas.openxmlformats.org/officeDocument/2006/math">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kumimoji="1" lang="ja-JP" altLang="en-US" dirty="0"/>
                  <a:t> 以上</a:t>
                </a:r>
                <a:r>
                  <a:rPr lang="ja-JP" altLang="en-US" dirty="0"/>
                  <a:t>， </a:t>
                </a:r>
                <a14:m>
                  <m:oMath xmlns:m="http://schemas.openxmlformats.org/officeDocument/2006/math">
                    <m:r>
                      <a:rPr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lang="ja-JP" altLang="en-US" dirty="0"/>
                  <a:t> 以下，となる確率は </a:t>
                </a:r>
                <a14:m>
                  <m:oMath xmlns:m="http://schemas.openxmlformats.org/officeDocument/2006/math">
                    <m:r>
                      <a:rPr lang="en-US" altLang="ja-JP" b="0" i="1" smtClean="0">
                        <a:latin typeface="Cambria Math" panose="02040503050406030204" pitchFamily="18" charset="0"/>
                      </a:rPr>
                      <m:t>1−</m:t>
                    </m:r>
                    <m:r>
                      <a:rPr lang="ja-JP" altLang="en-US" b="0" i="1" smtClean="0">
                        <a:latin typeface="Cambria Math" panose="02040503050406030204" pitchFamily="18" charset="0"/>
                      </a:rPr>
                      <m:t>𝛼</m:t>
                    </m:r>
                  </m:oMath>
                </a14:m>
                <a:r>
                  <a:rPr kumimoji="1" lang="ja-JP" altLang="en-US" dirty="0"/>
                  <a:t> である。</a:t>
                </a:r>
              </a:p>
            </p:txBody>
          </p:sp>
        </mc:Choice>
        <mc:Fallback xmlns="">
          <p:sp>
            <p:nvSpPr>
              <p:cNvPr id="3" name="コンテンツ プレースホルダー 2">
                <a:extLst>
                  <a:ext uri="{FF2B5EF4-FFF2-40B4-BE49-F238E27FC236}">
                    <a16:creationId xmlns:a16="http://schemas.microsoft.com/office/drawing/2014/main" id="{D9000177-0255-C04F-1570-3D81999259AE}"/>
                  </a:ext>
                </a:extLst>
              </p:cNvPr>
              <p:cNvSpPr>
                <a:spLocks noGrp="1" noRot="1" noChangeAspect="1" noMove="1" noResize="1" noEditPoints="1" noAdjustHandles="1" noChangeArrowheads="1" noChangeShapeType="1" noTextEdit="1"/>
              </p:cNvSpPr>
              <p:nvPr>
                <p:ph idx="1"/>
              </p:nvPr>
            </p:nvSpPr>
            <p:spPr>
              <a:blipFill>
                <a:blip r:embed="rId2"/>
                <a:stretch>
                  <a:fillRect l="-1043" t="-12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69D14C2-338B-3FA5-3647-2ACED12F0C3F}"/>
                  </a:ext>
                </a:extLst>
              </p:cNvPr>
              <p:cNvSpPr txBox="1"/>
              <p:nvPr/>
            </p:nvSpPr>
            <p:spPr>
              <a:xfrm>
                <a:off x="1872604" y="5010037"/>
                <a:ext cx="6187078" cy="552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𝑃</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f>
                                <m:fPr>
                                  <m:type m:val="lin"/>
                                  <m:ctrlPr>
                                    <a:rPr lang="en-US" altLang="ja-JP" sz="2400" i="1">
                                      <a:latin typeface="Cambria Math" panose="02040503050406030204" pitchFamily="18" charset="0"/>
                                    </a:rPr>
                                  </m:ctrlPr>
                                </m:fPr>
                                <m:num>
                                  <m:r>
                                    <a:rPr lang="ja-JP" altLang="en-US" sz="2400" i="1">
                                      <a:latin typeface="Cambria Math" panose="02040503050406030204" pitchFamily="18" charset="0"/>
                                    </a:rPr>
                                    <m:t>𝛼</m:t>
                                  </m:r>
                                </m:num>
                                <m:den>
                                  <m:r>
                                    <a:rPr lang="en-US" altLang="ja-JP" sz="2400" i="1">
                                      <a:latin typeface="Cambria Math" panose="02040503050406030204" pitchFamily="18" charset="0"/>
                                    </a:rPr>
                                    <m:t>2</m:t>
                                  </m:r>
                                </m:den>
                              </m:f>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𝑛</m:t>
                              </m:r>
                              <m:r>
                                <a:rPr lang="en-US" altLang="ja-JP" sz="2400" i="1">
                                  <a:latin typeface="Cambria Math" panose="02040503050406030204" pitchFamily="18" charset="0"/>
                                </a:rPr>
                                <m:t>−2</m:t>
                              </m:r>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f>
                                <m:fPr>
                                  <m:type m:val="lin"/>
                                  <m:ctrlPr>
                                    <a:rPr lang="en-US" altLang="ja-JP" sz="2400" i="1">
                                      <a:latin typeface="Cambria Math" panose="02040503050406030204" pitchFamily="18" charset="0"/>
                                    </a:rPr>
                                  </m:ctrlPr>
                                </m:fPr>
                                <m:num>
                                  <m:r>
                                    <a:rPr lang="ja-JP" altLang="en-US" sz="2400" i="1">
                                      <a:latin typeface="Cambria Math" panose="02040503050406030204" pitchFamily="18" charset="0"/>
                                    </a:rPr>
                                    <m:t>𝛼</m:t>
                                  </m:r>
                                </m:num>
                                <m:den>
                                  <m:r>
                                    <a:rPr lang="en-US" altLang="ja-JP" sz="2400" i="1">
                                      <a:latin typeface="Cambria Math" panose="02040503050406030204" pitchFamily="18" charset="0"/>
                                    </a:rPr>
                                    <m:t>2</m:t>
                                  </m:r>
                                </m:den>
                              </m:f>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𝑛</m:t>
                              </m:r>
                              <m:r>
                                <a:rPr lang="en-US" altLang="ja-JP" sz="2400" i="1">
                                  <a:latin typeface="Cambria Math" panose="02040503050406030204" pitchFamily="18" charset="0"/>
                                </a:rPr>
                                <m:t>−2</m:t>
                              </m:r>
                            </m:e>
                          </m:d>
                        </m:e>
                      </m:d>
                      <m:r>
                        <a:rPr lang="en-US" altLang="ja-JP" sz="2400" i="1">
                          <a:latin typeface="Cambria Math" panose="02040503050406030204" pitchFamily="18" charset="0"/>
                        </a:rPr>
                        <m:t>=</m:t>
                      </m:r>
                      <m:r>
                        <a:rPr lang="en-US" altLang="ja-JP" sz="2400" b="0" i="1" smtClean="0">
                          <a:latin typeface="Cambria Math" panose="02040503050406030204" pitchFamily="18" charset="0"/>
                        </a:rPr>
                        <m:t>1−</m:t>
                      </m:r>
                      <m:r>
                        <a:rPr lang="ja-JP" altLang="en-US" sz="2400" i="1">
                          <a:latin typeface="Cambria Math" panose="02040503050406030204" pitchFamily="18" charset="0"/>
                        </a:rPr>
                        <m:t>𝛼</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069D14C2-338B-3FA5-3647-2ACED12F0C3F}"/>
                  </a:ext>
                </a:extLst>
              </p:cNvPr>
              <p:cNvSpPr txBox="1">
                <a:spLocks noRot="1" noChangeAspect="1" noMove="1" noResize="1" noEditPoints="1" noAdjustHandles="1" noChangeArrowheads="1" noChangeShapeType="1" noTextEdit="1"/>
              </p:cNvSpPr>
              <p:nvPr/>
            </p:nvSpPr>
            <p:spPr>
              <a:xfrm>
                <a:off x="1872604" y="5010037"/>
                <a:ext cx="6187078" cy="552715"/>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49772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73443-40B0-0FA2-87E7-799035C58B3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972424AC-7B61-414A-A6FD-74464876982D}"/>
                  </a:ext>
                </a:extLst>
              </p:cNvPr>
              <p:cNvSpPr>
                <a:spLocks noGrp="1"/>
              </p:cNvSpPr>
              <p:nvPr>
                <p:ph idx="1"/>
              </p:nvPr>
            </p:nvSpPr>
            <p:spPr/>
            <p:txBody>
              <a:bodyPr/>
              <a:lstStyle/>
              <a:p>
                <a:r>
                  <a:rPr kumimoji="1" lang="ja-JP" altLang="en-US" dirty="0"/>
                  <a:t>回帰係数</a:t>
                </a:r>
                <a:r>
                  <a:rPr lang="ja-JP" altLang="en-US" dirty="0"/>
                  <a:t>について，</a:t>
                </a:r>
                <a:endParaRPr lang="en-US" altLang="ja-JP" dirty="0"/>
              </a:p>
              <a:p>
                <a:endParaRPr lang="en-US" altLang="ja-JP" dirty="0"/>
              </a:p>
              <a:p>
                <a:endParaRPr kumimoji="1" lang="en-US" altLang="ja-JP" dirty="0"/>
              </a:p>
              <a:p>
                <a:endParaRPr lang="en-US" altLang="ja-JP" dirty="0"/>
              </a:p>
              <a:p>
                <a:r>
                  <a:rPr kumimoji="1" lang="ja-JP" altLang="en-US" dirty="0"/>
                  <a:t>回帰係数の </a:t>
                </a:r>
                <a14:m>
                  <m:oMath xmlns:m="http://schemas.openxmlformats.org/officeDocument/2006/math">
                    <m:r>
                      <a:rPr kumimoji="1" lang="en-US" altLang="ja-JP" b="0" i="1" smtClean="0">
                        <a:latin typeface="Cambria Math" panose="02040503050406030204" pitchFamily="18" charset="0"/>
                      </a:rPr>
                      <m:t>100</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e>
                    </m:d>
                  </m:oMath>
                </a14:m>
                <a:r>
                  <a:rPr kumimoji="1" lang="ja-JP" altLang="en-US" dirty="0"/>
                  <a:t> </a:t>
                </a:r>
                <a:r>
                  <a:rPr kumimoji="1" lang="en-US" altLang="ja-JP" dirty="0"/>
                  <a:t>% </a:t>
                </a:r>
                <a:r>
                  <a:rPr kumimoji="1" lang="ja-JP" altLang="en-US" dirty="0"/>
                  <a:t>信頼区間：</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972424AC-7B61-414A-A6FD-74464876982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C5FB705-C490-BF5A-ABA8-F179E763C511}"/>
                  </a:ext>
                </a:extLst>
              </p:cNvPr>
              <p:cNvSpPr txBox="1"/>
              <p:nvPr/>
            </p:nvSpPr>
            <p:spPr>
              <a:xfrm>
                <a:off x="1686437" y="2551560"/>
                <a:ext cx="5734390" cy="1034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r>
                            <a:rPr kumimoji="1"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1</m:t>
                                  </m:r>
                                </m:sub>
                              </m:sSub>
                            </m:num>
                            <m:den>
                              <m:rad>
                                <m:radPr>
                                  <m:degHide m:val="on"/>
                                  <m:ctrlPr>
                                    <a:rPr lang="en-US" altLang="ja-JP" i="1">
                                      <a:latin typeface="Cambria Math" panose="02040503050406030204" pitchFamily="18" charset="0"/>
                                    </a:rPr>
                                  </m:ctrlPr>
                                </m:radPr>
                                <m:deg/>
                                <m:e>
                                  <m:f>
                                    <m:fPr>
                                      <m:type m:val="lin"/>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𝑉</m:t>
                                          </m:r>
                                        </m:e>
                                        <m:sub>
                                          <m:r>
                                            <a:rPr lang="en-US" altLang="ja-JP" i="1">
                                              <a:latin typeface="Cambria Math" panose="02040503050406030204" pitchFamily="18" charset="0"/>
                                            </a:rPr>
                                            <m:t>𝑒</m:t>
                                          </m:r>
                                        </m:sub>
                                      </m:sSub>
                                    </m:num>
                                    <m:den>
                                      <m:d>
                                        <m:dPr>
                                          <m:ctrlPr>
                                            <a:rPr lang="en-US" altLang="ja-JP" i="1">
                                              <a:latin typeface="Cambria Math" panose="02040503050406030204" pitchFamily="18" charset="0"/>
                                            </a:rPr>
                                          </m:ctrlPr>
                                        </m:dPr>
                                        <m:e>
                                          <m:r>
                                            <a:rPr lang="en-US" altLang="ja-JP" i="1">
                                              <a:latin typeface="Cambria Math" panose="02040503050406030204" pitchFamily="18" charset="0"/>
                                            </a:rPr>
                                            <m:t>𝑛</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e>
                                      </m:d>
                                    </m:den>
                                  </m:f>
                                </m:e>
                              </m:rad>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e>
                      </m:d>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5C5FB705-C490-BF5A-ABA8-F179E763C511}"/>
                  </a:ext>
                </a:extLst>
              </p:cNvPr>
              <p:cNvSpPr txBox="1">
                <a:spLocks noRot="1" noChangeAspect="1" noMove="1" noResize="1" noEditPoints="1" noAdjustHandles="1" noChangeArrowheads="1" noChangeShapeType="1" noTextEdit="1"/>
              </p:cNvSpPr>
              <p:nvPr/>
            </p:nvSpPr>
            <p:spPr>
              <a:xfrm>
                <a:off x="1686437" y="2551560"/>
                <a:ext cx="5734390" cy="1034642"/>
              </a:xfrm>
              <a:prstGeom prst="rect">
                <a:avLst/>
              </a:prstGeom>
              <a:blipFill>
                <a:blip r:embed="rId3"/>
                <a:stretch>
                  <a:fillRect b="-5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794E6E5-F450-088D-0E9F-20BD2E9618D3}"/>
                  </a:ext>
                </a:extLst>
              </p:cNvPr>
              <p:cNvSpPr txBox="1"/>
              <p:nvPr/>
            </p:nvSpPr>
            <p:spPr>
              <a:xfrm>
                <a:off x="1806898" y="4505806"/>
                <a:ext cx="7083670" cy="626325"/>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1</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ja-JP" altLang="en-US" sz="2000" i="1" smtClean="0">
                              <a:latin typeface="Cambria Math" panose="02040503050406030204" pitchFamily="18" charset="0"/>
                              <a:ea typeface="Cambria Math" panose="02040503050406030204" pitchFamily="18" charset="0"/>
                            </a:rPr>
                            <m:t>𝛽</m:t>
                          </m:r>
                        </m:e>
                        <m:sub>
                          <m:r>
                            <a:rPr lang="en-US" altLang="ja-JP" sz="2000" b="0" i="1" smtClean="0">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𝑏</m:t>
                          </m:r>
                        </m:e>
                        <m:sub>
                          <m:r>
                            <a:rPr lang="en-US" altLang="ja-JP" sz="2000" b="0" i="1" smtClean="0">
                              <a:latin typeface="Cambria Math" panose="02040503050406030204" pitchFamily="18" charset="0"/>
                              <a:ea typeface="Cambria Math" panose="02040503050406030204" pitchFamily="18" charset="0"/>
                            </a:rPr>
                            <m:t>1</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4794E6E5-F450-088D-0E9F-20BD2E9618D3}"/>
                  </a:ext>
                </a:extLst>
              </p:cNvPr>
              <p:cNvSpPr txBox="1">
                <a:spLocks noRot="1" noChangeAspect="1" noMove="1" noResize="1" noEditPoints="1" noAdjustHandles="1" noChangeArrowheads="1" noChangeShapeType="1" noTextEdit="1"/>
              </p:cNvSpPr>
              <p:nvPr/>
            </p:nvSpPr>
            <p:spPr>
              <a:xfrm>
                <a:off x="1806898" y="4505806"/>
                <a:ext cx="7083670" cy="62632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65953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09F58-9185-A9F3-B80F-9781776E49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056485-8D56-FC0C-50C4-BAFE0C81AD26}"/>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6D95A31-E1BB-9441-F180-9A682FA7E819}"/>
                  </a:ext>
                </a:extLst>
              </p:cNvPr>
              <p:cNvSpPr>
                <a:spLocks noGrp="1"/>
              </p:cNvSpPr>
              <p:nvPr>
                <p:ph idx="1"/>
              </p:nvPr>
            </p:nvSpPr>
            <p:spPr/>
            <p:txBody>
              <a:bodyPr/>
              <a:lstStyle/>
              <a:p>
                <a:r>
                  <a:rPr kumimoji="1" lang="ja-JP" altLang="en-US" dirty="0"/>
                  <a:t>切片</a:t>
                </a:r>
                <a:r>
                  <a:rPr lang="ja-JP" altLang="en-US" dirty="0"/>
                  <a:t>について，</a:t>
                </a:r>
                <a:endParaRPr lang="en-US" altLang="ja-JP" dirty="0"/>
              </a:p>
              <a:p>
                <a:endParaRPr lang="en-US" altLang="ja-JP" dirty="0"/>
              </a:p>
              <a:p>
                <a:endParaRPr kumimoji="1" lang="en-US" altLang="ja-JP" dirty="0"/>
              </a:p>
              <a:p>
                <a:endParaRPr lang="en-US" altLang="ja-JP" dirty="0"/>
              </a:p>
              <a:p>
                <a:r>
                  <a:rPr kumimoji="1" lang="ja-JP" altLang="en-US" dirty="0"/>
                  <a:t>切片の </a:t>
                </a:r>
                <a14:m>
                  <m:oMath xmlns:m="http://schemas.openxmlformats.org/officeDocument/2006/math">
                    <m:r>
                      <a:rPr kumimoji="1" lang="en-US" altLang="ja-JP" b="0" i="1" smtClean="0">
                        <a:latin typeface="Cambria Math" panose="02040503050406030204" pitchFamily="18" charset="0"/>
                      </a:rPr>
                      <m:t>100</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e>
                    </m:d>
                  </m:oMath>
                </a14:m>
                <a:r>
                  <a:rPr kumimoji="1" lang="ja-JP" altLang="en-US" dirty="0"/>
                  <a:t> </a:t>
                </a:r>
                <a:r>
                  <a:rPr kumimoji="1" lang="en-US" altLang="ja-JP" dirty="0"/>
                  <a:t>% </a:t>
                </a:r>
                <a:r>
                  <a:rPr kumimoji="1" lang="ja-JP" altLang="en-US" dirty="0"/>
                  <a:t>信頼区間：</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06D95A31-E1BB-9441-F180-9A682FA7E81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9B4802B-7DAD-2A1E-F9C4-5A74621B3545}"/>
                  </a:ext>
                </a:extLst>
              </p:cNvPr>
              <p:cNvSpPr txBox="1"/>
              <p:nvPr/>
            </p:nvSpPr>
            <p:spPr>
              <a:xfrm>
                <a:off x="1686437" y="2551560"/>
                <a:ext cx="6130076" cy="1315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f>
                                <m:fPr>
                                  <m:type m:val="lin"/>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𝛼</m:t>
                                  </m:r>
                                </m:num>
                                <m:den>
                                  <m:r>
                                    <a:rPr kumimoji="1" lang="en-US" altLang="ja-JP" b="0" i="1" smtClean="0">
                                      <a:latin typeface="Cambria Math" panose="02040503050406030204" pitchFamily="18" charset="0"/>
                                    </a:rPr>
                                    <m:t>2</m:t>
                                  </m:r>
                                </m:den>
                              </m:f>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−2</m:t>
                              </m:r>
                            </m:e>
                          </m:d>
                          <m:r>
                            <a:rPr kumimoji="1"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b="0" i="1" smtClean="0">
                                      <a:latin typeface="Cambria Math" panose="02040503050406030204" pitchFamily="18" charset="0"/>
                                    </a:rPr>
                                    <m:t>0</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b="0" i="1" smtClean="0">
                                      <a:latin typeface="Cambria Math" panose="02040503050406030204" pitchFamily="18" charset="0"/>
                                    </a:rPr>
                                    <m:t>0</m:t>
                                  </m:r>
                                </m:sub>
                              </m:sSub>
                            </m:num>
                            <m:den>
                              <m:rad>
                                <m:radPr>
                                  <m:degHide m:val="on"/>
                                  <m:ctrlPr>
                                    <a:rPr lang="en-US" altLang="ja-JP" i="1">
                                      <a:latin typeface="Cambria Math" panose="02040503050406030204" pitchFamily="18" charset="0"/>
                                    </a:rPr>
                                  </m:ctrlPr>
                                </m:radPr>
                                <m:deg/>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𝑉</m:t>
                                      </m:r>
                                    </m:e>
                                    <m:sub>
                                      <m:r>
                                        <a:rPr lang="en-US" altLang="ja-JP" b="0" i="1" smtClean="0">
                                          <a:latin typeface="Cambria Math" panose="02040503050406030204" pitchFamily="18" charset="0"/>
                                        </a:rPr>
                                        <m:t>𝑒</m:t>
                                      </m:r>
                                    </m:sub>
                                  </m:sSub>
                                  <m:d>
                                    <m:dPr>
                                      <m:ctrlPr>
                                        <a:rPr lang="en-US" altLang="ja-JP" i="1" smtClean="0">
                                          <a:latin typeface="Cambria Math" panose="02040503050406030204" pitchFamily="18" charset="0"/>
                                        </a:rPr>
                                      </m:ctrlPr>
                                    </m:dPr>
                                    <m:e>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𝑛</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p>
                                            <m:sSupPr>
                                              <m:ctrlPr>
                                                <a:rPr lang="en-US" altLang="ja-JP" b="0" i="1" smtClean="0">
                                                  <a:latin typeface="Cambria Math" panose="02040503050406030204" pitchFamily="18" charset="0"/>
                                                </a:rPr>
                                              </m:ctrlPr>
                                            </m:s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𝑥</m:t>
                                                  </m:r>
                                                </m:e>
                                              </m:acc>
                                            </m:e>
                                            <m:sup>
                                              <m:r>
                                                <a:rPr lang="en-US" altLang="ja-JP" b="0" i="1" smtClean="0">
                                                  <a:latin typeface="Cambria Math" panose="02040503050406030204" pitchFamily="18" charset="0"/>
                                                </a:rPr>
                                                <m:t>2</m:t>
                                              </m:r>
                                            </m:sup>
                                          </m:sSup>
                                        </m:num>
                                        <m:den>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den>
                                      </m:f>
                                    </m:e>
                                  </m:d>
                                </m:e>
                              </m:rad>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e>
                      </m:d>
                      <m:r>
                        <a:rPr kumimoji="1" lang="en-US" altLang="ja-JP" b="0" i="1" smtClean="0">
                          <a:latin typeface="Cambria Math" panose="02040503050406030204" pitchFamily="18" charset="0"/>
                        </a:rPr>
                        <m:t>=1−</m:t>
                      </m:r>
                      <m:r>
                        <a:rPr kumimoji="1" lang="ja-JP" altLang="en-US" b="0" i="1" smtClean="0">
                          <a:latin typeface="Cambria Math" panose="02040503050406030204" pitchFamily="18" charset="0"/>
                        </a:rPr>
                        <m:t>𝛼</m:t>
                      </m:r>
                    </m:oMath>
                  </m:oMathPara>
                </a14:m>
                <a:endParaRPr kumimoji="1" lang="ja-JP" altLang="en-US" dirty="0"/>
              </a:p>
            </p:txBody>
          </p:sp>
        </mc:Choice>
        <mc:Fallback xmlns="">
          <p:sp>
            <p:nvSpPr>
              <p:cNvPr id="5" name="テキスト ボックス 4">
                <a:extLst>
                  <a:ext uri="{FF2B5EF4-FFF2-40B4-BE49-F238E27FC236}">
                    <a16:creationId xmlns:a16="http://schemas.microsoft.com/office/drawing/2014/main" id="{29B4802B-7DAD-2A1E-F9C4-5A74621B3545}"/>
                  </a:ext>
                </a:extLst>
              </p:cNvPr>
              <p:cNvSpPr txBox="1">
                <a:spLocks noRot="1" noChangeAspect="1" noMove="1" noResize="1" noEditPoints="1" noAdjustHandles="1" noChangeArrowheads="1" noChangeShapeType="1" noTextEdit="1"/>
              </p:cNvSpPr>
              <p:nvPr/>
            </p:nvSpPr>
            <p:spPr>
              <a:xfrm>
                <a:off x="1686437" y="2551560"/>
                <a:ext cx="6130076" cy="131504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C8A108D-B9FE-2880-65C0-92214C4D9B6A}"/>
                  </a:ext>
                </a:extLst>
              </p:cNvPr>
              <p:cNvSpPr txBox="1"/>
              <p:nvPr/>
            </p:nvSpPr>
            <p:spPr>
              <a:xfrm>
                <a:off x="1806898" y="4505806"/>
                <a:ext cx="7865936" cy="9093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smtClean="0">
                              <a:latin typeface="Cambria Math" panose="02040503050406030204" pitchFamily="18" charset="0"/>
                            </a:rPr>
                            <m:t>0</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ja-JP" altLang="en-US" sz="2000" i="1" smtClean="0">
                              <a:latin typeface="Cambria Math" panose="02040503050406030204" pitchFamily="18" charset="0"/>
                              <a:ea typeface="Cambria Math" panose="02040503050406030204" pitchFamily="18" charset="0"/>
                            </a:rPr>
                            <m:t>𝛽</m:t>
                          </m:r>
                        </m:e>
                        <m:sub>
                          <m:r>
                            <a:rPr lang="en-US" altLang="ja-JP" sz="2000" b="0" i="1" smtClean="0">
                              <a:latin typeface="Cambria Math" panose="02040503050406030204" pitchFamily="18" charset="0"/>
                              <a:ea typeface="Cambria Math" panose="02040503050406030204" pitchFamily="18" charset="0"/>
                            </a:rPr>
                            <m:t>0</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smtClean="0">
                              <a:latin typeface="Cambria Math" panose="02040503050406030204" pitchFamily="18" charset="0"/>
                              <a:ea typeface="Cambria Math" panose="02040503050406030204" pitchFamily="18" charset="0"/>
                            </a:rPr>
                          </m:ctrlPr>
                        </m:sSubPr>
                        <m:e>
                          <m:r>
                            <a:rPr lang="en-US" altLang="ja-JP" sz="2000" b="0" i="1" smtClean="0">
                              <a:latin typeface="Cambria Math" panose="02040503050406030204" pitchFamily="18" charset="0"/>
                              <a:ea typeface="Cambria Math" panose="02040503050406030204" pitchFamily="18" charset="0"/>
                            </a:rPr>
                            <m:t>𝑏</m:t>
                          </m:r>
                        </m:e>
                        <m:sub>
                          <m:r>
                            <a:rPr lang="en-US" altLang="ja-JP" sz="2000" b="0" i="1" smtClean="0">
                              <a:latin typeface="Cambria Math" panose="02040503050406030204" pitchFamily="18" charset="0"/>
                              <a:ea typeface="Cambria Math" panose="02040503050406030204" pitchFamily="18" charset="0"/>
                            </a:rPr>
                            <m:t>0</m:t>
                          </m:r>
                        </m:sub>
                      </m:sSub>
                      <m:r>
                        <a:rPr lang="en-US" altLang="ja-JP" sz="2000" i="1">
                          <a:latin typeface="Cambria Math" panose="02040503050406030204" pitchFamily="18" charset="0"/>
                          <a:ea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𝑡</m:t>
                          </m:r>
                        </m:e>
                        <m:sub>
                          <m:f>
                            <m:fPr>
                              <m:type m:val="lin"/>
                              <m:ctrlPr>
                                <a:rPr lang="en-US" altLang="ja-JP" sz="2000" i="1">
                                  <a:latin typeface="Cambria Math" panose="02040503050406030204" pitchFamily="18" charset="0"/>
                                </a:rPr>
                              </m:ctrlPr>
                            </m:fPr>
                            <m:num>
                              <m:r>
                                <a:rPr lang="ja-JP" altLang="en-US" sz="2000" i="1">
                                  <a:latin typeface="Cambria Math" panose="02040503050406030204" pitchFamily="18" charset="0"/>
                                </a:rPr>
                                <m:t>𝛼</m:t>
                              </m:r>
                            </m:num>
                            <m:den>
                              <m:r>
                                <a:rPr lang="en-US" altLang="ja-JP" sz="2000" i="1">
                                  <a:latin typeface="Cambria Math" panose="02040503050406030204" pitchFamily="18" charset="0"/>
                                </a:rPr>
                                <m:t>2</m:t>
                              </m:r>
                            </m:den>
                          </m:f>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r>
                            <a:rPr lang="en-US" altLang="ja-JP" sz="2000" i="1">
                              <a:latin typeface="Cambria Math" panose="02040503050406030204" pitchFamily="18" charset="0"/>
                            </a:rPr>
                            <m:t>−2</m:t>
                          </m:r>
                        </m:e>
                      </m:d>
                      <m:rad>
                        <m:radPr>
                          <m:degHide m:val="on"/>
                          <m:ctrlPr>
                            <a:rPr lang="en-US" altLang="ja-JP" sz="2000" i="1">
                              <a:latin typeface="Cambria Math" panose="02040503050406030204" pitchFamily="18" charset="0"/>
                            </a:rPr>
                          </m:ctrlPr>
                        </m:radPr>
                        <m:deg/>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num>
                                <m:den>
                                  <m:r>
                                    <a:rPr lang="en-US" altLang="ja-JP" sz="2000" i="1">
                                      <a:latin typeface="Cambria Math" panose="02040503050406030204" pitchFamily="18" charset="0"/>
                                    </a:rPr>
                                    <m:t>𝑛</m:t>
                                  </m:r>
                                </m:den>
                              </m:f>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𝑥</m:t>
                                          </m:r>
                                        </m:e>
                                      </m:acc>
                                    </m:e>
                                    <m:sup>
                                      <m:r>
                                        <a:rPr lang="en-US" altLang="ja-JP" sz="2000" i="1">
                                          <a:latin typeface="Cambria Math" panose="02040503050406030204" pitchFamily="18" charset="0"/>
                                        </a:rPr>
                                        <m:t>2</m:t>
                                      </m:r>
                                    </m:sup>
                                  </m:sSup>
                                </m:num>
                                <m:den>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den>
                              </m:f>
                            </m:e>
                          </m:d>
                        </m:e>
                      </m:rad>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3C8A108D-B9FE-2880-65C0-92214C4D9B6A}"/>
                  </a:ext>
                </a:extLst>
              </p:cNvPr>
              <p:cNvSpPr txBox="1">
                <a:spLocks noRot="1" noChangeAspect="1" noMove="1" noResize="1" noEditPoints="1" noAdjustHandles="1" noChangeArrowheads="1" noChangeShapeType="1" noTextEdit="1"/>
              </p:cNvSpPr>
              <p:nvPr/>
            </p:nvSpPr>
            <p:spPr>
              <a:xfrm>
                <a:off x="1806898" y="4505806"/>
                <a:ext cx="7865936" cy="909352"/>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0563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AE26E3-C675-5126-84CF-C5F03A628A59}"/>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CF972B99-FCD7-AC49-1B1B-0448B4C70673}"/>
              </a:ext>
            </a:extLst>
          </p:cNvPr>
          <p:cNvSpPr>
            <a:spLocks noGrp="1"/>
          </p:cNvSpPr>
          <p:nvPr>
            <p:ph idx="1"/>
          </p:nvPr>
        </p:nvSpPr>
        <p:spPr/>
        <p:txBody>
          <a:bodyPr/>
          <a:lstStyle/>
          <a:p>
            <a:r>
              <a:rPr lang="en-US" altLang="ja-JP" dirty="0"/>
              <a:t>R </a:t>
            </a:r>
            <a:r>
              <a:rPr lang="ja-JP" altLang="en-US" dirty="0"/>
              <a:t>の </a:t>
            </a:r>
            <a:r>
              <a:rPr lang="en-US" altLang="ja-JP" dirty="0" err="1">
                <a:latin typeface="Courier New" panose="02070309020205020404" pitchFamily="49" charset="0"/>
                <a:cs typeface="Courier New" panose="02070309020205020404" pitchFamily="49" charset="0"/>
              </a:rPr>
              <a:t>confint</a:t>
            </a:r>
            <a:r>
              <a:rPr lang="en-US" altLang="ja-JP" dirty="0"/>
              <a:t> </a:t>
            </a:r>
            <a:r>
              <a:rPr lang="ja-JP" altLang="en-US" dirty="0"/>
              <a:t>関数は回帰分析での母切片および母回帰係数の信頼区間を出力する。</a:t>
            </a:r>
            <a:endParaRPr lang="en-US" altLang="ja-JP" dirty="0"/>
          </a:p>
          <a:p>
            <a:pPr lvl="1"/>
            <a:r>
              <a:rPr lang="ja-JP" altLang="en-US" dirty="0"/>
              <a:t>第１引数は回帰分析の結果を保存したオブジェクト</a:t>
            </a:r>
            <a:endParaRPr lang="en-US" altLang="ja-JP" dirty="0"/>
          </a:p>
          <a:p>
            <a:pPr lvl="1"/>
            <a:r>
              <a:rPr lang="ja-JP" altLang="en-US" dirty="0"/>
              <a:t>信頼係数は </a:t>
            </a:r>
            <a:r>
              <a:rPr lang="en-US" altLang="ja-JP" dirty="0"/>
              <a:t>level </a:t>
            </a:r>
            <a:r>
              <a:rPr lang="ja-JP" altLang="en-US" dirty="0"/>
              <a:t>引数で指定する。省略すると </a:t>
            </a:r>
            <a:r>
              <a:rPr lang="en-US" altLang="ja-JP" dirty="0"/>
              <a:t>95% </a:t>
            </a:r>
            <a:r>
              <a:rPr lang="ja-JP" altLang="en-US" dirty="0"/>
              <a:t>信頼区間となる。</a:t>
            </a:r>
            <a:endParaRPr lang="en-US" altLang="ja-JP" dirty="0"/>
          </a:p>
        </p:txBody>
      </p:sp>
      <p:sp>
        <p:nvSpPr>
          <p:cNvPr id="4" name="テキスト ボックス 3">
            <a:extLst>
              <a:ext uri="{FF2B5EF4-FFF2-40B4-BE49-F238E27FC236}">
                <a16:creationId xmlns:a16="http://schemas.microsoft.com/office/drawing/2014/main" id="{4A085748-BE6E-CCA5-2FAD-CABC113E7A56}"/>
              </a:ext>
            </a:extLst>
          </p:cNvPr>
          <p:cNvSpPr txBox="1"/>
          <p:nvPr/>
        </p:nvSpPr>
        <p:spPr>
          <a:xfrm>
            <a:off x="1204599" y="3772585"/>
            <a:ext cx="4182555" cy="1200329"/>
          </a:xfrm>
          <a:prstGeom prst="rect">
            <a:avLst/>
          </a:prstGeom>
          <a:noFill/>
          <a:ln w="19050">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result &lt;- (</a:t>
            </a:r>
            <a:r>
              <a:rPr kumimoji="1" lang="en-US" altLang="ja-JP" dirty="0" err="1">
                <a:latin typeface="Courier New" panose="02070309020205020404" pitchFamily="49" charset="0"/>
                <a:cs typeface="Courier New" panose="02070309020205020404" pitchFamily="49" charset="0"/>
              </a:rPr>
              <a:t>lm</a:t>
            </a:r>
            <a:r>
              <a:rPr kumimoji="1" lang="en-US" altLang="ja-JP" dirty="0">
                <a:latin typeface="Courier New" panose="02070309020205020404" pitchFamily="49" charset="0"/>
                <a:cs typeface="Courier New" panose="02070309020205020404" pitchFamily="49" charset="0"/>
              </a:rPr>
              <a:t>(GPA$Y ~ GPA$X))</a:t>
            </a:r>
          </a:p>
          <a:p>
            <a:r>
              <a:rPr kumimoji="1" lang="en-US" altLang="ja-JP" dirty="0">
                <a:latin typeface="Courier New" panose="02070309020205020404" pitchFamily="49" charset="0"/>
                <a:cs typeface="Courier New" panose="02070309020205020404" pitchFamily="49" charset="0"/>
              </a:rPr>
              <a:t>summary(result)</a:t>
            </a:r>
          </a:p>
          <a:p>
            <a:endParaRPr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confint</a:t>
            </a:r>
            <a:r>
              <a:rPr kumimoji="1" lang="en-US" altLang="ja-JP" dirty="0">
                <a:latin typeface="Courier New" panose="02070309020205020404" pitchFamily="49" charset="0"/>
                <a:cs typeface="Courier New" panose="02070309020205020404" pitchFamily="49" charset="0"/>
              </a:rPr>
              <a:t>(result, level = 0.95)</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96805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7ACBE-2E1F-E203-449B-39A9C0A94E57}"/>
              </a:ext>
            </a:extLst>
          </p:cNvPr>
          <p:cNvSpPr>
            <a:spLocks noGrp="1"/>
          </p:cNvSpPr>
          <p:nvPr>
            <p:ph type="title"/>
          </p:nvPr>
        </p:nvSpPr>
        <p:spPr/>
        <p:txBody>
          <a:bodyPr/>
          <a:lstStyle/>
          <a:p>
            <a:endParaRPr kumimoji="1" lang="ja-JP" altLang="en-US"/>
          </a:p>
        </p:txBody>
      </p:sp>
      <p:pic>
        <p:nvPicPr>
          <p:cNvPr id="5" name="コンテンツ プレースホルダー 4" descr="テキスト&#10;&#10;AI によって生成されたコンテンツは間違っている可能性があります。">
            <a:extLst>
              <a:ext uri="{FF2B5EF4-FFF2-40B4-BE49-F238E27FC236}">
                <a16:creationId xmlns:a16="http://schemas.microsoft.com/office/drawing/2014/main" id="{2E1566AB-3959-A8A4-37D5-9B68EF4D64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7269" y="1825625"/>
            <a:ext cx="5177461" cy="4351338"/>
          </a:xfrm>
        </p:spPr>
      </p:pic>
    </p:spTree>
    <p:extLst>
      <p:ext uri="{BB962C8B-B14F-4D97-AF65-F5344CB8AC3E}">
        <p14:creationId xmlns:p14="http://schemas.microsoft.com/office/powerpoint/2010/main" val="2048907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574BC-474F-AE72-A307-D4C17F200A31}"/>
              </a:ext>
            </a:extLst>
          </p:cNvPr>
          <p:cNvSpPr>
            <a:spLocks noGrp="1"/>
          </p:cNvSpPr>
          <p:nvPr>
            <p:ph type="title"/>
          </p:nvPr>
        </p:nvSpPr>
        <p:spPr/>
        <p:txBody>
          <a:bodyPr/>
          <a:lstStyle/>
          <a:p>
            <a:r>
              <a:rPr lang="ja-JP" altLang="en-US" dirty="0"/>
              <a:t>課題</a:t>
            </a:r>
            <a:r>
              <a:rPr lang="en-US" altLang="ja-JP" dirty="0"/>
              <a:t>3</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3BB2890-26B3-3BC4-D18C-E50BCC879AC6}"/>
                  </a:ext>
                </a:extLst>
              </p:cNvPr>
              <p:cNvSpPr>
                <a:spLocks noGrp="1"/>
              </p:cNvSpPr>
              <p:nvPr>
                <p:ph idx="1"/>
              </p:nvPr>
            </p:nvSpPr>
            <p:spPr/>
            <p:txBody>
              <a:bodyPr>
                <a:normAutofit/>
              </a:bodyPr>
              <a:lstStyle/>
              <a:p>
                <a:pPr marL="514350" indent="-514350">
                  <a:buFont typeface="+mj-lt"/>
                  <a:buAutoNum type="arabicPeriod" startAt="5"/>
                </a:pPr>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a:t>
                </a:r>
                <a:r>
                  <a:rPr lang="ja-JP" altLang="en-US" dirty="0"/>
                  <a:t>から，</a:t>
                </a:r>
                <a:r>
                  <a:rPr lang="en-US" altLang="ja-JP" dirty="0"/>
                  <a:t>R </a:t>
                </a:r>
                <a:r>
                  <a:rPr lang="ja-JP" altLang="en-US" dirty="0"/>
                  <a:t>の </a:t>
                </a:r>
                <a:r>
                  <a:rPr lang="en-US" altLang="ja-JP" dirty="0" err="1"/>
                  <a:t>confint</a:t>
                </a:r>
                <a:r>
                  <a:rPr lang="en-US" altLang="ja-JP" dirty="0"/>
                  <a:t> </a:t>
                </a:r>
                <a:r>
                  <a:rPr lang="ja-JP" altLang="en-US" dirty="0"/>
                  <a:t>関数を用いて，</a:t>
                </a:r>
                <a:r>
                  <a:rPr kumimoji="1" lang="ja-JP" altLang="en-US" dirty="0"/>
                  <a:t>母回帰係数および母切片の</a:t>
                </a:r>
                <a:r>
                  <a:rPr kumimoji="1" lang="en-US" altLang="ja-JP" dirty="0"/>
                  <a:t>95%</a:t>
                </a:r>
                <a:r>
                  <a:rPr kumimoji="1" lang="ja-JP" altLang="en-US" dirty="0"/>
                  <a:t>信頼区間を求めよ。</a:t>
                </a:r>
                <a:endParaRPr lang="en-US" altLang="ja-JP" dirty="0"/>
              </a:p>
              <a:p>
                <a:pPr lvl="1"/>
                <a:r>
                  <a:rPr lang="ja-JP" altLang="en-US" dirty="0"/>
                  <a:t>説明変数は高校の評定平均，目的変数は大学１年次の評定平均</a:t>
                </a:r>
                <a:endParaRPr lang="en-US" altLang="ja-JP" dirty="0"/>
              </a:p>
              <a:p>
                <a:pPr marL="514350" indent="-514350">
                  <a:buFont typeface="+mj-lt"/>
                  <a:buAutoNum type="arabicPeriod" startAt="6"/>
                </a:pPr>
                <a:r>
                  <a:rPr kumimoji="1" lang="ja-JP" altLang="en-US" dirty="0"/>
                  <a:t>母回帰係数および母切片の</a:t>
                </a:r>
                <a:r>
                  <a:rPr kumimoji="1" lang="en-US" altLang="ja-JP" dirty="0"/>
                  <a:t>95%</a:t>
                </a:r>
                <a:r>
                  <a:rPr kumimoji="1" lang="ja-JP" altLang="en-US" dirty="0"/>
                  <a:t>信頼区間を計算し，</a:t>
                </a:r>
                <a:r>
                  <a:rPr lang="en-US" altLang="ja-JP" dirty="0" err="1"/>
                  <a:t>confint</a:t>
                </a:r>
                <a:r>
                  <a:rPr lang="en-US" altLang="ja-JP" dirty="0"/>
                  <a:t> </a:t>
                </a:r>
                <a:r>
                  <a:rPr lang="ja-JP" altLang="en-US" dirty="0"/>
                  <a:t>関数の出力と一致していることを確かめよ。</a:t>
                </a:r>
                <a:endParaRPr lang="en-US" altLang="ja-JP" dirty="0"/>
              </a:p>
              <a:p>
                <a:pPr lvl="1"/>
                <a:r>
                  <a:rPr lang="ja-JP" altLang="en-US" dirty="0"/>
                  <a:t>回帰分析の結果を </a:t>
                </a:r>
                <a:r>
                  <a:rPr lang="en-US" altLang="ja-JP" dirty="0"/>
                  <a:t>result </a:t>
                </a:r>
                <a:r>
                  <a:rPr lang="ja-JP" altLang="en-US" dirty="0"/>
                  <a:t>に保存してある場合，標本から計算された切片は </a:t>
                </a:r>
                <a:r>
                  <a:rPr lang="en-US" altLang="ja-JP" dirty="0" err="1"/>
                  <a:t>result$coefficient</a:t>
                </a:r>
                <a:r>
                  <a:rPr lang="en-US" altLang="ja-JP" dirty="0"/>
                  <a:t>[1]</a:t>
                </a:r>
                <a:r>
                  <a:rPr lang="ja-JP" altLang="en-US" dirty="0"/>
                  <a:t>，回帰係数は </a:t>
                </a:r>
                <a:r>
                  <a:rPr lang="en-US" altLang="ja-JP" dirty="0" err="1"/>
                  <a:t>result$coefficient</a:t>
                </a:r>
                <a:r>
                  <a:rPr lang="en-US" altLang="ja-JP" dirty="0"/>
                  <a:t>[2] </a:t>
                </a:r>
                <a:r>
                  <a:rPr lang="ja-JP" altLang="en-US" dirty="0"/>
                  <a:t>でアクセスできる。</a:t>
                </a:r>
                <a:endParaRPr lang="en-US" altLang="ja-JP" dirty="0"/>
              </a:p>
              <a:p>
                <a:pPr lvl="1"/>
                <a:r>
                  <a:rPr lang="en-US" altLang="ja-JP" dirty="0"/>
                  <a:t>R </a:t>
                </a:r>
                <a:r>
                  <a:rPr lang="ja-JP" altLang="en-US" dirty="0"/>
                  <a:t>の </a:t>
                </a:r>
                <a:r>
                  <a:rPr lang="en-US" altLang="ja-JP" dirty="0"/>
                  <a:t>var </a:t>
                </a:r>
                <a:r>
                  <a:rPr lang="ja-JP" altLang="en-US" dirty="0"/>
                  <a:t>関数は偏差平方和を </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−1</m:t>
                    </m:r>
                  </m:oMath>
                </a14:m>
                <a:r>
                  <a:rPr lang="en-US" altLang="ja-JP" dirty="0"/>
                  <a:t> </a:t>
                </a:r>
                <a:r>
                  <a:rPr lang="ja-JP" altLang="en-US" dirty="0"/>
                  <a:t>で割った値を返すので，スライドでの </a:t>
                </a:r>
                <a14:m>
                  <m:oMath xmlns:m="http://schemas.openxmlformats.org/officeDocument/2006/math">
                    <m:r>
                      <a:rPr lang="en-US" altLang="ja-JP" b="0" i="1" smtClean="0">
                        <a:latin typeface="Cambria Math" panose="02040503050406030204" pitchFamily="18" charset="0"/>
                      </a:rPr>
                      <m:t>𝑛</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𝑠</m:t>
                        </m:r>
                      </m:e>
                      <m:sub>
                        <m:r>
                          <a:rPr lang="en-US" altLang="ja-JP" b="0" i="1" smtClean="0">
                            <a:latin typeface="Cambria Math" panose="02040503050406030204" pitchFamily="18" charset="0"/>
                          </a:rPr>
                          <m:t>𝑥</m:t>
                        </m:r>
                      </m:sub>
                      <m:sup>
                        <m:r>
                          <a:rPr lang="en-US" altLang="ja-JP" b="0" i="1" smtClean="0">
                            <a:latin typeface="Cambria Math" panose="02040503050406030204" pitchFamily="18" charset="0"/>
                          </a:rPr>
                          <m:t>2</m:t>
                        </m:r>
                      </m:sup>
                    </m:sSubSup>
                  </m:oMath>
                </a14:m>
                <a:r>
                  <a:rPr lang="ja-JP" altLang="en-US" dirty="0"/>
                  <a:t> は </a:t>
                </a:r>
                <a14:m>
                  <m:oMath xmlns:m="http://schemas.openxmlformats.org/officeDocument/2006/math">
                    <m:d>
                      <m:dPr>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𝑛</m:t>
                        </m:r>
                        <m:r>
                          <a:rPr lang="en-US" altLang="ja-JP" b="0" i="1" smtClean="0">
                            <a:latin typeface="Cambria Math" panose="02040503050406030204" pitchFamily="18" charset="0"/>
                          </a:rPr>
                          <m:t>−1</m:t>
                        </m:r>
                      </m:e>
                    </m:d>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𝑠</m:t>
                        </m:r>
                      </m:e>
                      <m:sub>
                        <m:r>
                          <a:rPr lang="en-US" altLang="ja-JP" i="1">
                            <a:latin typeface="Cambria Math" panose="02040503050406030204" pitchFamily="18" charset="0"/>
                          </a:rPr>
                          <m:t>𝑥</m:t>
                        </m:r>
                      </m:sub>
                      <m:sup>
                        <m:r>
                          <a:rPr lang="en-US" altLang="ja-JP" i="1">
                            <a:latin typeface="Cambria Math" panose="02040503050406030204" pitchFamily="18" charset="0"/>
                          </a:rPr>
                          <m:t>2</m:t>
                        </m:r>
                      </m:sup>
                    </m:sSubSup>
                  </m:oMath>
                </a14:m>
                <a:r>
                  <a:rPr lang="ja-JP" altLang="en-US" dirty="0">
                    <a:latin typeface="Courier New" panose="02070309020205020404" pitchFamily="49" charset="0"/>
                    <a:cs typeface="Courier New" panose="02070309020205020404" pitchFamily="49" charset="0"/>
                  </a:rPr>
                  <a:t> に読み替える。</a:t>
                </a:r>
                <a:endParaRPr lang="en-US" altLang="ja-JP" dirty="0">
                  <a:latin typeface="Courier New" panose="02070309020205020404" pitchFamily="49" charset="0"/>
                  <a:cs typeface="Courier New" panose="02070309020205020404" pitchFamily="49" charset="0"/>
                </a:endParaRPr>
              </a:p>
            </p:txBody>
          </p:sp>
        </mc:Choice>
        <mc:Fallback xmlns="">
          <p:sp>
            <p:nvSpPr>
              <p:cNvPr id="3" name="コンテンツ プレースホルダー 2">
                <a:extLst>
                  <a:ext uri="{FF2B5EF4-FFF2-40B4-BE49-F238E27FC236}">
                    <a16:creationId xmlns:a16="http://schemas.microsoft.com/office/drawing/2014/main" id="{13BB2890-26B3-3BC4-D18C-E50BCC879AC6}"/>
                  </a:ext>
                </a:extLst>
              </p:cNvPr>
              <p:cNvSpPr>
                <a:spLocks noGrp="1" noRot="1" noChangeAspect="1" noMove="1" noResize="1" noEditPoints="1" noAdjustHandles="1" noChangeArrowheads="1" noChangeShapeType="1" noTextEdit="1"/>
              </p:cNvSpPr>
              <p:nvPr>
                <p:ph idx="1"/>
              </p:nvPr>
            </p:nvSpPr>
            <p:spPr>
              <a:blipFill>
                <a:blip r:embed="rId2"/>
                <a:stretch>
                  <a:fillRect l="-1333" t="-2941" r="-870" b="-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492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41A4C2-B897-933B-81F2-034627E3CDF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EF11CD1-5F62-6086-DE0D-5611F6F1B423}"/>
              </a:ext>
            </a:extLst>
          </p:cNvPr>
          <p:cNvSpPr>
            <a:spLocks noGrp="1"/>
          </p:cNvSpPr>
          <p:nvPr>
            <p:ph idx="1"/>
          </p:nvPr>
        </p:nvSpPr>
        <p:spPr/>
        <p:txBody>
          <a:bodyPr/>
          <a:lstStyle/>
          <a:p>
            <a:r>
              <a:rPr kumimoji="1" lang="ja-JP" altLang="en-US" dirty="0"/>
              <a:t>図１の散布図からは，おおよそ右上がりの直線的関係を読み取ることができる。高校の評定平均が高いほど，大学１年次の評定平均も高い。散布図を見る観点として，</a:t>
            </a:r>
          </a:p>
          <a:p>
            <a:pPr lvl="1"/>
            <a:r>
              <a:rPr kumimoji="1" lang="ja-JP" altLang="en-US" dirty="0"/>
              <a:t>何らかの関係がありそうか。</a:t>
            </a:r>
          </a:p>
          <a:p>
            <a:pPr lvl="1"/>
            <a:r>
              <a:rPr kumimoji="1" lang="ja-JP" altLang="en-US" dirty="0"/>
              <a:t>関係があるとき，それは直線的か，曲線的か。</a:t>
            </a:r>
          </a:p>
          <a:p>
            <a:pPr lvl="1"/>
            <a:r>
              <a:rPr kumimoji="1" lang="ja-JP" altLang="en-US" dirty="0"/>
              <a:t>その関係はどれくらい明確か。</a:t>
            </a:r>
          </a:p>
          <a:p>
            <a:pPr lvl="1"/>
            <a:r>
              <a:rPr kumimoji="1" lang="ja-JP" altLang="en-US" dirty="0"/>
              <a:t>はずれ値はないか。</a:t>
            </a:r>
          </a:p>
          <a:p>
            <a:endParaRPr kumimoji="1" lang="ja-JP" altLang="en-US" dirty="0"/>
          </a:p>
        </p:txBody>
      </p:sp>
    </p:spTree>
    <p:extLst>
      <p:ext uri="{BB962C8B-B14F-4D97-AF65-F5344CB8AC3E}">
        <p14:creationId xmlns:p14="http://schemas.microsoft.com/office/powerpoint/2010/main" val="4183724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C285E-C9FE-E66C-EBA2-93BEDFB4C66F}"/>
              </a:ext>
            </a:extLst>
          </p:cNvPr>
          <p:cNvSpPr>
            <a:spLocks noGrp="1"/>
          </p:cNvSpPr>
          <p:nvPr>
            <p:ph type="title"/>
          </p:nvPr>
        </p:nvSpPr>
        <p:spPr/>
        <p:txBody>
          <a:bodyPr/>
          <a:lstStyle/>
          <a:p>
            <a:r>
              <a:rPr kumimoji="1" lang="ja-JP" altLang="en-US" dirty="0"/>
              <a:t>母切片および母回帰係数の検定</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9EDD9B4-B65C-E294-6A2E-4E90260A22B8}"/>
                  </a:ext>
                </a:extLst>
              </p:cNvPr>
              <p:cNvSpPr>
                <a:spLocks noGrp="1"/>
              </p:cNvSpPr>
              <p:nvPr>
                <p:ph idx="1"/>
              </p:nvPr>
            </p:nvSpPr>
            <p:spPr/>
            <p:txBody>
              <a:bodyPr/>
              <a:lstStyle/>
              <a:p>
                <a:r>
                  <a:rPr lang="ja-JP" altLang="en-US" dirty="0"/>
                  <a:t>母</a:t>
                </a:r>
                <a:r>
                  <a:rPr kumimoji="1" lang="ja-JP" altLang="en-US" dirty="0"/>
                  <a:t>切片の検定（両側検定）での帰無仮説と対立仮説</a:t>
                </a:r>
                <a:endParaRPr kumimoji="1" lang="en-US" altLang="ja-JP" dirty="0"/>
              </a:p>
              <a:p>
                <a:pPr lvl="1"/>
                <a:r>
                  <a:rPr lang="ja-JP" altLang="en-US" dirty="0"/>
                  <a:t>帰無仮説：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b="0" i="1" smtClean="0">
                        <a:latin typeface="Cambria Math" panose="02040503050406030204" pitchFamily="18" charset="0"/>
                      </a:rPr>
                      <m:t>=0</m:t>
                    </m:r>
                  </m:oMath>
                </a14:m>
                <a:endParaRPr lang="en-US" altLang="ja-JP" dirty="0"/>
              </a:p>
              <a:p>
                <a:pPr lvl="1"/>
                <a:r>
                  <a:rPr kumimoji="1" lang="ja-JP" altLang="en-US" dirty="0"/>
                  <a:t>対立仮説：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m:t>
                    </m:r>
                  </m:oMath>
                </a14:m>
                <a:endParaRPr kumimoji="1" lang="en-US" altLang="ja-JP" dirty="0"/>
              </a:p>
              <a:p>
                <a:r>
                  <a:rPr lang="ja-JP" altLang="en-US" dirty="0"/>
                  <a:t>母回帰係数の検定（両側検定）</a:t>
                </a:r>
                <a:r>
                  <a:rPr kumimoji="1" lang="ja-JP" altLang="en-US" dirty="0"/>
                  <a:t>での帰無仮説と対立仮説</a:t>
                </a:r>
                <a:endParaRPr kumimoji="1" lang="en-US" altLang="ja-JP" dirty="0"/>
              </a:p>
              <a:p>
                <a:pPr lvl="1"/>
                <a:r>
                  <a:rPr lang="ja-JP" altLang="en-US" dirty="0"/>
                  <a:t>帰無仮説：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=0</m:t>
                    </m:r>
                  </m:oMath>
                </a14:m>
                <a:endParaRPr lang="en-US" altLang="ja-JP" dirty="0"/>
              </a:p>
              <a:p>
                <a:pPr lvl="1"/>
                <a:r>
                  <a:rPr kumimoji="1" lang="ja-JP" altLang="en-US" dirty="0"/>
                  <a:t>対立仮説：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𝛽</m:t>
                        </m:r>
                      </m:e>
                      <m:sub>
                        <m:r>
                          <a:rPr lang="en-US" altLang="ja-JP" b="0" i="1" smtClean="0">
                            <a:latin typeface="Cambria Math" panose="02040503050406030204" pitchFamily="18" charset="0"/>
                          </a:rPr>
                          <m:t>1</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rPr>
                      <m:t>0</m:t>
                    </m:r>
                  </m:oMath>
                </a14:m>
                <a:endParaRPr kumimoji="1" lang="en-US" altLang="ja-JP" dirty="0"/>
              </a:p>
              <a:p>
                <a:r>
                  <a:rPr lang="ja-JP" altLang="en-US" dirty="0"/>
                  <a:t>母</a:t>
                </a:r>
                <a:r>
                  <a:rPr kumimoji="1" lang="ja-JP" altLang="en-US" dirty="0"/>
                  <a:t>切片</a:t>
                </a:r>
                <a:r>
                  <a:rPr lang="ja-JP" altLang="en-US" dirty="0"/>
                  <a:t>が興味の対象となることは少ないので，母回帰係数の検定について解説する。</a:t>
                </a:r>
                <a:endParaRPr lang="en-US" altLang="ja-JP" dirty="0"/>
              </a:p>
              <a:p>
                <a:pPr lvl="1"/>
                <a:r>
                  <a:rPr lang="ja-JP" altLang="en-US" dirty="0"/>
                  <a:t>母</a:t>
                </a:r>
                <a:r>
                  <a:rPr kumimoji="1" lang="ja-JP" altLang="en-US" dirty="0"/>
                  <a:t>切片の検定は同じ論理で実行できる。</a:t>
                </a:r>
              </a:p>
            </p:txBody>
          </p:sp>
        </mc:Choice>
        <mc:Fallback xmlns="">
          <p:sp>
            <p:nvSpPr>
              <p:cNvPr id="3" name="コンテンツ プレースホルダー 2">
                <a:extLst>
                  <a:ext uri="{FF2B5EF4-FFF2-40B4-BE49-F238E27FC236}">
                    <a16:creationId xmlns:a16="http://schemas.microsoft.com/office/drawing/2014/main" id="{B9EDD9B4-B65C-E294-6A2E-4E90260A22B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22822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99E17-B1B9-FB3F-5F54-2A56571D8A61}"/>
              </a:ext>
            </a:extLst>
          </p:cNvPr>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F20C892-834A-8D7D-8186-A0906849CA24}"/>
                  </a:ext>
                </a:extLst>
              </p:cNvPr>
              <p:cNvSpPr>
                <a:spLocks noGrp="1"/>
              </p:cNvSpPr>
              <p:nvPr>
                <p:ph idx="1"/>
              </p:nvPr>
            </p:nvSpPr>
            <p:spPr/>
            <p:txBody>
              <a:bodyPr>
                <a:normAutofit fontScale="85000" lnSpcReduction="10000"/>
              </a:bodyPr>
              <a:lstStyle/>
              <a:p>
                <a:r>
                  <a:rPr kumimoji="1" lang="ja-JP" altLang="en-US" dirty="0"/>
                  <a:t>母回帰係数の統計的</a:t>
                </a:r>
                <a:r>
                  <a:rPr lang="ja-JP" altLang="en-US" dirty="0"/>
                  <a:t>仮説</a:t>
                </a:r>
                <a:r>
                  <a:rPr kumimoji="1" lang="ja-JP" altLang="en-US" dirty="0"/>
                  <a:t>検定に用いる検定統計量は，帰無仮説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=0</m:t>
                    </m:r>
                  </m:oMath>
                </a14:m>
                <a:r>
                  <a:rPr kumimoji="1" lang="ja-JP" altLang="en-US" dirty="0"/>
                  <a:t> より，</a:t>
                </a:r>
                <a:endParaRPr kumimoji="1" lang="en-US" altLang="ja-JP" dirty="0"/>
              </a:p>
              <a:p>
                <a:endParaRPr lang="en-US" altLang="ja-JP" dirty="0"/>
              </a:p>
              <a:p>
                <a:endParaRPr kumimoji="1" lang="en-US" altLang="ja-JP" dirty="0"/>
              </a:p>
              <a:p>
                <a:endParaRPr lang="en-US" altLang="ja-JP" dirty="0"/>
              </a:p>
              <a:p>
                <a:endParaRPr lang="en-US" altLang="ja-JP" dirty="0"/>
              </a:p>
              <a:p>
                <a:r>
                  <a:rPr lang="ja-JP" altLang="en-US" dirty="0"/>
                  <a:t>帰無仮説が正しいとき，この統計量は自由度 </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−2</m:t>
                    </m:r>
                  </m:oMath>
                </a14:m>
                <a:r>
                  <a:rPr lang="ja-JP" altLang="en-US" dirty="0"/>
                  <a:t> の </a:t>
                </a:r>
                <a:r>
                  <a:rPr lang="en-US" altLang="ja-JP" i="1" dirty="0">
                    <a:latin typeface="Times New Roman" panose="02020603050405020304" pitchFamily="18" charset="0"/>
                    <a:cs typeface="Times New Roman" panose="02020603050405020304" pitchFamily="18" charset="0"/>
                  </a:rPr>
                  <a:t>t</a:t>
                </a:r>
                <a:r>
                  <a:rPr lang="en-US" altLang="ja-JP" dirty="0"/>
                  <a:t> </a:t>
                </a:r>
                <a:r>
                  <a:rPr lang="ja-JP" altLang="en-US" dirty="0"/>
                  <a:t>分布に従う。</a:t>
                </a:r>
                <a:endParaRPr lang="en-US" altLang="ja-JP" dirty="0"/>
              </a:p>
              <a:p>
                <a:r>
                  <a:rPr lang="ja-JP" altLang="en-US" dirty="0"/>
                  <a:t>両側検定での有意水準 </a:t>
                </a:r>
                <a14:m>
                  <m:oMath xmlns:m="http://schemas.openxmlformats.org/officeDocument/2006/math">
                    <m:r>
                      <a:rPr lang="en-US" altLang="ja-JP" b="0" i="1" smtClean="0">
                        <a:latin typeface="Cambria Math" panose="02040503050406030204" pitchFamily="18" charset="0"/>
                      </a:rPr>
                      <m:t>100</m:t>
                    </m:r>
                    <m:r>
                      <a:rPr lang="ja-JP" altLang="en-US" b="0" i="1" smtClean="0">
                        <a:latin typeface="Cambria Math" panose="02040503050406030204" pitchFamily="18" charset="0"/>
                      </a:rPr>
                      <m:t>𝛼</m:t>
                    </m:r>
                  </m:oMath>
                </a14:m>
                <a:r>
                  <a:rPr lang="ja-JP" altLang="en-US" dirty="0"/>
                  <a:t> </a:t>
                </a:r>
                <a:r>
                  <a:rPr lang="en-US" altLang="ja-JP" dirty="0"/>
                  <a:t>% </a:t>
                </a:r>
                <a:r>
                  <a:rPr lang="ja-JP" altLang="en-US" dirty="0"/>
                  <a:t>の棄却域は </a:t>
                </a:r>
                <a14:m>
                  <m:oMath xmlns:m="http://schemas.openxmlformats.org/officeDocument/2006/math">
                    <m:d>
                      <m:dPr>
                        <m:begChr m:val="|"/>
                        <m:endChr m:val="|"/>
                        <m:ctrlPr>
                          <a:rPr lang="en-US" altLang="ja-JP"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𝑡</m:t>
                        </m:r>
                      </m:e>
                      <m:sub>
                        <m:f>
                          <m:fPr>
                            <m:type m:val="lin"/>
                            <m:ctrlPr>
                              <a:rPr lang="en-US" altLang="ja-JP" i="1">
                                <a:latin typeface="Cambria Math" panose="02040503050406030204" pitchFamily="18" charset="0"/>
                              </a:rPr>
                            </m:ctrlPr>
                          </m:fPr>
                          <m:num>
                            <m:r>
                              <a:rPr lang="ja-JP" altLang="en-US" i="1">
                                <a:latin typeface="Cambria Math" panose="02040503050406030204" pitchFamily="18" charset="0"/>
                              </a:rPr>
                              <m:t>𝛼</m:t>
                            </m:r>
                          </m:num>
                          <m:den>
                            <m:r>
                              <a:rPr lang="en-US" altLang="ja-JP" i="1">
                                <a:latin typeface="Cambria Math" panose="02040503050406030204" pitchFamily="18" charset="0"/>
                              </a:rPr>
                              <m:t>2</m:t>
                            </m:r>
                          </m:den>
                        </m:f>
                      </m:sub>
                    </m:sSub>
                    <m:d>
                      <m:dPr>
                        <m:ctrlPr>
                          <a:rPr lang="en-US" altLang="ja-JP" i="1">
                            <a:latin typeface="Cambria Math" panose="02040503050406030204" pitchFamily="18" charset="0"/>
                          </a:rPr>
                        </m:ctrlPr>
                      </m:dPr>
                      <m:e>
                        <m:r>
                          <a:rPr lang="en-US" altLang="ja-JP" i="1">
                            <a:latin typeface="Cambria Math" panose="02040503050406030204" pitchFamily="18" charset="0"/>
                          </a:rPr>
                          <m:t>𝑛</m:t>
                        </m:r>
                        <m:r>
                          <a:rPr lang="en-US" altLang="ja-JP" i="1">
                            <a:latin typeface="Cambria Math" panose="02040503050406030204" pitchFamily="18" charset="0"/>
                          </a:rPr>
                          <m:t>−2</m:t>
                        </m:r>
                      </m:e>
                    </m:d>
                  </m:oMath>
                </a14:m>
                <a:r>
                  <a:rPr kumimoji="1" lang="en-US" altLang="ja-JP" dirty="0"/>
                  <a:t> </a:t>
                </a:r>
                <a:r>
                  <a:rPr kumimoji="1" lang="ja-JP" altLang="en-US" dirty="0"/>
                  <a:t>である。</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F20C892-834A-8D7D-8186-A0906849CA24}"/>
                  </a:ext>
                </a:extLst>
              </p:cNvPr>
              <p:cNvSpPr>
                <a:spLocks noGrp="1" noRot="1" noChangeAspect="1" noMove="1" noResize="1" noEditPoints="1" noAdjustHandles="1" noChangeArrowheads="1" noChangeShapeType="1" noTextEdit="1"/>
              </p:cNvSpPr>
              <p:nvPr>
                <p:ph idx="1"/>
              </p:nvPr>
            </p:nvSpPr>
            <p:spPr>
              <a:blipFill>
                <a:blip r:embed="rId2"/>
                <a:stretch>
                  <a:fillRect l="-812" t="-25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807F9A1-FE34-1057-3BB6-560D60CF7816}"/>
                  </a:ext>
                </a:extLst>
              </p:cNvPr>
              <p:cNvSpPr txBox="1"/>
              <p:nvPr/>
            </p:nvSpPr>
            <p:spPr>
              <a:xfrm>
                <a:off x="1730240" y="2642443"/>
                <a:ext cx="3220049" cy="96725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𝑏</m:t>
                              </m:r>
                            </m:e>
                            <m:sub>
                              <m:r>
                                <a:rPr kumimoji="1" lang="en-US" altLang="ja-JP" sz="2000" b="0" i="1" smtClean="0">
                                  <a:latin typeface="Cambria Math" panose="02040503050406030204" pitchFamily="18" charset="0"/>
                                </a:rPr>
                                <m:t>1</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ja-JP" altLang="en-US" sz="2000" b="0" i="1" smtClean="0">
                                  <a:latin typeface="Cambria Math" panose="02040503050406030204" pitchFamily="18" charset="0"/>
                                </a:rPr>
                                <m:t>𝛽</m:t>
                              </m:r>
                            </m:e>
                            <m:sub>
                              <m:r>
                                <a:rPr kumimoji="1" lang="en-US" altLang="ja-JP" sz="2000" b="0" i="1" smtClean="0">
                                  <a:latin typeface="Cambria Math" panose="02040503050406030204" pitchFamily="18" charset="0"/>
                                </a:rPr>
                                <m:t>1</m:t>
                              </m:r>
                            </m:sub>
                          </m:sSub>
                        </m:num>
                        <m:den>
                          <m:rad>
                            <m:radPr>
                              <m:degHide m:val="on"/>
                              <m:ctrlPr>
                                <a:rPr kumimoji="1" lang="en-US" altLang="ja-JP" sz="2000" b="0" i="1" smtClean="0">
                                  <a:latin typeface="Cambria Math" panose="02040503050406030204" pitchFamily="18" charset="0"/>
                                </a:rPr>
                              </m:ctrlPr>
                            </m:radPr>
                            <m:deg/>
                            <m:e>
                              <m:f>
                                <m:fPr>
                                  <m:type m:val="lin"/>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𝑉</m:t>
                                      </m:r>
                                    </m:e>
                                    <m:sub>
                                      <m:r>
                                        <a:rPr kumimoji="1" lang="en-US" altLang="ja-JP" sz="2000" b="0" i="1" smtClean="0">
                                          <a:latin typeface="Cambria Math" panose="02040503050406030204" pitchFamily="18" charset="0"/>
                                        </a:rPr>
                                        <m:t>𝑒</m:t>
                                      </m:r>
                                    </m:sub>
                                  </m:sSub>
                                </m:num>
                                <m:den>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𝑠</m:t>
                                          </m:r>
                                        </m:e>
                                        <m:sub>
                                          <m:r>
                                            <a:rPr kumimoji="1" lang="en-US" altLang="ja-JP" sz="2000" b="0" i="1" smtClean="0">
                                              <a:latin typeface="Cambria Math" panose="02040503050406030204" pitchFamily="18" charset="0"/>
                                            </a:rPr>
                                            <m:t>𝑥</m:t>
                                          </m:r>
                                        </m:sub>
                                        <m:sup>
                                          <m:r>
                                            <a:rPr kumimoji="1" lang="en-US" altLang="ja-JP" sz="2000" b="0" i="1" smtClean="0">
                                              <a:latin typeface="Cambria Math" panose="02040503050406030204" pitchFamily="18" charset="0"/>
                                            </a:rPr>
                                            <m:t>2</m:t>
                                          </m:r>
                                        </m:sup>
                                      </m:sSubSup>
                                    </m:e>
                                  </m:d>
                                </m:den>
                              </m:f>
                            </m:e>
                          </m:rad>
                        </m:den>
                      </m:f>
                      <m:r>
                        <a:rPr kumimoji="1" lang="en-US" altLang="ja-JP" sz="2000" b="0" i="1" smtClean="0">
                          <a:latin typeface="Cambria Math" panose="02040503050406030204" pitchFamily="18" charset="0"/>
                        </a:rPr>
                        <m:t>=</m:t>
                      </m:r>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𝑏</m:t>
                              </m:r>
                            </m:e>
                            <m:sub>
                              <m:r>
                                <a:rPr lang="en-US" altLang="ja-JP" sz="2000" i="1">
                                  <a:latin typeface="Cambria Math" panose="02040503050406030204" pitchFamily="18" charset="0"/>
                                </a:rPr>
                                <m:t>1</m:t>
                              </m:r>
                            </m:sub>
                          </m:sSub>
                        </m:num>
                        <m:den>
                          <m:rad>
                            <m:radPr>
                              <m:degHide m:val="on"/>
                              <m:ctrlPr>
                                <a:rPr lang="en-US" altLang="ja-JP" sz="2000" i="1">
                                  <a:latin typeface="Cambria Math" panose="02040503050406030204" pitchFamily="18" charset="0"/>
                                </a:rPr>
                              </m:ctrlPr>
                            </m:radPr>
                            <m:deg/>
                            <m:e>
                              <m:f>
                                <m:fPr>
                                  <m:type m:val="lin"/>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𝑒</m:t>
                                      </m:r>
                                    </m:sub>
                                  </m:sSub>
                                </m:num>
                                <m:den>
                                  <m:d>
                                    <m:dPr>
                                      <m:ctrlPr>
                                        <a:rPr lang="en-US" altLang="ja-JP" sz="2000" i="1">
                                          <a:latin typeface="Cambria Math" panose="02040503050406030204" pitchFamily="18" charset="0"/>
                                        </a:rPr>
                                      </m:ctrlPr>
                                    </m:dPr>
                                    <m:e>
                                      <m:r>
                                        <a:rPr lang="en-US" altLang="ja-JP" sz="2000" i="1">
                                          <a:latin typeface="Cambria Math" panose="02040503050406030204" pitchFamily="18" charset="0"/>
                                        </a:rPr>
                                        <m:t>𝑛</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𝑠</m:t>
                                          </m:r>
                                        </m:e>
                                        <m:sub>
                                          <m:r>
                                            <a:rPr lang="en-US" altLang="ja-JP" sz="2000" i="1">
                                              <a:latin typeface="Cambria Math" panose="02040503050406030204" pitchFamily="18" charset="0"/>
                                            </a:rPr>
                                            <m:t>𝑥</m:t>
                                          </m:r>
                                        </m:sub>
                                        <m:sup>
                                          <m:r>
                                            <a:rPr lang="en-US" altLang="ja-JP" sz="2000" i="1">
                                              <a:latin typeface="Cambria Math" panose="02040503050406030204" pitchFamily="18" charset="0"/>
                                            </a:rPr>
                                            <m:t>2</m:t>
                                          </m:r>
                                        </m:sup>
                                      </m:sSubSup>
                                    </m:e>
                                  </m:d>
                                </m:den>
                              </m:f>
                            </m:e>
                          </m:rad>
                        </m:den>
                      </m:f>
                    </m:oMath>
                  </m:oMathPara>
                </a14:m>
                <a:endParaRPr kumimoji="1" lang="ja-JP" altLang="en-US" sz="2000" dirty="0"/>
              </a:p>
            </p:txBody>
          </p:sp>
        </mc:Choice>
        <mc:Fallback xmlns="">
          <p:sp>
            <p:nvSpPr>
              <p:cNvPr id="4" name="テキスト ボックス 3">
                <a:extLst>
                  <a:ext uri="{FF2B5EF4-FFF2-40B4-BE49-F238E27FC236}">
                    <a16:creationId xmlns:a16="http://schemas.microsoft.com/office/drawing/2014/main" id="{C807F9A1-FE34-1057-3BB6-560D60CF7816}"/>
                  </a:ext>
                </a:extLst>
              </p:cNvPr>
              <p:cNvSpPr txBox="1">
                <a:spLocks noRot="1" noChangeAspect="1" noMove="1" noResize="1" noEditPoints="1" noAdjustHandles="1" noChangeArrowheads="1" noChangeShapeType="1" noTextEdit="1"/>
              </p:cNvSpPr>
              <p:nvPr/>
            </p:nvSpPr>
            <p:spPr>
              <a:xfrm>
                <a:off x="1730240" y="2642443"/>
                <a:ext cx="3220049" cy="967252"/>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77906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A96B6-C474-06C8-98AC-1AC2EBF3E783}"/>
              </a:ext>
            </a:extLst>
          </p:cNvPr>
          <p:cNvSpPr>
            <a:spLocks noGrp="1"/>
          </p:cNvSpPr>
          <p:nvPr>
            <p:ph type="title"/>
          </p:nvPr>
        </p:nvSpPr>
        <p:spPr/>
        <p:txBody>
          <a:bodyPr/>
          <a:lstStyle/>
          <a:p>
            <a:endParaRPr kumimoji="1" lang="ja-JP" altLang="en-US"/>
          </a:p>
        </p:txBody>
      </p:sp>
      <p:pic>
        <p:nvPicPr>
          <p:cNvPr id="5" name="コンテンツ プレースホルダー 4" descr="テキスト&#10;&#10;AI によって生成されたコンテンツは間違っている可能性があります。">
            <a:extLst>
              <a:ext uri="{FF2B5EF4-FFF2-40B4-BE49-F238E27FC236}">
                <a16:creationId xmlns:a16="http://schemas.microsoft.com/office/drawing/2014/main" id="{8C996A06-51B0-2BAA-DB8F-E7AE0513D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1837" y="1836575"/>
            <a:ext cx="5177461" cy="4351338"/>
          </a:xfrm>
        </p:spPr>
      </p:pic>
      <p:sp>
        <p:nvSpPr>
          <p:cNvPr id="6" name="正方形/長方形 5">
            <a:extLst>
              <a:ext uri="{FF2B5EF4-FFF2-40B4-BE49-F238E27FC236}">
                <a16:creationId xmlns:a16="http://schemas.microsoft.com/office/drawing/2014/main" id="{7FA4CC27-C713-3F1B-AF07-A9DBF8505B6F}"/>
              </a:ext>
            </a:extLst>
          </p:cNvPr>
          <p:cNvSpPr/>
          <p:nvPr/>
        </p:nvSpPr>
        <p:spPr>
          <a:xfrm>
            <a:off x="4941837" y="3429000"/>
            <a:ext cx="4152884" cy="71044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552D8BD-965A-ACDC-DD7B-C9605086ED0C}"/>
              </a:ext>
            </a:extLst>
          </p:cNvPr>
          <p:cNvSpPr txBox="1"/>
          <p:nvPr/>
        </p:nvSpPr>
        <p:spPr>
          <a:xfrm>
            <a:off x="1029384" y="3330676"/>
            <a:ext cx="3912453" cy="2554545"/>
          </a:xfrm>
          <a:prstGeom prst="rect">
            <a:avLst/>
          </a:prstGeom>
          <a:noFill/>
        </p:spPr>
        <p:txBody>
          <a:bodyPr wrap="square" rtlCol="0">
            <a:spAutoFit/>
          </a:bodyPr>
          <a:lstStyle/>
          <a:p>
            <a:r>
              <a:rPr lang="en-US" altLang="ja-JP" sz="2000" dirty="0"/>
              <a:t>(Intercept)</a:t>
            </a:r>
            <a:r>
              <a:rPr lang="ja-JP" altLang="en-US" sz="2000" dirty="0"/>
              <a:t> の列が母切片，</a:t>
            </a:r>
            <a:endParaRPr lang="en-US" altLang="ja-JP" sz="2000" dirty="0"/>
          </a:p>
          <a:p>
            <a:r>
              <a:rPr kumimoji="1" lang="en-US" altLang="ja-JP" sz="2000" dirty="0"/>
              <a:t>GPA$X </a:t>
            </a:r>
            <a:r>
              <a:rPr kumimoji="1" lang="ja-JP" altLang="en-US" sz="2000" dirty="0"/>
              <a:t>の列が母回帰係数の検定</a:t>
            </a:r>
            <a:endParaRPr kumimoji="1" lang="en-US" altLang="ja-JP" sz="2000" dirty="0"/>
          </a:p>
          <a:p>
            <a:endParaRPr kumimoji="1" lang="en-US" altLang="ja-JP" sz="2000" dirty="0"/>
          </a:p>
          <a:p>
            <a:r>
              <a:rPr lang="en-US" altLang="ja-JP" sz="2000" dirty="0"/>
              <a:t>*** </a:t>
            </a:r>
            <a:r>
              <a:rPr lang="ja-JP" altLang="en-US" sz="2000" dirty="0"/>
              <a:t>は </a:t>
            </a:r>
            <a:r>
              <a:rPr lang="en-US" altLang="ja-JP" sz="2000" i="1" dirty="0">
                <a:latin typeface="Times New Roman" panose="02020603050405020304" pitchFamily="18" charset="0"/>
                <a:cs typeface="Times New Roman" panose="02020603050405020304" pitchFamily="18" charset="0"/>
              </a:rPr>
              <a:t>p</a:t>
            </a:r>
            <a:r>
              <a:rPr lang="en-US" altLang="ja-JP" sz="2000" dirty="0"/>
              <a:t> </a:t>
            </a:r>
            <a:r>
              <a:rPr lang="ja-JP" altLang="en-US" sz="2000" dirty="0"/>
              <a:t>値が </a:t>
            </a:r>
            <a:r>
              <a:rPr lang="en-US" altLang="ja-JP" sz="2000" dirty="0"/>
              <a:t>0.001 </a:t>
            </a:r>
            <a:r>
              <a:rPr lang="ja-JP" altLang="en-US" sz="2000" dirty="0"/>
              <a:t>より小さいことを表す。</a:t>
            </a:r>
            <a:endParaRPr lang="en-US" altLang="ja-JP" sz="2000" dirty="0"/>
          </a:p>
          <a:p>
            <a:endParaRPr kumimoji="1" lang="en-US" altLang="ja-JP" sz="2000" dirty="0"/>
          </a:p>
          <a:p>
            <a:r>
              <a:rPr lang="en-US" altLang="ja-JP" sz="2000" dirty="0" err="1"/>
              <a:t>Std.Error</a:t>
            </a:r>
            <a:r>
              <a:rPr lang="en-US" altLang="ja-JP" sz="2000" dirty="0"/>
              <a:t> </a:t>
            </a:r>
            <a:r>
              <a:rPr lang="ja-JP" altLang="en-US" sz="2000" dirty="0"/>
              <a:t>は </a:t>
            </a:r>
            <a:r>
              <a:rPr lang="en-US" altLang="ja-JP" sz="2000" i="1" dirty="0">
                <a:latin typeface="Times New Roman" panose="02020603050405020304" pitchFamily="18" charset="0"/>
                <a:cs typeface="Times New Roman" panose="02020603050405020304" pitchFamily="18" charset="0"/>
              </a:rPr>
              <a:t>t </a:t>
            </a:r>
            <a:r>
              <a:rPr lang="ja-JP" altLang="en-US" sz="2000" dirty="0"/>
              <a:t>統計量の分母</a:t>
            </a:r>
            <a:endParaRPr lang="en-US" altLang="ja-JP" sz="2000" dirty="0"/>
          </a:p>
          <a:p>
            <a:r>
              <a:rPr kumimoji="1" lang="en-US" altLang="ja-JP" sz="2000" dirty="0"/>
              <a:t>Estimate / </a:t>
            </a:r>
            <a:r>
              <a:rPr kumimoji="1" lang="en-US" altLang="ja-JP" sz="2000" dirty="0" err="1"/>
              <a:t>Std.error</a:t>
            </a:r>
            <a:r>
              <a:rPr kumimoji="1" lang="en-US" altLang="ja-JP" sz="2000" dirty="0"/>
              <a:t> = t value </a:t>
            </a:r>
            <a:endParaRPr kumimoji="1" lang="ja-JP" altLang="en-US" sz="2000" dirty="0"/>
          </a:p>
        </p:txBody>
      </p:sp>
    </p:spTree>
    <p:extLst>
      <p:ext uri="{BB962C8B-B14F-4D97-AF65-F5344CB8AC3E}">
        <p14:creationId xmlns:p14="http://schemas.microsoft.com/office/powerpoint/2010/main" val="91789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EE533-55D0-7266-87DB-E7DA0245112D}"/>
              </a:ext>
            </a:extLst>
          </p:cNvPr>
          <p:cNvSpPr>
            <a:spLocks noGrp="1"/>
          </p:cNvSpPr>
          <p:nvPr>
            <p:ph type="title"/>
          </p:nvPr>
        </p:nvSpPr>
        <p:spPr/>
        <p:txBody>
          <a:bodyPr/>
          <a:lstStyle/>
          <a:p>
            <a:r>
              <a:rPr kumimoji="1" lang="ja-JP" altLang="en-US" dirty="0"/>
              <a:t>課題４</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027545D-D843-160B-0E93-32B246798627}"/>
                  </a:ext>
                </a:extLst>
              </p:cNvPr>
              <p:cNvSpPr>
                <a:spLocks noGrp="1"/>
              </p:cNvSpPr>
              <p:nvPr>
                <p:ph idx="1"/>
              </p:nvPr>
            </p:nvSpPr>
            <p:spPr/>
            <p:txBody>
              <a:bodyPr/>
              <a:lstStyle/>
              <a:p>
                <a:r>
                  <a:rPr kumimoji="1" lang="ja-JP" altLang="en-US" dirty="0"/>
                  <a:t>高校の評定平均 </a:t>
                </a:r>
                <a:r>
                  <a:rPr kumimoji="1" lang="en-US" altLang="ja-JP" i="1" dirty="0">
                    <a:latin typeface="Times New Roman" panose="02020603050405020304" pitchFamily="18" charset="0"/>
                    <a:cs typeface="Times New Roman" panose="02020603050405020304" pitchFamily="18" charset="0"/>
                  </a:rPr>
                  <a:t>x</a:t>
                </a:r>
                <a:r>
                  <a:rPr kumimoji="1" lang="ja-JP" altLang="en-US" dirty="0"/>
                  <a:t> と大学１年次の評定平均 </a:t>
                </a:r>
                <a:r>
                  <a:rPr kumimoji="1" lang="en-US" altLang="ja-JP" i="1" dirty="0">
                    <a:latin typeface="Times New Roman" panose="02020603050405020304" pitchFamily="18" charset="0"/>
                    <a:cs typeface="Times New Roman" panose="02020603050405020304" pitchFamily="18" charset="0"/>
                  </a:rPr>
                  <a:t>y</a:t>
                </a:r>
                <a:r>
                  <a:rPr kumimoji="1" lang="ja-JP" altLang="en-US" dirty="0"/>
                  <a:t> のデータ（</a:t>
                </a:r>
                <a:r>
                  <a:rPr kumimoji="1" lang="en-US" altLang="ja-JP" dirty="0"/>
                  <a:t>table9-1.csv</a:t>
                </a:r>
                <a:r>
                  <a:rPr kumimoji="1" lang="ja-JP" altLang="en-US" dirty="0"/>
                  <a:t>）</a:t>
                </a:r>
                <a:r>
                  <a:rPr lang="ja-JP" altLang="en-US" dirty="0"/>
                  <a:t>から，</a:t>
                </a:r>
                <a:r>
                  <a:rPr kumimoji="1" lang="ja-JP" altLang="en-US" dirty="0"/>
                  <a:t>母回帰係数</a:t>
                </a:r>
                <a:r>
                  <a:rPr lang="ja-JP" altLang="en-US" dirty="0"/>
                  <a:t>の統計的仮説検定を行い，</a:t>
                </a:r>
                <a:r>
                  <a:rPr lang="en-US" altLang="ja-JP" dirty="0" err="1"/>
                  <a:t>lm</a:t>
                </a:r>
                <a:r>
                  <a:rPr lang="en-US" altLang="ja-JP" dirty="0"/>
                  <a:t> </a:t>
                </a:r>
                <a:r>
                  <a:rPr lang="ja-JP" altLang="en-US" dirty="0"/>
                  <a:t>関数を用いた回帰分析での結果と一致していることを確かめよ。</a:t>
                </a:r>
                <a:endParaRPr lang="en-US" altLang="ja-JP" dirty="0"/>
              </a:p>
              <a:p>
                <a:pPr lvl="1"/>
                <a:r>
                  <a:rPr kumimoji="1" lang="ja-JP" altLang="en-US" dirty="0"/>
                  <a:t>帰無仮説は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𝛽</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=0</m:t>
                    </m:r>
                  </m:oMath>
                </a14:m>
                <a:endParaRPr kumimoji="1" lang="en-US" altLang="ja-JP" dirty="0"/>
              </a:p>
              <a:p>
                <a:pPr lvl="1"/>
                <a:r>
                  <a:rPr kumimoji="1" lang="en-US" altLang="ja-JP" dirty="0"/>
                  <a:t>Estimate</a:t>
                </a:r>
                <a:r>
                  <a:rPr kumimoji="1" lang="ja-JP" altLang="en-US" dirty="0"/>
                  <a:t>，</a:t>
                </a:r>
                <a:r>
                  <a:rPr kumimoji="1" lang="en-US" altLang="ja-JP" dirty="0" err="1"/>
                  <a:t>Std.error</a:t>
                </a:r>
                <a:r>
                  <a:rPr kumimoji="1" lang="ja-JP" altLang="en-US" dirty="0"/>
                  <a:t>，</a:t>
                </a:r>
                <a:r>
                  <a:rPr kumimoji="1" lang="en-US" altLang="ja-JP" dirty="0"/>
                  <a:t>t value</a:t>
                </a:r>
                <a:r>
                  <a:rPr kumimoji="1" lang="ja-JP" altLang="en-US" dirty="0"/>
                  <a:t>，</a:t>
                </a:r>
                <a:r>
                  <a:rPr kumimoji="1" lang="en-US" altLang="ja-JP" dirty="0" err="1"/>
                  <a:t>Pr</a:t>
                </a:r>
                <a:r>
                  <a:rPr kumimoji="1" lang="en-US" altLang="ja-JP" dirty="0"/>
                  <a:t>(|t|) </a:t>
                </a:r>
                <a:r>
                  <a:rPr kumimoji="1" lang="ja-JP" altLang="en-US" dirty="0"/>
                  <a:t>をすべて計算して，</a:t>
                </a:r>
                <a:r>
                  <a:rPr kumimoji="1" lang="en-US" altLang="ja-JP" dirty="0"/>
                  <a:t> </a:t>
                </a:r>
                <a:r>
                  <a:rPr kumimoji="1" lang="en-US" altLang="ja-JP" dirty="0" err="1"/>
                  <a:t>lm</a:t>
                </a:r>
                <a:r>
                  <a:rPr kumimoji="1" lang="en-US" altLang="ja-JP" dirty="0"/>
                  <a:t> </a:t>
                </a:r>
                <a:r>
                  <a:rPr kumimoji="1" lang="ja-JP" altLang="en-US" dirty="0"/>
                  <a:t>関数を用いた結果と比較すること。</a:t>
                </a:r>
                <a:endParaRPr kumimoji="1" lang="en-US" altLang="ja-JP" dirty="0"/>
              </a:p>
              <a:p>
                <a:pPr lvl="1"/>
                <a:r>
                  <a:rPr lang="en-US" altLang="ja-JP" dirty="0" err="1"/>
                  <a:t>Estimete</a:t>
                </a:r>
                <a:r>
                  <a:rPr lang="en-US" altLang="ja-JP" dirty="0"/>
                  <a:t> </a:t>
                </a:r>
                <a:r>
                  <a:rPr lang="ja-JP" altLang="en-US" dirty="0"/>
                  <a:t>の値（標本から計算された回帰係数）は課題１で求めている。</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F027545D-D843-160B-0E93-32B246798627}"/>
                  </a:ext>
                </a:extLst>
              </p:cNvPr>
              <p:cNvSpPr>
                <a:spLocks noGrp="1" noRot="1" noChangeAspect="1" noMove="1" noResize="1" noEditPoints="1" noAdjustHandles="1" noChangeArrowheads="1" noChangeShapeType="1" noTextEdit="1"/>
              </p:cNvSpPr>
              <p:nvPr>
                <p:ph idx="1"/>
              </p:nvPr>
            </p:nvSpPr>
            <p:spPr>
              <a:blipFill>
                <a:blip r:embed="rId2"/>
                <a:stretch>
                  <a:fillRect l="-1043" t="-2661" r="-29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4443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3394A-C12F-1CBB-7B12-1E4C77993F35}"/>
              </a:ext>
            </a:extLst>
          </p:cNvPr>
          <p:cNvSpPr>
            <a:spLocks noGrp="1"/>
          </p:cNvSpPr>
          <p:nvPr>
            <p:ph type="title"/>
          </p:nvPr>
        </p:nvSpPr>
        <p:spPr/>
        <p:txBody>
          <a:bodyPr/>
          <a:lstStyle/>
          <a:p>
            <a:r>
              <a:rPr kumimoji="1" lang="ja-JP" altLang="en-US" dirty="0"/>
              <a:t>データの準備</a:t>
            </a:r>
          </a:p>
        </p:txBody>
      </p:sp>
      <p:sp>
        <p:nvSpPr>
          <p:cNvPr id="3" name="コンテンツ プレースホルダー 2">
            <a:extLst>
              <a:ext uri="{FF2B5EF4-FFF2-40B4-BE49-F238E27FC236}">
                <a16:creationId xmlns:a16="http://schemas.microsoft.com/office/drawing/2014/main" id="{C87BCDCE-7318-3929-B823-6688FDFC23B5}"/>
              </a:ext>
            </a:extLst>
          </p:cNvPr>
          <p:cNvSpPr>
            <a:spLocks noGrp="1"/>
          </p:cNvSpPr>
          <p:nvPr>
            <p:ph idx="1"/>
          </p:nvPr>
        </p:nvSpPr>
        <p:spPr/>
        <p:txBody>
          <a:bodyPr/>
          <a:lstStyle/>
          <a:p>
            <a:r>
              <a:rPr kumimoji="1" lang="ja-JP" altLang="en-US" dirty="0"/>
              <a:t>データは </a:t>
            </a:r>
            <a:r>
              <a:rPr kumimoji="1" lang="en-US" altLang="ja-JP" dirty="0"/>
              <a:t>CSV </a:t>
            </a:r>
            <a:r>
              <a:rPr kumimoji="1" lang="ja-JP" altLang="en-US" dirty="0"/>
              <a:t>ファイルで用意する</a:t>
            </a:r>
            <a:r>
              <a:rPr lang="ja-JP" altLang="en-US" dirty="0"/>
              <a:t>と扱いやすい。</a:t>
            </a:r>
            <a:r>
              <a:rPr kumimoji="1" lang="ja-JP" altLang="en-US" dirty="0"/>
              <a:t>変数 </a:t>
            </a:r>
            <a:r>
              <a:rPr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と </a:t>
            </a:r>
            <a:r>
              <a:rPr lang="en-US" altLang="ja-JP" i="1" dirty="0">
                <a:latin typeface="Times New Roman" panose="02020603050405020304" pitchFamily="18" charset="0"/>
                <a:cs typeface="Times New Roman" panose="02020603050405020304" pitchFamily="18" charset="0"/>
              </a:rPr>
              <a:t>y</a:t>
            </a:r>
            <a:r>
              <a:rPr kumimoji="1" lang="en-US" altLang="ja-JP" dirty="0"/>
              <a:t> </a:t>
            </a:r>
            <a:r>
              <a:rPr kumimoji="1" lang="ja-JP" altLang="en-US" dirty="0"/>
              <a:t>をそれぞれ１列に入力する</a:t>
            </a:r>
            <a:r>
              <a:rPr lang="ja-JP" altLang="en-US" dirty="0"/>
              <a:t>（</a:t>
            </a:r>
            <a:r>
              <a:rPr lang="en-US" altLang="ja-JP" dirty="0"/>
              <a:t>wide format</a:t>
            </a:r>
            <a:r>
              <a:rPr lang="ja-JP" altLang="en-US" dirty="0"/>
              <a:t>）。</a:t>
            </a:r>
            <a:endParaRPr kumimoji="1" lang="ja-JP" altLang="en-US" dirty="0"/>
          </a:p>
          <a:p>
            <a:pPr lvl="1"/>
            <a:r>
              <a:rPr kumimoji="1" lang="ja-JP" altLang="en-US" dirty="0"/>
              <a:t>データの対応を崩さないように注意する。同一の個体からのデータは同一行に並べる。</a:t>
            </a:r>
          </a:p>
          <a:p>
            <a:endParaRPr kumimoji="1" lang="ja-JP" altLang="en-US" dirty="0"/>
          </a:p>
        </p:txBody>
      </p:sp>
      <p:pic>
        <p:nvPicPr>
          <p:cNvPr id="5" name="図 4" descr="テーブル が含まれている画像&#10;&#10;自動的に生成された説明">
            <a:extLst>
              <a:ext uri="{FF2B5EF4-FFF2-40B4-BE49-F238E27FC236}">
                <a16:creationId xmlns:a16="http://schemas.microsoft.com/office/drawing/2014/main" id="{695D5CDE-AA58-CACB-A085-F4F47A865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863180"/>
            <a:ext cx="3384376" cy="2054153"/>
          </a:xfrm>
          <a:prstGeom prst="rect">
            <a:avLst/>
          </a:prstGeom>
        </p:spPr>
      </p:pic>
    </p:spTree>
    <p:extLst>
      <p:ext uri="{BB962C8B-B14F-4D97-AF65-F5344CB8AC3E}">
        <p14:creationId xmlns:p14="http://schemas.microsoft.com/office/powerpoint/2010/main" val="207779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78364B-1148-06DB-A641-34405460252B}"/>
              </a:ext>
            </a:extLst>
          </p:cNvPr>
          <p:cNvSpPr>
            <a:spLocks noGrp="1"/>
          </p:cNvSpPr>
          <p:nvPr>
            <p:ph type="title"/>
          </p:nvPr>
        </p:nvSpPr>
        <p:spPr/>
        <p:txBody>
          <a:bodyPr/>
          <a:lstStyle/>
          <a:p>
            <a:r>
              <a:rPr kumimoji="1" lang="ja-JP" altLang="en-US" dirty="0"/>
              <a:t>散布図を描く</a:t>
            </a:r>
          </a:p>
        </p:txBody>
      </p:sp>
      <p:sp>
        <p:nvSpPr>
          <p:cNvPr id="3" name="コンテンツ プレースホルダー 2">
            <a:extLst>
              <a:ext uri="{FF2B5EF4-FFF2-40B4-BE49-F238E27FC236}">
                <a16:creationId xmlns:a16="http://schemas.microsoft.com/office/drawing/2014/main" id="{D220FB7B-980D-ACDD-5BD5-2D93E8ECFE20}"/>
              </a:ext>
            </a:extLst>
          </p:cNvPr>
          <p:cNvSpPr>
            <a:spLocks noGrp="1"/>
          </p:cNvSpPr>
          <p:nvPr>
            <p:ph idx="1"/>
          </p:nvPr>
        </p:nvSpPr>
        <p:spPr/>
        <p:txBody>
          <a:bodyPr/>
          <a:lstStyle/>
          <a:p>
            <a:r>
              <a:rPr kumimoji="1" lang="ja-JP" altLang="en-US" dirty="0"/>
              <a:t>散布図を描く２変数を </a:t>
            </a:r>
            <a:r>
              <a:rPr kumimoji="1" lang="en-US" altLang="ja-JP" dirty="0"/>
              <a:t>plot </a:t>
            </a:r>
            <a:r>
              <a:rPr kumimoji="1" lang="ja-JP" altLang="en-US" dirty="0"/>
              <a:t>関数の第１引数および第２引数に指定する。</a:t>
            </a:r>
          </a:p>
          <a:p>
            <a:pPr lvl="1"/>
            <a:r>
              <a:rPr kumimoji="1" lang="ja-JP" altLang="en-US" dirty="0"/>
              <a:t>第１引数の値が横軸，第２引数の値が縦軸にとられる。</a:t>
            </a:r>
          </a:p>
          <a:p>
            <a:endParaRPr kumimoji="1" lang="ja-JP" altLang="en-US" dirty="0"/>
          </a:p>
        </p:txBody>
      </p:sp>
      <p:sp>
        <p:nvSpPr>
          <p:cNvPr id="4" name="テキスト ボックス 3">
            <a:extLst>
              <a:ext uri="{FF2B5EF4-FFF2-40B4-BE49-F238E27FC236}">
                <a16:creationId xmlns:a16="http://schemas.microsoft.com/office/drawing/2014/main" id="{47C3D562-197A-826B-CF01-5A8FB029582D}"/>
              </a:ext>
            </a:extLst>
          </p:cNvPr>
          <p:cNvSpPr txBox="1"/>
          <p:nvPr/>
        </p:nvSpPr>
        <p:spPr>
          <a:xfrm>
            <a:off x="1201605" y="3185086"/>
            <a:ext cx="7555273" cy="2585323"/>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GPA &lt;- read.csv("table9-1.csv")</a:t>
            </a:r>
          </a:p>
          <a:p>
            <a:endParaRPr kumimoji="1" lang="en-US" altLang="ja-JP" dirty="0">
              <a:latin typeface="Courier New" panose="02070309020205020404" pitchFamily="49" charset="0"/>
              <a:cs typeface="Courier New" panose="02070309020205020404" pitchFamily="49" charset="0"/>
            </a:endParaRPr>
          </a:p>
          <a:p>
            <a:r>
              <a:rPr lang="en-US" altLang="ja-JP" dirty="0">
                <a:latin typeface="Courier New" panose="02070309020205020404" pitchFamily="49" charset="0"/>
                <a:cs typeface="Courier New" panose="02070309020205020404" pitchFamily="49" charset="0"/>
              </a:rPr>
              <a:t>s</a:t>
            </a:r>
            <a:r>
              <a:rPr kumimoji="1" lang="en-US" altLang="ja-JP" dirty="0">
                <a:latin typeface="Courier New" panose="02070309020205020404" pitchFamily="49" charset="0"/>
                <a:cs typeface="Courier New" panose="02070309020205020404" pitchFamily="49" charset="0"/>
              </a:rPr>
              <a:t>tr(GPA)</a:t>
            </a:r>
          </a:p>
          <a:p>
            <a:r>
              <a:rPr kumimoji="1" lang="en-US" altLang="ja-JP" dirty="0">
                <a:latin typeface="Courier New" panose="02070309020205020404" pitchFamily="49" charset="0"/>
                <a:cs typeface="Courier New" panose="02070309020205020404" pitchFamily="49" charset="0"/>
              </a:rPr>
              <a:t>head(GPA)</a:t>
            </a:r>
          </a:p>
          <a:p>
            <a:r>
              <a:rPr kumimoji="1" lang="en-US" altLang="ja-JP" dirty="0">
                <a:latin typeface="Courier New" panose="02070309020205020404" pitchFamily="49" charset="0"/>
                <a:cs typeface="Courier New" panose="02070309020205020404" pitchFamily="49" charset="0"/>
              </a:rPr>
              <a:t>tail(GPA)</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plot(GPA$X, GPA$Y,</a:t>
            </a:r>
          </a:p>
          <a:p>
            <a:r>
              <a:rPr kumimoji="1" lang="en-US" altLang="ja-JP" dirty="0">
                <a:latin typeface="Courier New" panose="02070309020205020404" pitchFamily="49" charset="0"/>
                <a:cs typeface="Courier New" panose="02070309020205020404" pitchFamily="49" charset="0"/>
              </a:rPr>
              <a:t>     </a:t>
            </a:r>
            <a:r>
              <a:rPr kumimoji="1" lang="en-US" altLang="ja-JP" dirty="0" err="1">
                <a:latin typeface="Courier New" panose="02070309020205020404" pitchFamily="49" charset="0"/>
                <a:cs typeface="Courier New" panose="02070309020205020404" pitchFamily="49" charset="0"/>
              </a:rPr>
              <a:t>xlab</a:t>
            </a:r>
            <a:r>
              <a:rPr kumimoji="1" lang="en-US" altLang="ja-JP" dirty="0">
                <a:latin typeface="Courier New" panose="02070309020205020404" pitchFamily="49" charset="0"/>
                <a:cs typeface="Courier New" panose="02070309020205020404" pitchFamily="49" charset="0"/>
              </a:rPr>
              <a:t> = "</a:t>
            </a:r>
            <a:r>
              <a:rPr kumimoji="1" lang="ja-JP" altLang="en-US" dirty="0">
                <a:latin typeface="Courier New" panose="02070309020205020404" pitchFamily="49" charset="0"/>
                <a:cs typeface="Courier New" panose="02070309020205020404" pitchFamily="49" charset="0"/>
              </a:rPr>
              <a:t>高校の評定平均</a:t>
            </a:r>
            <a:r>
              <a:rPr kumimoji="1" lang="en-US" altLang="ja-JP" dirty="0">
                <a:latin typeface="Courier New" panose="02070309020205020404" pitchFamily="49" charset="0"/>
                <a:cs typeface="Courier New" panose="02070309020205020404" pitchFamily="49" charset="0"/>
              </a:rPr>
              <a:t>", </a:t>
            </a:r>
            <a:r>
              <a:rPr kumimoji="1" lang="en-US" altLang="ja-JP" dirty="0" err="1">
                <a:latin typeface="Courier New" panose="02070309020205020404" pitchFamily="49" charset="0"/>
                <a:cs typeface="Courier New" panose="02070309020205020404" pitchFamily="49" charset="0"/>
              </a:rPr>
              <a:t>ylab</a:t>
            </a:r>
            <a:r>
              <a:rPr kumimoji="1" lang="en-US" altLang="ja-JP" dirty="0">
                <a:latin typeface="Courier New" panose="02070309020205020404" pitchFamily="49" charset="0"/>
                <a:cs typeface="Courier New" panose="02070309020205020404" pitchFamily="49" charset="0"/>
              </a:rPr>
              <a:t> = "</a:t>
            </a:r>
            <a:r>
              <a:rPr kumimoji="1" lang="ja-JP" altLang="en-US" dirty="0">
                <a:latin typeface="Courier New" panose="02070309020205020404" pitchFamily="49" charset="0"/>
                <a:cs typeface="Courier New" panose="02070309020205020404" pitchFamily="49" charset="0"/>
              </a:rPr>
              <a:t>大学１年次の評定平均</a:t>
            </a:r>
            <a:r>
              <a:rPr kumimoji="1" lang="en-US" altLang="ja-JP" dirty="0">
                <a:latin typeface="Courier New" panose="02070309020205020404" pitchFamily="49" charset="0"/>
                <a:cs typeface="Courier New" panose="02070309020205020404" pitchFamily="49" charset="0"/>
              </a:rPr>
              <a:t>"</a:t>
            </a:r>
          </a:p>
          <a:p>
            <a:r>
              <a:rPr kumimoji="1" lang="en-US" altLang="ja-JP" dirty="0">
                <a:latin typeface="Courier New" panose="02070309020205020404" pitchFamily="49" charset="0"/>
                <a:cs typeface="Courier New" panose="02070309020205020404" pitchFamily="49" charset="0"/>
              </a:rPr>
              <a:t>)</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707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B0D9C-5925-354D-EC23-F09B80ABE7F1}"/>
              </a:ext>
            </a:extLst>
          </p:cNvPr>
          <p:cNvSpPr>
            <a:spLocks noGrp="1"/>
          </p:cNvSpPr>
          <p:nvPr>
            <p:ph type="title"/>
          </p:nvPr>
        </p:nvSpPr>
        <p:spPr/>
        <p:txBody>
          <a:bodyPr/>
          <a:lstStyle/>
          <a:p>
            <a:r>
              <a:rPr kumimoji="1" lang="ja-JP" altLang="en-US" dirty="0"/>
              <a:t>単回帰式</a:t>
            </a:r>
          </a:p>
        </p:txBody>
      </p:sp>
      <p:sp>
        <p:nvSpPr>
          <p:cNvPr id="3" name="コンテンツ プレースホルダー 2">
            <a:extLst>
              <a:ext uri="{FF2B5EF4-FFF2-40B4-BE49-F238E27FC236}">
                <a16:creationId xmlns:a16="http://schemas.microsoft.com/office/drawing/2014/main" id="{F424E29A-911E-CC10-2E6A-D5C2ECC94210}"/>
              </a:ext>
            </a:extLst>
          </p:cNvPr>
          <p:cNvSpPr>
            <a:spLocks noGrp="1"/>
          </p:cNvSpPr>
          <p:nvPr>
            <p:ph idx="1"/>
          </p:nvPr>
        </p:nvSpPr>
        <p:spPr/>
        <p:txBody>
          <a:bodyPr>
            <a:normAutofit/>
          </a:bodyPr>
          <a:lstStyle/>
          <a:p>
            <a:r>
              <a:rPr lang="ja-JP" altLang="en-US" dirty="0"/>
              <a:t>散布図に描いた２変数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と </a:t>
            </a:r>
            <a:r>
              <a:rPr lang="en-US" altLang="ja-JP" i="1" dirty="0">
                <a:latin typeface="Times New Roman" panose="02020603050405020304" pitchFamily="18" charset="0"/>
                <a:cs typeface="Times New Roman" panose="02020603050405020304" pitchFamily="18" charset="0"/>
              </a:rPr>
              <a:t>y</a:t>
            </a:r>
            <a:r>
              <a:rPr lang="en-US" altLang="ja-JP" dirty="0"/>
              <a:t> </a:t>
            </a:r>
            <a:r>
              <a:rPr lang="ja-JP" altLang="en-US" dirty="0"/>
              <a:t>の間に直線的な関係が見られるならば，これを</a:t>
            </a:r>
            <a:r>
              <a:rPr lang="ja-JP" altLang="en-US" u="sng" dirty="0">
                <a:solidFill>
                  <a:srgbClr val="FF0000"/>
                </a:solidFill>
              </a:rPr>
              <a:t>単</a:t>
            </a:r>
            <a:r>
              <a:rPr kumimoji="1" lang="ja-JP" altLang="en-US" u="sng" dirty="0">
                <a:solidFill>
                  <a:srgbClr val="FF0000"/>
                </a:solidFill>
              </a:rPr>
              <a:t>回帰式</a:t>
            </a:r>
            <a:r>
              <a:rPr kumimoji="1" lang="ja-JP" altLang="en-US" dirty="0"/>
              <a:t>（</a:t>
            </a:r>
            <a:r>
              <a:rPr kumimoji="1" lang="en-US" altLang="ja-JP" dirty="0"/>
              <a:t>simple regression equation</a:t>
            </a:r>
            <a:r>
              <a:rPr kumimoji="1" lang="ja-JP" altLang="en-US" dirty="0"/>
              <a:t>）と呼ばれる式で表現できる。直線は</a:t>
            </a:r>
            <a:r>
              <a:rPr kumimoji="1" lang="ja-JP" altLang="en-US" u="sng" dirty="0">
                <a:solidFill>
                  <a:srgbClr val="FF0000"/>
                </a:solidFill>
              </a:rPr>
              <a:t>回帰直線</a:t>
            </a:r>
            <a:r>
              <a:rPr kumimoji="1" lang="ja-JP" altLang="en-US" dirty="0"/>
              <a:t>（</a:t>
            </a:r>
            <a:r>
              <a:rPr kumimoji="1" lang="en-US" altLang="ja-JP" dirty="0"/>
              <a:t>regression line</a:t>
            </a:r>
            <a:r>
              <a:rPr kumimoji="1" lang="ja-JP" altLang="en-US" dirty="0"/>
              <a:t>）と呼ばれる。</a:t>
            </a:r>
            <a:endParaRPr kumimoji="1" lang="en-US" altLang="ja-JP" dirty="0"/>
          </a:p>
          <a:p>
            <a:pPr lvl="1"/>
            <a:r>
              <a:rPr lang="ja-JP" altLang="en-US" dirty="0"/>
              <a:t>単回帰式：</a:t>
            </a:r>
            <a:endParaRPr kumimoji="1" lang="ja-JP" altLang="en-US" dirty="0"/>
          </a:p>
          <a:p>
            <a:r>
              <a:rPr lang="ja-JP" altLang="en-US" dirty="0"/>
              <a:t>変数 </a:t>
            </a:r>
            <a:r>
              <a:rPr lang="en-US" altLang="ja-JP" i="1" dirty="0">
                <a:latin typeface="Times New Roman" panose="02020603050405020304" pitchFamily="18" charset="0"/>
                <a:cs typeface="Times New Roman" panose="02020603050405020304" pitchFamily="18" charset="0"/>
              </a:rPr>
              <a:t>x </a:t>
            </a:r>
            <a:r>
              <a:rPr lang="ja-JP" altLang="en-US" dirty="0"/>
              <a:t>を</a:t>
            </a:r>
            <a:r>
              <a:rPr lang="ja-JP" altLang="en-US" u="sng" dirty="0">
                <a:solidFill>
                  <a:srgbClr val="FF0000"/>
                </a:solidFill>
              </a:rPr>
              <a:t>説明変数</a:t>
            </a:r>
            <a:r>
              <a:rPr lang="ja-JP" altLang="en-US" dirty="0"/>
              <a:t>（</a:t>
            </a:r>
            <a:r>
              <a:rPr lang="en-US" altLang="ja-JP" dirty="0"/>
              <a:t>explanatory variable</a:t>
            </a:r>
            <a:r>
              <a:rPr lang="ja-JP" altLang="en-US" dirty="0"/>
              <a:t>）あるいは</a:t>
            </a:r>
            <a:r>
              <a:rPr lang="ja-JP" altLang="en-US" u="sng" dirty="0">
                <a:solidFill>
                  <a:srgbClr val="FF0000"/>
                </a:solidFill>
              </a:rPr>
              <a:t>予測変数</a:t>
            </a:r>
            <a:r>
              <a:rPr lang="ja-JP" altLang="en-US" dirty="0"/>
              <a:t>（</a:t>
            </a:r>
            <a:r>
              <a:rPr lang="en-US" altLang="ja-JP" dirty="0"/>
              <a:t>predictor variable</a:t>
            </a:r>
            <a:r>
              <a:rPr lang="ja-JP" altLang="en-US" dirty="0"/>
              <a:t>），変数 </a:t>
            </a:r>
            <a:r>
              <a:rPr lang="en-US" altLang="ja-JP" i="1" dirty="0">
                <a:latin typeface="Times New Roman" panose="02020603050405020304" pitchFamily="18" charset="0"/>
                <a:cs typeface="Times New Roman" panose="02020603050405020304" pitchFamily="18" charset="0"/>
              </a:rPr>
              <a:t>y </a:t>
            </a:r>
            <a:r>
              <a:rPr lang="ja-JP" altLang="en-US" dirty="0"/>
              <a:t>を</a:t>
            </a:r>
            <a:r>
              <a:rPr lang="ja-JP" altLang="en-US" u="sng" dirty="0">
                <a:solidFill>
                  <a:srgbClr val="FF0000"/>
                </a:solidFill>
              </a:rPr>
              <a:t>目的変数</a:t>
            </a:r>
            <a:r>
              <a:rPr lang="ja-JP" altLang="en-US" dirty="0"/>
              <a:t>（</a:t>
            </a:r>
            <a:r>
              <a:rPr lang="en-US" altLang="ja-JP" dirty="0"/>
              <a:t>response variable</a:t>
            </a:r>
            <a:r>
              <a:rPr lang="ja-JP" altLang="en-US" dirty="0"/>
              <a:t>）あるいは</a:t>
            </a:r>
            <a:r>
              <a:rPr lang="ja-JP" altLang="en-US" u="sng" dirty="0">
                <a:solidFill>
                  <a:srgbClr val="FF0000"/>
                </a:solidFill>
              </a:rPr>
              <a:t>基準変数</a:t>
            </a:r>
            <a:r>
              <a:rPr lang="ja-JP" altLang="en-US" dirty="0"/>
              <a:t>（</a:t>
            </a:r>
            <a:r>
              <a:rPr lang="en-US" altLang="ja-JP" dirty="0"/>
              <a:t>criterion variable</a:t>
            </a:r>
            <a:r>
              <a:rPr lang="ja-JP" altLang="en-US" dirty="0"/>
              <a:t>）と呼ぶ。</a:t>
            </a:r>
            <a:endParaRPr lang="en-US" altLang="ja-JP" dirty="0"/>
          </a:p>
          <a:p>
            <a:pPr lvl="1"/>
            <a:r>
              <a:rPr kumimoji="1" lang="ja-JP" altLang="en-US" dirty="0"/>
              <a:t>変数 </a:t>
            </a:r>
            <a:r>
              <a:rPr kumimoji="1" lang="en-US" altLang="ja-JP" i="1" dirty="0">
                <a:latin typeface="Times New Roman" panose="02020603050405020304" pitchFamily="18" charset="0"/>
                <a:cs typeface="Times New Roman" panose="02020603050405020304" pitchFamily="18" charset="0"/>
              </a:rPr>
              <a:t>x </a:t>
            </a:r>
            <a:r>
              <a:rPr kumimoji="1" lang="ja-JP" altLang="en-US" dirty="0"/>
              <a:t>から変数 </a:t>
            </a:r>
            <a:r>
              <a:rPr kumimoji="1" lang="en-US" altLang="ja-JP" i="1" dirty="0">
                <a:latin typeface="Times New Roman" panose="02020603050405020304" pitchFamily="18" charset="0"/>
                <a:cs typeface="Times New Roman" panose="02020603050405020304" pitchFamily="18" charset="0"/>
              </a:rPr>
              <a:t>y</a:t>
            </a:r>
            <a:r>
              <a:rPr kumimoji="1" lang="en-US" altLang="ja-JP" dirty="0">
                <a:latin typeface="Times New Roman" panose="02020603050405020304" pitchFamily="18" charset="0"/>
                <a:cs typeface="Times New Roman" panose="02020603050405020304" pitchFamily="18" charset="0"/>
              </a:rPr>
              <a:t> </a:t>
            </a:r>
            <a:r>
              <a:rPr kumimoji="1" lang="ja-JP" altLang="en-US" dirty="0"/>
              <a:t>を予測する。</a:t>
            </a:r>
            <a:endParaRPr kumimoji="1" lang="en-US" altLang="ja-JP" dirty="0"/>
          </a:p>
          <a:p>
            <a:pPr lvl="1"/>
            <a:r>
              <a:rPr lang="ja-JP" altLang="en-US" dirty="0"/>
              <a:t>変数 </a:t>
            </a:r>
            <a:r>
              <a:rPr lang="en-US" altLang="ja-JP" i="1" dirty="0">
                <a:latin typeface="Times New Roman" panose="02020603050405020304" pitchFamily="18" charset="0"/>
                <a:cs typeface="Times New Roman" panose="02020603050405020304" pitchFamily="18" charset="0"/>
              </a:rPr>
              <a:t>y </a:t>
            </a:r>
            <a:r>
              <a:rPr lang="ja-JP" altLang="en-US" dirty="0"/>
              <a:t>の変動を変数 </a:t>
            </a:r>
            <a:r>
              <a:rPr lang="en-US" altLang="ja-JP" i="1" dirty="0">
                <a:latin typeface="Times New Roman" panose="02020603050405020304" pitchFamily="18" charset="0"/>
                <a:cs typeface="Times New Roman" panose="02020603050405020304" pitchFamily="18" charset="0"/>
              </a:rPr>
              <a:t>x </a:t>
            </a:r>
            <a:r>
              <a:rPr lang="ja-JP" altLang="en-US" dirty="0"/>
              <a:t>の変動で説明する。</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07804A3-4649-D329-2A29-DA26ADDC07BC}"/>
                  </a:ext>
                </a:extLst>
              </p:cNvPr>
              <p:cNvSpPr txBox="1"/>
              <p:nvPr/>
            </p:nvSpPr>
            <p:spPr>
              <a:xfrm>
                <a:off x="3192185" y="3368770"/>
                <a:ext cx="1796004" cy="369332"/>
              </a:xfrm>
              <a:prstGeom prst="rect">
                <a:avLst/>
              </a:prstGeom>
              <a:solidFill>
                <a:schemeClr val="accent6">
                  <a:lumMod val="40000"/>
                  <a:lumOff val="6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𝑥</m:t>
                      </m:r>
                    </m:oMath>
                  </m:oMathPara>
                </a14:m>
                <a:endParaRPr kumimoji="1" lang="ja-JP" altLang="en-US" sz="2400" dirty="0"/>
              </a:p>
            </p:txBody>
          </p:sp>
        </mc:Choice>
        <mc:Fallback xmlns="">
          <p:sp>
            <p:nvSpPr>
              <p:cNvPr id="4" name="テキスト ボックス 3">
                <a:extLst>
                  <a:ext uri="{FF2B5EF4-FFF2-40B4-BE49-F238E27FC236}">
                    <a16:creationId xmlns:a16="http://schemas.microsoft.com/office/drawing/2014/main" id="{307804A3-4649-D329-2A29-DA26ADDC07BC}"/>
                  </a:ext>
                </a:extLst>
              </p:cNvPr>
              <p:cNvSpPr txBox="1">
                <a:spLocks noRot="1" noChangeAspect="1" noMove="1" noResize="1" noEditPoints="1" noAdjustHandles="1" noChangeArrowheads="1" noChangeShapeType="1" noTextEdit="1"/>
              </p:cNvSpPr>
              <p:nvPr/>
            </p:nvSpPr>
            <p:spPr>
              <a:xfrm>
                <a:off x="3192185" y="3368770"/>
                <a:ext cx="1796004" cy="369332"/>
              </a:xfrm>
              <a:prstGeom prst="rect">
                <a:avLst/>
              </a:prstGeom>
              <a:blipFill>
                <a:blip r:embed="rId3"/>
                <a:stretch>
                  <a:fillRect l="-3061" r="-1020" b="-25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67269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6489</TotalTime>
  <Words>10866</Words>
  <Application>Microsoft Office PowerPoint</Application>
  <PresentationFormat>ワイド画面</PresentationFormat>
  <Paragraphs>505</Paragraphs>
  <Slides>63</Slides>
  <Notes>39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63</vt:i4>
      </vt:variant>
    </vt:vector>
  </HeadingPairs>
  <TitlesOfParts>
    <vt:vector size="70" baseType="lpstr">
      <vt:lpstr>游ゴシック</vt:lpstr>
      <vt:lpstr>游ゴシック Light</vt:lpstr>
      <vt:lpstr>Arial</vt:lpstr>
      <vt:lpstr>Cambria Math</vt:lpstr>
      <vt:lpstr>Courier New</vt:lpstr>
      <vt:lpstr>Times New Roman</vt:lpstr>
      <vt:lpstr>Office テーマ</vt:lpstr>
      <vt:lpstr>回帰分析</vt:lpstr>
      <vt:lpstr>この学習を始める前に</vt:lpstr>
      <vt:lpstr>目標</vt:lpstr>
      <vt:lpstr>相関関係の把握</vt:lpstr>
      <vt:lpstr>図１：評定平均（GPA）の散布図</vt:lpstr>
      <vt:lpstr>PowerPoint プレゼンテーション</vt:lpstr>
      <vt:lpstr>データの準備</vt:lpstr>
      <vt:lpstr>散布図を描く</vt:lpstr>
      <vt:lpstr>単回帰式</vt:lpstr>
      <vt:lpstr>単回帰モデル</vt:lpstr>
      <vt:lpstr>PowerPoint プレゼンテーション</vt:lpstr>
      <vt:lpstr>パラメータ（切片と傾き）の推定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 での回帰分析の実行</vt:lpstr>
      <vt:lpstr>PowerPoint プレゼンテーション</vt:lpstr>
      <vt:lpstr>課題１</vt:lpstr>
      <vt:lpstr>回帰直線の性質</vt:lpstr>
      <vt:lpstr>PowerPoint プレゼンテーション</vt:lpstr>
      <vt:lpstr>残差についての性質</vt:lpstr>
      <vt:lpstr>PowerPoint プレゼンテーション</vt:lpstr>
      <vt:lpstr>PowerPoint プレゼンテーション</vt:lpstr>
      <vt:lpstr>平方和の直交分解</vt:lpstr>
      <vt:lpstr>PowerPoint プレゼンテーション</vt:lpstr>
      <vt:lpstr>決定係数</vt:lpstr>
      <vt:lpstr>R での決定係数の出力</vt:lpstr>
      <vt:lpstr>PowerPoint プレゼンテーション</vt:lpstr>
      <vt:lpstr>PowerPoint プレゼンテーション</vt:lpstr>
      <vt:lpstr>PowerPoint プレゼンテーション</vt:lpstr>
      <vt:lpstr>PowerPoint プレゼンテーション</vt:lpstr>
      <vt:lpstr>より道：r=0 と r=1 の真ん中は？</vt:lpstr>
      <vt:lpstr>PowerPoint プレゼンテーション</vt:lpstr>
      <vt:lpstr>PowerPoint プレゼンテーション</vt:lpstr>
      <vt:lpstr>課題２</vt:lpstr>
      <vt:lpstr>母集団での回帰モデル</vt:lpstr>
      <vt:lpstr>PowerPoint プレゼンテーション</vt:lpstr>
      <vt:lpstr>PowerPoint プレゼンテーション</vt:lpstr>
      <vt:lpstr>誤差 E_i についての仮定</vt:lpstr>
      <vt:lpstr>切片および回帰係数の期待値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切片および回帰係数の分散</vt:lpstr>
      <vt:lpstr>PowerPoint プレゼンテーション</vt:lpstr>
      <vt:lpstr>PowerPoint プレゼンテーション</vt:lpstr>
      <vt:lpstr>切片および回帰係数の分布と標準化</vt:lpstr>
      <vt:lpstr>PowerPoint プレゼンテーション</vt:lpstr>
      <vt:lpstr>PowerPoint プレゼンテーション</vt:lpstr>
      <vt:lpstr>母切片および母回帰係数の区間推定</vt:lpstr>
      <vt:lpstr>PowerPoint プレゼンテーション</vt:lpstr>
      <vt:lpstr>PowerPoint プレゼンテーション</vt:lpstr>
      <vt:lpstr>PowerPoint プレゼンテーション</vt:lpstr>
      <vt:lpstr>PowerPoint プレゼンテーション</vt:lpstr>
      <vt:lpstr>課題3</vt:lpstr>
      <vt:lpstr>母切片および母回帰係数の検定</vt:lpstr>
      <vt:lpstr>PowerPoint プレゼンテーション</vt:lpstr>
      <vt:lpstr>PowerPoint プレゼンテーション</vt:lpstr>
      <vt:lpstr>課題４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敦 寺尾</dc:creator>
  <cp:lastModifiedBy>敦 寺尾</cp:lastModifiedBy>
  <cp:revision>65</cp:revision>
  <dcterms:created xsi:type="dcterms:W3CDTF">2025-05-03T04:56:17Z</dcterms:created>
  <dcterms:modified xsi:type="dcterms:W3CDTF">2026-01-19T07:12:32Z</dcterms:modified>
</cp:coreProperties>
</file>