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3" r:id="rId3"/>
    <p:sldId id="284" r:id="rId4"/>
    <p:sldId id="285" r:id="rId5"/>
    <p:sldId id="286" r:id="rId6"/>
    <p:sldId id="287" r:id="rId7"/>
    <p:sldId id="291" r:id="rId8"/>
    <p:sldId id="292" r:id="rId9"/>
    <p:sldId id="293" r:id="rId10"/>
    <p:sldId id="257" r:id="rId11"/>
    <p:sldId id="288" r:id="rId12"/>
    <p:sldId id="289" r:id="rId13"/>
    <p:sldId id="290" r:id="rId14"/>
    <p:sldId id="295" r:id="rId15"/>
    <p:sldId id="296" r:id="rId16"/>
    <p:sldId id="297" r:id="rId17"/>
    <p:sldId id="298" r:id="rId18"/>
    <p:sldId id="299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4E3A8-5D64-4E44-A654-5BD9A6D3784C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4A9AA-AD67-43AC-9A56-A24CC929D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659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15187B-6291-D67C-63AA-47F228CCF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18E883-9ACE-4E16-AE03-7A259619F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BC9D23-315C-19A8-7B44-B0839EE27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A9F406-F1EA-01A3-CB65-B95DB06F1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4EF51B-4F02-4838-439C-CCFC03A5E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75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3FAD33-ACF6-D87F-B961-6CD735A5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020E62-D9FF-47EA-F948-8D156B801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6797D1-60B6-BCD4-903E-E31612509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609758-757C-3729-2499-66E8E387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55BB1A-5046-B6D4-C60B-0AFB5ABB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57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BC50BC-C7B2-A3F6-4C96-9C3370C690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0ADD07-DEA3-72C1-7482-0B159051D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A2EDA7-A775-FAA1-C14B-CD174278F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ACF2F2-D08D-A7BC-1181-0A067762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1EE2E8-31A6-ECAF-C5C1-646CAA12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68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8CFF5C-1361-D625-5E4A-9A52CB6F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AEF0EA-AE72-BD9F-52FE-C305C8558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732053-F387-9DDB-A019-BD4E21B5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1072E-A82C-D58C-AD79-55B06871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D0D692-F904-D926-61EA-3081F4DB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74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87155-AD8E-E141-63FE-0E8B21914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94A2B4-EE66-B434-3C80-828B959D6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5EAF6-B1A8-748C-7329-F7E99317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A3E801-0EEF-D596-570D-A5D583E4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18B2C6-C23C-C1E0-994F-38EEF065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91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F60D43-A9C3-B806-2865-CBB130FF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90CD12-0E7E-7C78-BB8B-AB9C7F4A7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E5390B-8211-B222-9A2C-F390D6EFE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799C50-D026-AA0A-B6D9-232B1A887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72C88E-13A6-3057-41C1-6CA0488E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4F3750-F0BB-8D6F-1CB1-74DB440D8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60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E29869-09FA-67D8-573F-828F83A1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D0FDD1-7758-5691-3821-A46C05D82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B60A0F-FF2F-971D-8176-7C98B1CB5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EEC000-3546-3F8D-2BBB-B57BC3FD76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4B6FF03-EB29-9559-FAA6-66321B8AE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08D969D-819E-9B8C-C352-19A11F76C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9AA7134-2D4F-7569-862A-18DA9A88F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D8F1C10-33AD-64C9-4B0D-3BB337C1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33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E0C32A-6C65-053F-437C-473526C5D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84CFD3-028A-CF88-D671-BD479CBA8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5873F5-1F07-B0B8-97D5-7EC83A02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6084DC-7A01-5295-7772-183C6F95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85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C2CE6B9-0C28-8992-A770-275277C8E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DB5BF35-E320-B811-08CB-1667C1A4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BDCF8B-47E4-29E0-B417-39D1FF02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60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857E9-235C-103C-A2E9-2622CCE8B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7DB956-1963-366B-20C2-4C40899CC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CE0923-555A-04AE-D8A1-7BDE44E62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7B3594-3CA4-A250-5356-7B16A074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52E0F2-8E4A-2381-A5FB-9B95A2753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1F5DA2-B239-AA65-8774-6C3BD828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76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9557CB-BE2C-FF18-758D-C88CF557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133253F-AB8A-885E-81B2-2ED771E70E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E9F527-B8B6-7591-2747-6C9364561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1AB28B-F854-65E8-FCD6-064A2526D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192C33-43C6-87DB-39AD-535FB7BE6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2B0FB7-BE78-E403-BFE5-F589B3AD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87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50A9914-DEEA-851E-2607-8212908F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4F7145-FE28-9722-3DDF-DE283F125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66E1B5-B9F4-3171-4508-B0FE1E6D8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48EA8-288A-4AA2-840F-70E3032BA1F8}" type="datetimeFigureOut">
              <a:rPr kumimoji="1" lang="ja-JP" altLang="en-US" smtClean="0"/>
              <a:t>2025/11/3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D62241-14FC-1B14-0900-358564A034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EC41CB-9F02-7D15-35CC-29DA8CE12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53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C65C45-AA2C-4D19-EE8E-96374C72CE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問題演習</a:t>
            </a:r>
            <a:br>
              <a:rPr kumimoji="1" lang="en-US" altLang="ja-JP" dirty="0"/>
            </a:br>
            <a:r>
              <a:rPr kumimoji="1" lang="ja-JP" altLang="en-US" dirty="0"/>
              <a:t>連続型変数の確率分布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2C5949-D3FE-55B7-29A1-680D04D9BC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寺尾 敦</a:t>
            </a:r>
            <a:endParaRPr lang="en-US" altLang="ja-JP" dirty="0"/>
          </a:p>
          <a:p>
            <a:r>
              <a:rPr lang="ja-JP" altLang="en-US" dirty="0"/>
              <a:t>青山学院大学社会情報学部</a:t>
            </a:r>
            <a:endParaRPr lang="en-US" altLang="ja-JP" dirty="0"/>
          </a:p>
          <a:p>
            <a:r>
              <a:rPr lang="en-US" altLang="ja-JP" dirty="0" err="1"/>
              <a:t>atsushi</a:t>
            </a:r>
            <a:r>
              <a:rPr lang="en-US" altLang="ja-JP" dirty="0"/>
              <a:t> [at] si.aoyama.ac.jp</a:t>
            </a:r>
          </a:p>
          <a:p>
            <a:r>
              <a:rPr lang="en-US" altLang="ja-JP" dirty="0"/>
              <a:t>X: @aterao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B44C01-1580-9890-6963-B7940F68AE3B}"/>
              </a:ext>
            </a:extLst>
          </p:cNvPr>
          <p:cNvSpPr txBox="1"/>
          <p:nvPr/>
        </p:nvSpPr>
        <p:spPr>
          <a:xfrm>
            <a:off x="622669" y="47603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青山学院大学社会情報学部</a:t>
            </a:r>
            <a:endParaRPr kumimoji="1" lang="en-US" altLang="ja-JP" dirty="0"/>
          </a:p>
          <a:p>
            <a:r>
              <a:rPr lang="ja-JP" altLang="en-US" dirty="0"/>
              <a:t>「統計入門」第６回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2489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2A48F-E84E-C695-47D2-566D23FEB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期待値（平均）と分散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904A28AB-7DC4-09C8-0142-A5634320EA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kumimoji="1"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kumimoji="1" lang="en-US" altLang="ja-JP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の確率密度関数が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kumimoji="1" lang="ja-JP" altLang="en-US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であるとき，</a:t>
                </a:r>
                <a:endParaRPr kumimoji="1"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r>
                  <a:rPr kumimoji="1" lang="ja-JP" altLang="en-US" u="sng" dirty="0">
                    <a:solidFill>
                      <a:srgbClr val="FF0000"/>
                    </a:solidFill>
                  </a:rPr>
                  <a:t>期待値</a:t>
                </a:r>
                <a:r>
                  <a:rPr kumimoji="1" lang="ja-JP" altLang="en-US" dirty="0"/>
                  <a:t>：</a:t>
                </a:r>
                <a:endParaRPr kumimoji="1"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ja-JP" altLang="en-US" u="sng" dirty="0">
                    <a:solidFill>
                      <a:srgbClr val="FF0000"/>
                    </a:solidFill>
                  </a:rPr>
                  <a:t>分散</a:t>
                </a:r>
                <a:r>
                  <a:rPr lang="ja-JP" altLang="en-US" dirty="0"/>
                  <a:t>：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904A28AB-7DC4-09C8-0142-A5634320EA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18ECF07-8558-9FFF-8724-ECF4D7E7E754}"/>
                  </a:ext>
                </a:extLst>
              </p:cNvPr>
              <p:cNvSpPr txBox="1"/>
              <p:nvPr/>
            </p:nvSpPr>
            <p:spPr>
              <a:xfrm>
                <a:off x="2506625" y="2697218"/>
                <a:ext cx="3661259" cy="9523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18ECF07-8558-9FFF-8724-ECF4D7E7E7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625" y="2697218"/>
                <a:ext cx="3661259" cy="9523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A62D66A-16C0-0043-9EAA-0295C0D77EBB}"/>
                  </a:ext>
                </a:extLst>
              </p:cNvPr>
              <p:cNvSpPr txBox="1"/>
              <p:nvPr/>
            </p:nvSpPr>
            <p:spPr>
              <a:xfrm>
                <a:off x="2462093" y="4166099"/>
                <a:ext cx="5196744" cy="19047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US" altLang="ja-JP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ja-JP" sz="2800" b="0" dirty="0"/>
                        <m:t> </m:t>
                      </m:r>
                      <m:nary>
                        <m:nary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A62D66A-16C0-0043-9EAA-0295C0D77E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093" y="4166099"/>
                <a:ext cx="5196744" cy="19047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03D57BC-1F0C-798D-4897-009A1EF75083}"/>
              </a:ext>
            </a:extLst>
          </p:cNvPr>
          <p:cNvSpPr txBox="1"/>
          <p:nvPr/>
        </p:nvSpPr>
        <p:spPr>
          <a:xfrm>
            <a:off x="7693932" y="5390707"/>
            <a:ext cx="407194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2</a:t>
            </a:r>
            <a:r>
              <a:rPr kumimoji="1" lang="ja-JP" altLang="en-US" sz="2400" dirty="0"/>
              <a:t>乗の期待値 </a:t>
            </a:r>
            <a:r>
              <a:rPr lang="en-US" altLang="ja-JP" sz="2400" dirty="0"/>
              <a:t>– </a:t>
            </a:r>
            <a:r>
              <a:rPr lang="ja-JP" altLang="en-US" sz="2400" dirty="0"/>
              <a:t>期待値の２乗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46183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60B01C-DC42-93AD-36F0-20DB84CEB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</a:t>
            </a:r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108B8D-BD00-4C39-3AD3-11559285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のとき，この確率分布の平均と分散を求めよ。</a:t>
            </a:r>
            <a:endParaRPr kumimoji="1" lang="ja-JP" altLang="en-US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230C01D-C8D3-5235-8091-4A6A654ED52F}"/>
                  </a:ext>
                </a:extLst>
              </p:cNvPr>
              <p:cNvSpPr txBox="1"/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230C01D-C8D3-5235-8091-4A6A654ED5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1C4A52-E4B7-B012-5738-D00466ACC1AC}"/>
              </a:ext>
            </a:extLst>
          </p:cNvPr>
          <p:cNvSpPr txBox="1"/>
          <p:nvPr/>
        </p:nvSpPr>
        <p:spPr>
          <a:xfrm>
            <a:off x="1189096" y="4732061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12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4580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4E0A853-493A-2ADB-B721-5841B1FA4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B66591E-21AA-303C-6852-871E77B6C592}"/>
                  </a:ext>
                </a:extLst>
              </p:cNvPr>
              <p:cNvSpPr txBox="1"/>
              <p:nvPr/>
            </p:nvSpPr>
            <p:spPr>
              <a:xfrm>
                <a:off x="1656021" y="1881962"/>
                <a:ext cx="3466269" cy="38052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0−0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B66591E-21AA-303C-6852-871E77B6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021" y="1881962"/>
                <a:ext cx="3466269" cy="3805272"/>
              </a:xfrm>
              <a:prstGeom prst="rect">
                <a:avLst/>
              </a:prstGeom>
              <a:blipFill>
                <a:blip r:embed="rId2"/>
                <a:stretch>
                  <a:fillRect l="-52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D76ABB4-052E-D191-BB39-9EF676E5064D}"/>
                  </a:ext>
                </a:extLst>
              </p:cNvPr>
              <p:cNvSpPr txBox="1"/>
              <p:nvPr/>
            </p:nvSpPr>
            <p:spPr>
              <a:xfrm>
                <a:off x="6057900" y="1929809"/>
                <a:ext cx="4346895" cy="4129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kumimoji="1" lang="en-US" altLang="ja-JP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8−</m:t>
                          </m:r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32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D76ABB4-052E-D191-BB39-9EF676E50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900" y="1929809"/>
                <a:ext cx="4346895" cy="4129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722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FF2F2E3F-F592-956B-454A-5B19FF96B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中央値（</a:t>
            </a:r>
            <a:r>
              <a:rPr lang="en-US" altLang="ja-JP" dirty="0"/>
              <a:t>median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3">
                <a:extLst>
                  <a:ext uri="{FF2B5EF4-FFF2-40B4-BE49-F238E27FC236}">
                    <a16:creationId xmlns:a16="http://schemas.microsoft.com/office/drawing/2014/main" id="{0D50A8D2-4117-5162-ECB0-AF0AB26E0D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確率分布の中央値：確率変数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について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b>
                          <m:sSub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であるとき，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</a:t>
                </a:r>
                <a:r>
                  <a:rPr lang="ja-JP" altLang="en-US" dirty="0"/>
                  <a:t>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の確率分布の</a:t>
                </a:r>
                <a:r>
                  <a:rPr lang="ja-JP" altLang="en-US" u="sng" dirty="0">
                    <a:solidFill>
                      <a:srgbClr val="FF0000"/>
                    </a:solidFill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中央値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（</a:t>
                </a:r>
                <a:r>
                  <a:rPr lang="en-US" altLang="ja-JP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median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）と呼ぶ。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</p:txBody>
          </p:sp>
        </mc:Choice>
        <mc:Fallback xmlns="">
          <p:sp>
            <p:nvSpPr>
              <p:cNvPr id="4" name="コンテンツ プレースホルダー 3">
                <a:extLst>
                  <a:ext uri="{FF2B5EF4-FFF2-40B4-BE49-F238E27FC236}">
                    <a16:creationId xmlns:a16="http://schemas.microsoft.com/office/drawing/2014/main" id="{0D50A8D2-4117-5162-ECB0-AF0AB26E0D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560" r="-23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372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3BD41-5C18-67C9-FC19-83E8F5E99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DA1863-08EB-9167-6F35-815555A7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</a:t>
            </a:r>
            <a:r>
              <a:rPr lang="ja-JP" altLang="en-US" dirty="0"/>
              <a:t>４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0C279B-3D23-A7C6-08E1-25BB6DA9D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</a:t>
            </a:r>
            <a:r>
              <a:rPr lang="ja-JP" altLang="en-US" dirty="0"/>
              <a:t>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のとき，この確率分布の中央値（</a:t>
            </a:r>
            <a:r>
              <a:rPr lang="en-US" altLang="ja-JP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median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）を求めよ。</a:t>
            </a:r>
            <a:endParaRPr kumimoji="1" lang="ja-JP" altLang="en-US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7A46003-ED6A-AFA1-5BD3-C71AB086ABA1}"/>
                  </a:ext>
                </a:extLst>
              </p:cNvPr>
              <p:cNvSpPr txBox="1"/>
              <p:nvPr/>
            </p:nvSpPr>
            <p:spPr>
              <a:xfrm>
                <a:off x="2054742" y="2402958"/>
                <a:ext cx="365087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kumimoji="1" lang="en-US" altLang="ja-JP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1" lang="en-US" altLang="ja-JP" sz="24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kumimoji="1" lang="en-US" altLang="ja-JP" sz="24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7A46003-ED6A-AFA1-5BD3-C71AB086AB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2" y="2402958"/>
                <a:ext cx="3650871" cy="11791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B9F4CB-2212-33D6-BE32-282BC3C40967}"/>
              </a:ext>
            </a:extLst>
          </p:cNvPr>
          <p:cNvSpPr txBox="1"/>
          <p:nvPr/>
        </p:nvSpPr>
        <p:spPr>
          <a:xfrm>
            <a:off x="1189096" y="4732061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11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7998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7515500-ABA6-DBA2-135D-F3BD3F0B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E798BE8-3AE2-170D-16FA-8CFA0464990D}"/>
                  </a:ext>
                </a:extLst>
              </p:cNvPr>
              <p:cNvSpPr txBox="1"/>
              <p:nvPr/>
            </p:nvSpPr>
            <p:spPr>
              <a:xfrm>
                <a:off x="1031359" y="1967023"/>
                <a:ext cx="5513048" cy="4169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この確率分布の中央値を </a:t>
                </a:r>
                <a:r>
                  <a:rPr lang="en-US" altLang="ja-JP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ja-JP" altLang="en-US" sz="2400" dirty="0"/>
                  <a:t> </a:t>
                </a:r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とすると，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1" lang="en-US" altLang="ja-JP" sz="2400" dirty="0"/>
              </a:p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である。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E798BE8-3AE2-170D-16FA-8CFA04649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359" y="1967023"/>
                <a:ext cx="5513048" cy="4169796"/>
              </a:xfrm>
              <a:prstGeom prst="rect">
                <a:avLst/>
              </a:prstGeom>
              <a:blipFill>
                <a:blip r:embed="rId2"/>
                <a:stretch>
                  <a:fillRect l="-1657" t="-1462" r="-7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0FC08105-A39D-762C-5904-4DEB5042A166}"/>
                  </a:ext>
                </a:extLst>
              </p:cNvPr>
              <p:cNvSpPr txBox="1"/>
              <p:nvPr/>
            </p:nvSpPr>
            <p:spPr>
              <a:xfrm>
                <a:off x="7559750" y="2014869"/>
                <a:ext cx="2639762" cy="30766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よって，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1" lang="en-US" altLang="ja-JP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kumimoji="1" lang="en-US" altLang="ja-JP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kumimoji="1" lang="en-US" altLang="ja-JP" sz="2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0FC08105-A39D-762C-5904-4DEB5042A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750" y="2014869"/>
                <a:ext cx="2639762" cy="3076611"/>
              </a:xfrm>
              <a:prstGeom prst="rect">
                <a:avLst/>
              </a:prstGeom>
              <a:blipFill>
                <a:blip r:embed="rId3"/>
                <a:stretch>
                  <a:fillRect l="-3464" t="-15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009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1D3A76-AE3D-2BE8-98BA-CFA6A472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最頻値（</a:t>
            </a:r>
            <a:r>
              <a:rPr lang="en-US" altLang="ja-JP" dirty="0"/>
              <a:t>mode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6F5190EB-1C53-D713-EF27-37379AAFBE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確率分布の最頻値：確率変数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の確率密度関数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が，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で最大値をとるとき，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をこの確率分布の</a:t>
                </a:r>
                <a:r>
                  <a:rPr lang="ja-JP" altLang="en-US" u="sng" dirty="0">
                    <a:solidFill>
                      <a:srgbClr val="FF0000"/>
                    </a:solidFill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最頻値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（</a:t>
                </a:r>
                <a:r>
                  <a:rPr lang="en-US" altLang="ja-JP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mode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）と呼ぶ。 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6F5190EB-1C53-D713-EF27-37379AAFBE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785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063D0C-53C4-D010-641A-5BB789A6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例題５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13400-BA6A-4E55-749F-A7F363A60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</a:t>
            </a:r>
            <a:r>
              <a:rPr lang="ja-JP" altLang="en-US" dirty="0"/>
              <a:t>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のとき，この確率分布の最頻値（</a:t>
            </a:r>
            <a:r>
              <a:rPr kumimoji="1" lang="en-US" altLang="ja-JP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mode</a:t>
            </a:r>
            <a:r>
              <a:rPr kumimoji="1"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）を求めよ。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38288FC-EA4F-6A32-6556-7C855582F435}"/>
                  </a:ext>
                </a:extLst>
              </p:cNvPr>
              <p:cNvSpPr txBox="1"/>
              <p:nvPr/>
            </p:nvSpPr>
            <p:spPr>
              <a:xfrm>
                <a:off x="1709183" y="2339163"/>
                <a:ext cx="5226687" cy="823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38288FC-EA4F-6A32-6556-7C855582F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183" y="2339163"/>
                <a:ext cx="5226687" cy="8238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C4B9BF-CACC-C6A8-C537-C8C453CD42F1}"/>
              </a:ext>
            </a:extLst>
          </p:cNvPr>
          <p:cNvSpPr txBox="1"/>
          <p:nvPr/>
        </p:nvSpPr>
        <p:spPr>
          <a:xfrm>
            <a:off x="1189096" y="4732061"/>
            <a:ext cx="608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10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9225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4FCD2E3-AAAF-CB51-88DE-FEA488394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E4072F3-9625-839F-E40C-9D071E79A184}"/>
                  </a:ext>
                </a:extLst>
              </p:cNvPr>
              <p:cNvSpPr txBox="1"/>
              <p:nvPr/>
            </p:nvSpPr>
            <p:spPr>
              <a:xfrm>
                <a:off x="983511" y="2030818"/>
                <a:ext cx="8749896" cy="33529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が最大となる </a:t>
                </a:r>
                <a:r>
                  <a:rPr kumimoji="1" lang="en-US" altLang="ja-JP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kumimoji="1" lang="en-US" altLang="ja-JP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がモードである。</a:t>
                </a:r>
                <a:r>
                  <a:rPr lang="en-US" altLang="ja-JP" sz="24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sz="2400" dirty="0"/>
                  <a:t> </a:t>
                </a:r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を微分すると，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s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𝑓</m:t>
                          </m:r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UD デジタル 教科書体 NP" panose="02020400000000000000" pitchFamily="18" charset="-128"/>
                        </a:rPr>
                        <m:t>=6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−2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+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1−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𝑥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UD デジタル 教科書体 NP" panose="02020400000000000000" pitchFamily="18" charset="-128"/>
                        </a:rPr>
                        <m:t>=6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−2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𝑥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+3</m:t>
                          </m:r>
                        </m:e>
                      </m:d>
                    </m:oMath>
                  </m:oMathPara>
                </a14:m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kumimoji="1" lang="en-US" altLang="ja-JP" sz="2400" b="0" i="1" dirty="0">
                  <a:latin typeface="Cambria Math" panose="02040503050406030204" pitchFamily="18" charset="0"/>
                </a:endParaRPr>
              </a:p>
              <a:p>
                <a:r>
                  <a:rPr kumimoji="1" lang="ja-JP" altLang="en-US" sz="2400" b="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となる。</a:t>
                </a:r>
                <a:endParaRPr kumimoji="1" lang="en-US" altLang="ja-JP" sz="2400" b="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は上に凸の２次関数だから，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のとき最大値をとる。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よって，モードは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400" i="1" smtClean="0">
                            <a:latin typeface="Cambria Math" panose="02040503050406030204" pitchFamily="18" charset="0"/>
                            <a:ea typeface="UD デジタル 教科書体 NP" panose="02020400000000000000" pitchFamily="18" charset="-128"/>
                          </a:rPr>
                        </m:ctrlPr>
                      </m:fPr>
                      <m:num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UD デジタル 教科書体 NP" panose="02020400000000000000" pitchFamily="18" charset="-128"/>
                          </a:rPr>
                          <m:t>3</m:t>
                        </m:r>
                      </m:num>
                      <m:den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UD デジタル 教科書体 NP" panose="02020400000000000000" pitchFamily="18" charset="-128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 である</a:t>
                </a:r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E4072F3-9625-839F-E40C-9D071E79A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511" y="2030818"/>
                <a:ext cx="8749896" cy="3352969"/>
              </a:xfrm>
              <a:prstGeom prst="rect">
                <a:avLst/>
              </a:prstGeom>
              <a:blipFill>
                <a:blip r:embed="rId2"/>
                <a:stretch>
                  <a:fillRect l="-1045" t="-1818" r="-139" b="-1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521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確率密度関数の性質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値は必ず０以上（離散型確率分布のグラフと同様）</a:t>
            </a:r>
            <a:endParaRPr kumimoji="1"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全面積は１（全事象の確率は１）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ある区間での曲線下の面積が，確率変数がその区間の値をとる確率を与える。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E46C0DA-8915-CD9F-6C60-DD45638ADFE8}"/>
                  </a:ext>
                </a:extLst>
              </p:cNvPr>
              <p:cNvSpPr txBox="1"/>
              <p:nvPr/>
            </p:nvSpPr>
            <p:spPr>
              <a:xfrm>
                <a:off x="2193011" y="2254546"/>
                <a:ext cx="189827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ja-JP" altLang="en-US" sz="3600" dirty="0"/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E46C0DA-8915-CD9F-6C60-DD45638ADF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011" y="2254546"/>
                <a:ext cx="189827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64FFE85-9650-59DE-D3E2-499D615C97B4}"/>
                  </a:ext>
                </a:extLst>
              </p:cNvPr>
              <p:cNvSpPr txBox="1"/>
              <p:nvPr/>
            </p:nvSpPr>
            <p:spPr>
              <a:xfrm>
                <a:off x="2110371" y="3285896"/>
                <a:ext cx="2668295" cy="9523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ja-JP" alt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64FFE85-9650-59DE-D3E2-499D615C9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371" y="3285896"/>
                <a:ext cx="2668295" cy="9523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BDA9F067-330B-3082-02D0-0A445C87AFBC}"/>
                  </a:ext>
                </a:extLst>
              </p:cNvPr>
              <p:cNvSpPr txBox="1"/>
              <p:nvPr/>
            </p:nvSpPr>
            <p:spPr>
              <a:xfrm>
                <a:off x="1972147" y="5119173"/>
                <a:ext cx="4298806" cy="9773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ja-JP" alt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BDA9F067-330B-3082-02D0-0A445C87A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147" y="5119173"/>
                <a:ext cx="4298806" cy="9773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9479F9-974F-C2FD-FE35-25CC665F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例題１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7B33C350-189D-B352-44F7-5579A50345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関数</a:t>
                </a:r>
                <a:r>
                  <a:rPr kumimoji="1" lang="ja-JP" altLang="en-US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  <m:r>
                      <a:rPr lang="ja-JP" altLang="en-US" i="1">
                        <a:latin typeface="Cambria Math" panose="02040503050406030204" pitchFamily="18" charset="0"/>
                      </a:rPr>
                      <m:t>　</m:t>
                    </m:r>
                    <m:d>
                      <m:dPr>
                        <m:ctrlPr>
                          <a:rPr kumimoji="1" lang="en-US" altLang="ja-JP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≤1</m:t>
                        </m:r>
                      </m:e>
                    </m:d>
                  </m:oMath>
                </a14:m>
                <a:r>
                  <a:rPr kumimoji="1" lang="ja-JP" altLang="en-US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は，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 marL="457200" lvl="1" indent="0">
                  <a:buNone/>
                </a:pPr>
                <a:r>
                  <a:rPr kumimoji="1" lang="en-US" altLang="ja-JP" dirty="0"/>
                  <a:t>(1)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連続型の変数の確率密度関数である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ことを示せ。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 marL="457200" lvl="1" indent="0">
                  <a:buNone/>
                </a:pPr>
                <a:r>
                  <a:rPr kumimoji="1" lang="en-US" altLang="ja-JP" b="0" dirty="0"/>
                  <a:t>(2)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f>
                          <m:f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kumimoji="1" lang="en-US" altLang="ja-JP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を求めよ。</a:t>
                </a:r>
                <a:endParaRPr kumimoji="1"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7B33C350-189D-B352-44F7-5579A50345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279C18-49EC-E725-84A2-6625F41C92E7}"/>
              </a:ext>
            </a:extLst>
          </p:cNvPr>
          <p:cNvSpPr txBox="1"/>
          <p:nvPr/>
        </p:nvSpPr>
        <p:spPr>
          <a:xfrm>
            <a:off x="1220993" y="4001294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538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58CE1DB-5BF8-BE08-E260-85E50B6C9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F94AB7EA-4DE6-24FD-F901-856609E8B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(1)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連続型の変数の確率密度関数であること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0789865-3E1A-2E0C-8CB1-81597473AD6C}"/>
                  </a:ext>
                </a:extLst>
              </p:cNvPr>
              <p:cNvSpPr txBox="1"/>
              <p:nvPr/>
            </p:nvSpPr>
            <p:spPr>
              <a:xfrm>
                <a:off x="2142461" y="2232837"/>
                <a:ext cx="6932411" cy="40237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関数</a:t>
                </a:r>
                <a:r>
                  <a:rPr kumimoji="1" lang="ja-JP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US" altLang="ja-JP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r>
                  <a:rPr lang="ja-JP" alt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≤1</m:t>
                        </m:r>
                      </m:e>
                    </m:d>
                  </m:oMath>
                </a14:m>
                <a:r>
                  <a:rPr lang="ja-JP" altLang="en-US" sz="2400" dirty="0"/>
                  <a:t> </a:t>
                </a:r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について，</a:t>
                </a:r>
                <a:endParaRPr lang="en-US" altLang="ja-JP" sz="2400" b="0" i="1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kumimoji="1" lang="en-US" altLang="ja-JP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en-US" altLang="ja-JP" sz="2400" b="0" dirty="0"/>
              </a:p>
              <a:p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を示せばよい。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のとき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だから，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≤1−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kumimoji="1" lang="en-US" altLang="ja-JP" sz="2400" dirty="0"/>
              </a:p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よって，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0789865-3E1A-2E0C-8CB1-81597473A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461" y="2232837"/>
                <a:ext cx="6932411" cy="4023794"/>
              </a:xfrm>
              <a:prstGeom prst="rect">
                <a:avLst/>
              </a:prstGeom>
              <a:blipFill>
                <a:blip r:embed="rId2"/>
                <a:stretch>
                  <a:fillRect l="-131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823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E07497F-1C6D-D09D-8156-F9107827B408}"/>
                  </a:ext>
                </a:extLst>
              </p:cNvPr>
              <p:cNvSpPr txBox="1"/>
              <p:nvPr/>
            </p:nvSpPr>
            <p:spPr>
              <a:xfrm>
                <a:off x="2712835" y="2316772"/>
                <a:ext cx="4019305" cy="3670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−1+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E07497F-1C6D-D09D-8156-F9107827B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2835" y="2316772"/>
                <a:ext cx="4019305" cy="3670044"/>
              </a:xfrm>
              <a:prstGeom prst="rect">
                <a:avLst/>
              </a:prstGeom>
              <a:blipFill>
                <a:blip r:embed="rId2"/>
                <a:stretch>
                  <a:fillRect l="-30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タイトル 2">
            <a:extLst>
              <a:ext uri="{FF2B5EF4-FFF2-40B4-BE49-F238E27FC236}">
                <a16:creationId xmlns:a16="http://schemas.microsoft.com/office/drawing/2014/main" id="{8E74FEB9-9258-C4FF-5CA8-7523FBA40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09C836-19E4-73A0-3DD1-1CD67F839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（つづき）</a:t>
            </a:r>
          </a:p>
        </p:txBody>
      </p:sp>
    </p:spTree>
    <p:extLst>
      <p:ext uri="{BB962C8B-B14F-4D97-AF65-F5344CB8AC3E}">
        <p14:creationId xmlns:p14="http://schemas.microsoft.com/office/powerpoint/2010/main" val="2698403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AADE1A-CE0D-E8CC-E3EF-554999C9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C59BFCE7-88A7-D5AD-337B-200D58FF8C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ja-JP" dirty="0"/>
                  <a:t>(2)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f>
                          <m:f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C59BFCE7-88A7-D5AD-337B-200D58FF8C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9E47105D-EF98-71A8-4435-4FEFE72EC477}"/>
                  </a:ext>
                </a:extLst>
              </p:cNvPr>
              <p:cNvSpPr txBox="1"/>
              <p:nvPr/>
            </p:nvSpPr>
            <p:spPr>
              <a:xfrm>
                <a:off x="3319641" y="2091642"/>
                <a:ext cx="4395499" cy="4220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256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9E47105D-EF98-71A8-4435-4FEFE72EC4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641" y="2091642"/>
                <a:ext cx="4395499" cy="42202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831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112FC9-5F9E-9F90-7C97-D7266C93F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累積分布関数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A979CCB0-F72F-D789-09AC-40D7431CF6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lang="en-US" altLang="ja-JP" i="1" dirty="0">
                    <a:latin typeface="Times New Roman" panose="02020603050405020304" pitchFamily="18" charset="0"/>
                    <a:ea typeface="UD デジタル 教科書体 NP" panose="02020400000000000000" pitchFamily="18" charset="-128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</a:t>
                </a:r>
                <a:r>
                  <a:rPr lang="ja-JP" altLang="en-US" u="sng" dirty="0">
                    <a:solidFill>
                      <a:srgbClr val="FF0000"/>
                    </a:solidFill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累積分布関数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：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</a:t>
                </a:r>
                <a:r>
                  <a:rPr lang="ja-JP" altLang="en-US" dirty="0"/>
                  <a:t>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以下の値をとる確率を表す。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確率密度関数を積分すると，累積分布関数が得られる。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累積分布関数を微分すると，確率密度関数が得られる。</a:t>
                </a:r>
              </a:p>
            </p:txBody>
          </p:sp>
        </mc:Choice>
        <mc:Fallback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A979CCB0-F72F-D789-09AC-40D7431CF6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6A5D57B3-4F59-287C-36CD-843548F7C284}"/>
                  </a:ext>
                </a:extLst>
              </p:cNvPr>
              <p:cNvSpPr txBox="1"/>
              <p:nvPr/>
            </p:nvSpPr>
            <p:spPr>
              <a:xfrm>
                <a:off x="1772979" y="2892057"/>
                <a:ext cx="27229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6A5D57B3-4F59-287C-36CD-843548F7C2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979" y="2892057"/>
                <a:ext cx="272292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8697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E013B-8987-BDA3-4F37-5DFBE0E87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F4DD7C-FFF0-D0AA-DBED-626888C9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</a:t>
            </a:r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2CFD14-22EB-C836-D58A-463E9CFFC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の累積分布関数を求めよ。</a:t>
            </a:r>
            <a:endParaRPr kumimoji="1" lang="ja-JP" altLang="en-US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C21630E-1098-EABD-6CC5-CFF6CCFE766A}"/>
                  </a:ext>
                </a:extLst>
              </p:cNvPr>
              <p:cNvSpPr txBox="1"/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C21630E-1098-EABD-6CC5-CFF6CCFE76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29104F-3B59-8F0E-AF50-0C21EA350F7A}"/>
              </a:ext>
            </a:extLst>
          </p:cNvPr>
          <p:cNvSpPr txBox="1"/>
          <p:nvPr/>
        </p:nvSpPr>
        <p:spPr>
          <a:xfrm>
            <a:off x="1189096" y="4732061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12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009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6EDC6A7-38D5-2523-511C-D67D4119B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C21F164C-56E2-92C1-4A42-01E4915D9A00}"/>
                  </a:ext>
                </a:extLst>
              </p:cNvPr>
              <p:cNvSpPr txBox="1"/>
              <p:nvPr/>
            </p:nvSpPr>
            <p:spPr>
              <a:xfrm>
                <a:off x="838200" y="1832741"/>
                <a:ext cx="5622821" cy="43801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kumimoji="1" lang="en-US" altLang="ja-JP" sz="2000" i="1" dirty="0">
                    <a:latin typeface="Times New Roman" panose="02020603050405020304" pitchFamily="18" charset="0"/>
                    <a:ea typeface="UD デジタル 教科書体 NP" panose="02020400000000000000" pitchFamily="18" charset="-128"/>
                    <a:cs typeface="Times New Roman" panose="02020603050405020304" pitchFamily="18" charset="0"/>
                  </a:rPr>
                  <a:t>X</a:t>
                </a:r>
                <a:r>
                  <a:rPr kumimoji="1" lang="en-US" altLang="ja-JP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 </a:t>
                </a:r>
                <a:r>
                  <a:rPr kumimoji="1"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の密度関数を</a:t>
                </a:r>
                <a:endParaRPr kumimoji="1"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kumimoji="1" lang="en-US" altLang="ja-JP" sz="2000" dirty="0"/>
              </a:p>
              <a:p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と書く。累積分布関数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は，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で，</a:t>
                </a:r>
                <a:endParaRPr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d>
                            <m:dPr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bSup>
                        <m:sSubSup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C21F164C-56E2-92C1-4A42-01E4915D9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32741"/>
                <a:ext cx="5622821" cy="4380173"/>
              </a:xfrm>
              <a:prstGeom prst="rect">
                <a:avLst/>
              </a:prstGeom>
              <a:blipFill>
                <a:blip r:embed="rId2"/>
                <a:stretch>
                  <a:fillRect l="-1193" t="-975" r="-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E88672A-A9EC-4F27-A7A4-5A3F8E29ADB9}"/>
                  </a:ext>
                </a:extLst>
              </p:cNvPr>
              <p:cNvSpPr txBox="1"/>
              <p:nvPr/>
            </p:nvSpPr>
            <p:spPr>
              <a:xfrm>
                <a:off x="6635780" y="1867493"/>
                <a:ext cx="4161588" cy="33864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では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kumimoji="1" lang="ja-JP" altLang="en-US" sz="2000" dirty="0"/>
                  <a:t>，</a:t>
                </a:r>
                <a:endParaRPr kumimoji="1" lang="en-US" altLang="ja-JP" sz="2000" dirty="0"/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では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である。</a:t>
                </a:r>
                <a:endParaRPr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lang="en-US" altLang="ja-JP" sz="2000" dirty="0"/>
              </a:p>
              <a:p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まとめると，</a:t>
                </a:r>
                <a:endParaRPr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lang="en-US" altLang="ja-JP" sz="2000" dirty="0"/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&lt;0</m:t>
                              </m:r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US" altLang="ja-JP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ja-JP" sz="20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≤2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ja-JP" altLang="en-US" sz="2000" dirty="0"/>
                  <a:t> </a:t>
                </a:r>
              </a:p>
              <a:p>
                <a:endParaRPr kumimoji="1" lang="en-US" altLang="ja-JP" sz="2000" dirty="0"/>
              </a:p>
              <a:p>
                <a:r>
                  <a:rPr kumimoji="1"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となる。</a:t>
                </a:r>
              </a:p>
            </p:txBody>
          </p:sp>
        </mc:Choice>
        <mc:Fallback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E88672A-A9EC-4F27-A7A4-5A3F8E29A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780" y="1867493"/>
                <a:ext cx="4161588" cy="3386440"/>
              </a:xfrm>
              <a:prstGeom prst="rect">
                <a:avLst/>
              </a:prstGeom>
              <a:blipFill>
                <a:blip r:embed="rId3"/>
                <a:stretch>
                  <a:fillRect l="-1613" t="-899" b="-215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2612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874</Words>
  <Application>Microsoft Office PowerPoint</Application>
  <PresentationFormat>ワイド画面</PresentationFormat>
  <Paragraphs>116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5" baseType="lpstr">
      <vt:lpstr>UD デジタル 教科書体 NP</vt:lpstr>
      <vt:lpstr>游ゴシック</vt:lpstr>
      <vt:lpstr>游ゴシック Light</vt:lpstr>
      <vt:lpstr>Arial</vt:lpstr>
      <vt:lpstr>Cambria Math</vt:lpstr>
      <vt:lpstr>Times New Roman</vt:lpstr>
      <vt:lpstr>Office テーマ</vt:lpstr>
      <vt:lpstr>問題演習 連続型変数の確率分布</vt:lpstr>
      <vt:lpstr>確率密度関数の性質</vt:lpstr>
      <vt:lpstr>例題１</vt:lpstr>
      <vt:lpstr>PowerPoint プレゼンテーション</vt:lpstr>
      <vt:lpstr>PowerPoint プレゼンテーション</vt:lpstr>
      <vt:lpstr>PowerPoint プレゼンテーション</vt:lpstr>
      <vt:lpstr>累積分布関数</vt:lpstr>
      <vt:lpstr>例題２</vt:lpstr>
      <vt:lpstr>PowerPoint プレゼンテーション</vt:lpstr>
      <vt:lpstr>期待値（平均）と分散</vt:lpstr>
      <vt:lpstr>例題３</vt:lpstr>
      <vt:lpstr>PowerPoint プレゼンテーション</vt:lpstr>
      <vt:lpstr>中央値（median）</vt:lpstr>
      <vt:lpstr>例題４</vt:lpstr>
      <vt:lpstr>PowerPoint プレゼンテーション</vt:lpstr>
      <vt:lpstr>最頻値（mode）</vt:lpstr>
      <vt:lpstr>例題５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敦 寺尾</dc:creator>
  <cp:lastModifiedBy>敦 寺尾</cp:lastModifiedBy>
  <cp:revision>9</cp:revision>
  <dcterms:created xsi:type="dcterms:W3CDTF">2025-11-03T07:03:03Z</dcterms:created>
  <dcterms:modified xsi:type="dcterms:W3CDTF">2025-11-03T11:13:56Z</dcterms:modified>
</cp:coreProperties>
</file>