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3"/>
  </p:notesMasterIdLst>
  <p:sldIdLst>
    <p:sldId id="256" r:id="rId2"/>
    <p:sldId id="257" r:id="rId3"/>
    <p:sldId id="258" r:id="rId4"/>
    <p:sldId id="259" r:id="rId5"/>
    <p:sldId id="260" r:id="rId6"/>
    <p:sldId id="261" r:id="rId7"/>
    <p:sldId id="262" r:id="rId8"/>
    <p:sldId id="265" r:id="rId9"/>
    <p:sldId id="267" r:id="rId10"/>
    <p:sldId id="263" r:id="rId11"/>
    <p:sldId id="266" r:id="rId12"/>
    <p:sldId id="268" r:id="rId13"/>
    <p:sldId id="272" r:id="rId14"/>
    <p:sldId id="273" r:id="rId15"/>
    <p:sldId id="274" r:id="rId16"/>
    <p:sldId id="275" r:id="rId17"/>
    <p:sldId id="276" r:id="rId18"/>
    <p:sldId id="277" r:id="rId19"/>
    <p:sldId id="278" r:id="rId20"/>
    <p:sldId id="279" r:id="rId21"/>
    <p:sldId id="280" r:id="rId22"/>
    <p:sldId id="271" r:id="rId23"/>
    <p:sldId id="270" r:id="rId24"/>
    <p:sldId id="281" r:id="rId25"/>
    <p:sldId id="282" r:id="rId26"/>
    <p:sldId id="269" r:id="rId27"/>
    <p:sldId id="283" r:id="rId28"/>
    <p:sldId id="284" r:id="rId29"/>
    <p:sldId id="285" r:id="rId30"/>
    <p:sldId id="286" r:id="rId31"/>
    <p:sldId id="287" r:id="rId32"/>
    <p:sldId id="288" r:id="rId33"/>
    <p:sldId id="289" r:id="rId34"/>
    <p:sldId id="290" r:id="rId35"/>
    <p:sldId id="291" r:id="rId36"/>
    <p:sldId id="292" r:id="rId37"/>
    <p:sldId id="293" r:id="rId38"/>
    <p:sldId id="297" r:id="rId39"/>
    <p:sldId id="294" r:id="rId40"/>
    <p:sldId id="295" r:id="rId41"/>
    <p:sldId id="296" r:id="rId42"/>
    <p:sldId id="299" r:id="rId43"/>
    <p:sldId id="298" r:id="rId44"/>
    <p:sldId id="300" r:id="rId45"/>
    <p:sldId id="301" r:id="rId46"/>
    <p:sldId id="302" r:id="rId47"/>
    <p:sldId id="303" r:id="rId48"/>
    <p:sldId id="305" r:id="rId49"/>
    <p:sldId id="304" r:id="rId50"/>
    <p:sldId id="306" r:id="rId51"/>
    <p:sldId id="307" r:id="rId5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15" autoAdjust="0"/>
    <p:restoredTop sz="94660"/>
  </p:normalViewPr>
  <p:slideViewPr>
    <p:cSldViewPr snapToGrid="0">
      <p:cViewPr varScale="1">
        <p:scale>
          <a:sx n="90" d="100"/>
          <a:sy n="90" d="100"/>
        </p:scale>
        <p:origin x="87"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333F829-821D-4949-B6C6-394945872C86}" type="datetimeFigureOut">
              <a:rPr kumimoji="1" lang="ja-JP" altLang="en-US" smtClean="0"/>
              <a:t>2025/12/22</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D8E0C4B-E0CB-49B9-A734-40201A1B954F}" type="slidenum">
              <a:rPr kumimoji="1" lang="ja-JP" altLang="en-US" smtClean="0"/>
              <a:t>‹#›</a:t>
            </a:fld>
            <a:endParaRPr kumimoji="1" lang="ja-JP" altLang="en-US"/>
          </a:p>
        </p:txBody>
      </p:sp>
    </p:spTree>
    <p:extLst>
      <p:ext uri="{BB962C8B-B14F-4D97-AF65-F5344CB8AC3E}">
        <p14:creationId xmlns:p14="http://schemas.microsoft.com/office/powerpoint/2010/main" val="51700473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D8E0C4B-E0CB-49B9-A734-40201A1B954F}" type="slidenum">
              <a:rPr kumimoji="1" lang="ja-JP" altLang="en-US" smtClean="0"/>
              <a:t>3</a:t>
            </a:fld>
            <a:endParaRPr kumimoji="1" lang="ja-JP" altLang="en-US"/>
          </a:p>
        </p:txBody>
      </p:sp>
    </p:spTree>
    <p:extLst>
      <p:ext uri="{BB962C8B-B14F-4D97-AF65-F5344CB8AC3E}">
        <p14:creationId xmlns:p14="http://schemas.microsoft.com/office/powerpoint/2010/main" val="16791112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C3BB4D1-D317-DEF4-9BF2-6431A5856764}"/>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57771FAA-A633-AFBA-22C3-D4F277E2682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5C68D197-0F54-18AA-A9C6-25CC1660D33F}"/>
              </a:ext>
            </a:extLst>
          </p:cNvPr>
          <p:cNvSpPr>
            <a:spLocks noGrp="1"/>
          </p:cNvSpPr>
          <p:nvPr>
            <p:ph type="dt" sz="half" idx="10"/>
          </p:nvPr>
        </p:nvSpPr>
        <p:spPr/>
        <p:txBody>
          <a:bodyPr/>
          <a:lstStyle/>
          <a:p>
            <a:fld id="{408B06EA-C2F8-42FC-9AAE-91DAAF6604C6}" type="datetimeFigureOut">
              <a:rPr kumimoji="1" lang="ja-JP" altLang="en-US" smtClean="0"/>
              <a:t>2025/12/22</a:t>
            </a:fld>
            <a:endParaRPr kumimoji="1" lang="ja-JP" altLang="en-US"/>
          </a:p>
        </p:txBody>
      </p:sp>
      <p:sp>
        <p:nvSpPr>
          <p:cNvPr id="5" name="フッター プレースホルダー 4">
            <a:extLst>
              <a:ext uri="{FF2B5EF4-FFF2-40B4-BE49-F238E27FC236}">
                <a16:creationId xmlns:a16="http://schemas.microsoft.com/office/drawing/2014/main" id="{5F26FB97-9493-3B84-AC3A-3FA4B00DE46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562F618-748C-FE1A-D325-090C35F1641C}"/>
              </a:ext>
            </a:extLst>
          </p:cNvPr>
          <p:cNvSpPr>
            <a:spLocks noGrp="1"/>
          </p:cNvSpPr>
          <p:nvPr>
            <p:ph type="sldNum" sz="quarter" idx="12"/>
          </p:nvPr>
        </p:nvSpPr>
        <p:spPr/>
        <p:txBody>
          <a:bodyPr/>
          <a:lstStyle/>
          <a:p>
            <a:fld id="{951EEF4A-1CC1-47D6-8577-31ACB4B6E95A}" type="slidenum">
              <a:rPr kumimoji="1" lang="ja-JP" altLang="en-US" smtClean="0"/>
              <a:t>‹#›</a:t>
            </a:fld>
            <a:endParaRPr kumimoji="1" lang="ja-JP" altLang="en-US"/>
          </a:p>
        </p:txBody>
      </p:sp>
    </p:spTree>
    <p:extLst>
      <p:ext uri="{BB962C8B-B14F-4D97-AF65-F5344CB8AC3E}">
        <p14:creationId xmlns:p14="http://schemas.microsoft.com/office/powerpoint/2010/main" val="29591726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1BB44D-7C41-A383-10D7-4F1D7F59175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9866731-B5AC-B854-51FA-A96D73033AFC}"/>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961920F-F4A5-FAB8-D0E7-5ED0E1129BE0}"/>
              </a:ext>
            </a:extLst>
          </p:cNvPr>
          <p:cNvSpPr>
            <a:spLocks noGrp="1"/>
          </p:cNvSpPr>
          <p:nvPr>
            <p:ph type="dt" sz="half" idx="10"/>
          </p:nvPr>
        </p:nvSpPr>
        <p:spPr/>
        <p:txBody>
          <a:bodyPr/>
          <a:lstStyle/>
          <a:p>
            <a:fld id="{408B06EA-C2F8-42FC-9AAE-91DAAF6604C6}" type="datetimeFigureOut">
              <a:rPr kumimoji="1" lang="ja-JP" altLang="en-US" smtClean="0"/>
              <a:t>2025/12/22</a:t>
            </a:fld>
            <a:endParaRPr kumimoji="1" lang="ja-JP" altLang="en-US"/>
          </a:p>
        </p:txBody>
      </p:sp>
      <p:sp>
        <p:nvSpPr>
          <p:cNvPr id="5" name="フッター プレースホルダー 4">
            <a:extLst>
              <a:ext uri="{FF2B5EF4-FFF2-40B4-BE49-F238E27FC236}">
                <a16:creationId xmlns:a16="http://schemas.microsoft.com/office/drawing/2014/main" id="{5D1817CD-9849-E305-AD59-D546F888C83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77D1A35-B61A-BE69-B961-66797F54DDBC}"/>
              </a:ext>
            </a:extLst>
          </p:cNvPr>
          <p:cNvSpPr>
            <a:spLocks noGrp="1"/>
          </p:cNvSpPr>
          <p:nvPr>
            <p:ph type="sldNum" sz="quarter" idx="12"/>
          </p:nvPr>
        </p:nvSpPr>
        <p:spPr/>
        <p:txBody>
          <a:bodyPr/>
          <a:lstStyle/>
          <a:p>
            <a:fld id="{951EEF4A-1CC1-47D6-8577-31ACB4B6E95A}" type="slidenum">
              <a:rPr kumimoji="1" lang="ja-JP" altLang="en-US" smtClean="0"/>
              <a:t>‹#›</a:t>
            </a:fld>
            <a:endParaRPr kumimoji="1" lang="ja-JP" altLang="en-US"/>
          </a:p>
        </p:txBody>
      </p:sp>
    </p:spTree>
    <p:extLst>
      <p:ext uri="{BB962C8B-B14F-4D97-AF65-F5344CB8AC3E}">
        <p14:creationId xmlns:p14="http://schemas.microsoft.com/office/powerpoint/2010/main" val="13595780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2C8D867E-0D8C-9FBA-16F7-95FCBA71645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153E6EC-64B9-F3BD-46A0-386AE554DF1C}"/>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10A9FF4-F0F8-AFE7-B80A-FE20D5B5060B}"/>
              </a:ext>
            </a:extLst>
          </p:cNvPr>
          <p:cNvSpPr>
            <a:spLocks noGrp="1"/>
          </p:cNvSpPr>
          <p:nvPr>
            <p:ph type="dt" sz="half" idx="10"/>
          </p:nvPr>
        </p:nvSpPr>
        <p:spPr/>
        <p:txBody>
          <a:bodyPr/>
          <a:lstStyle/>
          <a:p>
            <a:fld id="{408B06EA-C2F8-42FC-9AAE-91DAAF6604C6}" type="datetimeFigureOut">
              <a:rPr kumimoji="1" lang="ja-JP" altLang="en-US" smtClean="0"/>
              <a:t>2025/12/22</a:t>
            </a:fld>
            <a:endParaRPr kumimoji="1" lang="ja-JP" altLang="en-US"/>
          </a:p>
        </p:txBody>
      </p:sp>
      <p:sp>
        <p:nvSpPr>
          <p:cNvPr id="5" name="フッター プレースホルダー 4">
            <a:extLst>
              <a:ext uri="{FF2B5EF4-FFF2-40B4-BE49-F238E27FC236}">
                <a16:creationId xmlns:a16="http://schemas.microsoft.com/office/drawing/2014/main" id="{0FD33DD4-08D2-721C-56C7-4CAE59F6F73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41C6028-EA83-BE6B-E868-A09B94FC91AE}"/>
              </a:ext>
            </a:extLst>
          </p:cNvPr>
          <p:cNvSpPr>
            <a:spLocks noGrp="1"/>
          </p:cNvSpPr>
          <p:nvPr>
            <p:ph type="sldNum" sz="quarter" idx="12"/>
          </p:nvPr>
        </p:nvSpPr>
        <p:spPr/>
        <p:txBody>
          <a:bodyPr/>
          <a:lstStyle/>
          <a:p>
            <a:fld id="{951EEF4A-1CC1-47D6-8577-31ACB4B6E95A}" type="slidenum">
              <a:rPr kumimoji="1" lang="ja-JP" altLang="en-US" smtClean="0"/>
              <a:t>‹#›</a:t>
            </a:fld>
            <a:endParaRPr kumimoji="1" lang="ja-JP" altLang="en-US"/>
          </a:p>
        </p:txBody>
      </p:sp>
    </p:spTree>
    <p:extLst>
      <p:ext uri="{BB962C8B-B14F-4D97-AF65-F5344CB8AC3E}">
        <p14:creationId xmlns:p14="http://schemas.microsoft.com/office/powerpoint/2010/main" val="2437687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41A7EF7-4F1C-08F9-DFB0-9400DDE2981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4236318-29A6-88CA-4D0A-A8F8E191202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BBE7972-D101-DB0F-F2D5-F14A0FD38D12}"/>
              </a:ext>
            </a:extLst>
          </p:cNvPr>
          <p:cNvSpPr>
            <a:spLocks noGrp="1"/>
          </p:cNvSpPr>
          <p:nvPr>
            <p:ph type="dt" sz="half" idx="10"/>
          </p:nvPr>
        </p:nvSpPr>
        <p:spPr/>
        <p:txBody>
          <a:bodyPr/>
          <a:lstStyle/>
          <a:p>
            <a:fld id="{408B06EA-C2F8-42FC-9AAE-91DAAF6604C6}" type="datetimeFigureOut">
              <a:rPr kumimoji="1" lang="ja-JP" altLang="en-US" smtClean="0"/>
              <a:t>2025/12/22</a:t>
            </a:fld>
            <a:endParaRPr kumimoji="1" lang="ja-JP" altLang="en-US"/>
          </a:p>
        </p:txBody>
      </p:sp>
      <p:sp>
        <p:nvSpPr>
          <p:cNvPr id="5" name="フッター プレースホルダー 4">
            <a:extLst>
              <a:ext uri="{FF2B5EF4-FFF2-40B4-BE49-F238E27FC236}">
                <a16:creationId xmlns:a16="http://schemas.microsoft.com/office/drawing/2014/main" id="{608CEA25-4564-124F-284F-C4E7D631146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4FBF31A-2430-29EA-D0EB-40F6E18C662E}"/>
              </a:ext>
            </a:extLst>
          </p:cNvPr>
          <p:cNvSpPr>
            <a:spLocks noGrp="1"/>
          </p:cNvSpPr>
          <p:nvPr>
            <p:ph type="sldNum" sz="quarter" idx="12"/>
          </p:nvPr>
        </p:nvSpPr>
        <p:spPr/>
        <p:txBody>
          <a:bodyPr/>
          <a:lstStyle/>
          <a:p>
            <a:fld id="{951EEF4A-1CC1-47D6-8577-31ACB4B6E95A}" type="slidenum">
              <a:rPr kumimoji="1" lang="ja-JP" altLang="en-US" smtClean="0"/>
              <a:t>‹#›</a:t>
            </a:fld>
            <a:endParaRPr kumimoji="1" lang="ja-JP" altLang="en-US"/>
          </a:p>
        </p:txBody>
      </p:sp>
    </p:spTree>
    <p:extLst>
      <p:ext uri="{BB962C8B-B14F-4D97-AF65-F5344CB8AC3E}">
        <p14:creationId xmlns:p14="http://schemas.microsoft.com/office/powerpoint/2010/main" val="23081511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0CDA960-C62D-B0A3-B8B2-C5E77E0C1A61}"/>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E8BEA80-E057-C96C-2BAE-EB2A85E1347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106FE2DB-8DC2-B107-063A-DE38D550968B}"/>
              </a:ext>
            </a:extLst>
          </p:cNvPr>
          <p:cNvSpPr>
            <a:spLocks noGrp="1"/>
          </p:cNvSpPr>
          <p:nvPr>
            <p:ph type="dt" sz="half" idx="10"/>
          </p:nvPr>
        </p:nvSpPr>
        <p:spPr/>
        <p:txBody>
          <a:bodyPr/>
          <a:lstStyle/>
          <a:p>
            <a:fld id="{408B06EA-C2F8-42FC-9AAE-91DAAF6604C6}" type="datetimeFigureOut">
              <a:rPr kumimoji="1" lang="ja-JP" altLang="en-US" smtClean="0"/>
              <a:t>2025/12/22</a:t>
            </a:fld>
            <a:endParaRPr kumimoji="1" lang="ja-JP" altLang="en-US"/>
          </a:p>
        </p:txBody>
      </p:sp>
      <p:sp>
        <p:nvSpPr>
          <p:cNvPr id="5" name="フッター プレースホルダー 4">
            <a:extLst>
              <a:ext uri="{FF2B5EF4-FFF2-40B4-BE49-F238E27FC236}">
                <a16:creationId xmlns:a16="http://schemas.microsoft.com/office/drawing/2014/main" id="{E8D6782F-24E6-BE58-AAA3-28ED6C9E50D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661ACA4-D362-B93E-730F-4C043EF245CF}"/>
              </a:ext>
            </a:extLst>
          </p:cNvPr>
          <p:cNvSpPr>
            <a:spLocks noGrp="1"/>
          </p:cNvSpPr>
          <p:nvPr>
            <p:ph type="sldNum" sz="quarter" idx="12"/>
          </p:nvPr>
        </p:nvSpPr>
        <p:spPr/>
        <p:txBody>
          <a:bodyPr/>
          <a:lstStyle/>
          <a:p>
            <a:fld id="{951EEF4A-1CC1-47D6-8577-31ACB4B6E95A}" type="slidenum">
              <a:rPr kumimoji="1" lang="ja-JP" altLang="en-US" smtClean="0"/>
              <a:t>‹#›</a:t>
            </a:fld>
            <a:endParaRPr kumimoji="1" lang="ja-JP" altLang="en-US"/>
          </a:p>
        </p:txBody>
      </p:sp>
    </p:spTree>
    <p:extLst>
      <p:ext uri="{BB962C8B-B14F-4D97-AF65-F5344CB8AC3E}">
        <p14:creationId xmlns:p14="http://schemas.microsoft.com/office/powerpoint/2010/main" val="14558359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1923BB5-F444-3E64-1F0A-35D0ABFF55B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2E31292-8D5F-2C16-4100-6C46835A254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AE07F03F-C648-4D0B-68C2-D7D5F6CE2E98}"/>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1D95D5A8-4F7F-B9A9-4E82-070A08B07EDD}"/>
              </a:ext>
            </a:extLst>
          </p:cNvPr>
          <p:cNvSpPr>
            <a:spLocks noGrp="1"/>
          </p:cNvSpPr>
          <p:nvPr>
            <p:ph type="dt" sz="half" idx="10"/>
          </p:nvPr>
        </p:nvSpPr>
        <p:spPr/>
        <p:txBody>
          <a:bodyPr/>
          <a:lstStyle/>
          <a:p>
            <a:fld id="{408B06EA-C2F8-42FC-9AAE-91DAAF6604C6}" type="datetimeFigureOut">
              <a:rPr kumimoji="1" lang="ja-JP" altLang="en-US" smtClean="0"/>
              <a:t>2025/12/22</a:t>
            </a:fld>
            <a:endParaRPr kumimoji="1" lang="ja-JP" altLang="en-US"/>
          </a:p>
        </p:txBody>
      </p:sp>
      <p:sp>
        <p:nvSpPr>
          <p:cNvPr id="6" name="フッター プレースホルダー 5">
            <a:extLst>
              <a:ext uri="{FF2B5EF4-FFF2-40B4-BE49-F238E27FC236}">
                <a16:creationId xmlns:a16="http://schemas.microsoft.com/office/drawing/2014/main" id="{0F870B13-6004-F0D7-D4B1-0D0B2A3FB4A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45A2EB6-18EB-42B6-5AD4-42D27640B93A}"/>
              </a:ext>
            </a:extLst>
          </p:cNvPr>
          <p:cNvSpPr>
            <a:spLocks noGrp="1"/>
          </p:cNvSpPr>
          <p:nvPr>
            <p:ph type="sldNum" sz="quarter" idx="12"/>
          </p:nvPr>
        </p:nvSpPr>
        <p:spPr/>
        <p:txBody>
          <a:bodyPr/>
          <a:lstStyle/>
          <a:p>
            <a:fld id="{951EEF4A-1CC1-47D6-8577-31ACB4B6E95A}" type="slidenum">
              <a:rPr kumimoji="1" lang="ja-JP" altLang="en-US" smtClean="0"/>
              <a:t>‹#›</a:t>
            </a:fld>
            <a:endParaRPr kumimoji="1" lang="ja-JP" altLang="en-US"/>
          </a:p>
        </p:txBody>
      </p:sp>
    </p:spTree>
    <p:extLst>
      <p:ext uri="{BB962C8B-B14F-4D97-AF65-F5344CB8AC3E}">
        <p14:creationId xmlns:p14="http://schemas.microsoft.com/office/powerpoint/2010/main" val="8114882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A340AF2-2F7D-D185-BD20-C5571F651D0C}"/>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A3A93BA-2439-89C8-9B7E-BB0A3BE2F5D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90366D7-70F1-ACD3-B175-A4F333471B20}"/>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53487678-21C2-CD49-14CA-AC693271FF7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157C43A3-CFE7-4680-3345-795FA0A64486}"/>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CC2D3DB6-D868-852B-B1C0-7E25FF9598EE}"/>
              </a:ext>
            </a:extLst>
          </p:cNvPr>
          <p:cNvSpPr>
            <a:spLocks noGrp="1"/>
          </p:cNvSpPr>
          <p:nvPr>
            <p:ph type="dt" sz="half" idx="10"/>
          </p:nvPr>
        </p:nvSpPr>
        <p:spPr/>
        <p:txBody>
          <a:bodyPr/>
          <a:lstStyle/>
          <a:p>
            <a:fld id="{408B06EA-C2F8-42FC-9AAE-91DAAF6604C6}" type="datetimeFigureOut">
              <a:rPr kumimoji="1" lang="ja-JP" altLang="en-US" smtClean="0"/>
              <a:t>2025/12/22</a:t>
            </a:fld>
            <a:endParaRPr kumimoji="1" lang="ja-JP" altLang="en-US"/>
          </a:p>
        </p:txBody>
      </p:sp>
      <p:sp>
        <p:nvSpPr>
          <p:cNvPr id="8" name="フッター プレースホルダー 7">
            <a:extLst>
              <a:ext uri="{FF2B5EF4-FFF2-40B4-BE49-F238E27FC236}">
                <a16:creationId xmlns:a16="http://schemas.microsoft.com/office/drawing/2014/main" id="{67C34BA9-E7DD-48FC-7264-E8E52793F18C}"/>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135FE353-F370-520F-9668-29933E8BF1E7}"/>
              </a:ext>
            </a:extLst>
          </p:cNvPr>
          <p:cNvSpPr>
            <a:spLocks noGrp="1"/>
          </p:cNvSpPr>
          <p:nvPr>
            <p:ph type="sldNum" sz="quarter" idx="12"/>
          </p:nvPr>
        </p:nvSpPr>
        <p:spPr/>
        <p:txBody>
          <a:bodyPr/>
          <a:lstStyle/>
          <a:p>
            <a:fld id="{951EEF4A-1CC1-47D6-8577-31ACB4B6E95A}" type="slidenum">
              <a:rPr kumimoji="1" lang="ja-JP" altLang="en-US" smtClean="0"/>
              <a:t>‹#›</a:t>
            </a:fld>
            <a:endParaRPr kumimoji="1" lang="ja-JP" altLang="en-US"/>
          </a:p>
        </p:txBody>
      </p:sp>
    </p:spTree>
    <p:extLst>
      <p:ext uri="{BB962C8B-B14F-4D97-AF65-F5344CB8AC3E}">
        <p14:creationId xmlns:p14="http://schemas.microsoft.com/office/powerpoint/2010/main" val="1003637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500F368-5722-8223-FA40-2A3CDABCEB2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BD65EA4E-E707-95DB-5AE7-201A6FD8046D}"/>
              </a:ext>
            </a:extLst>
          </p:cNvPr>
          <p:cNvSpPr>
            <a:spLocks noGrp="1"/>
          </p:cNvSpPr>
          <p:nvPr>
            <p:ph type="dt" sz="half" idx="10"/>
          </p:nvPr>
        </p:nvSpPr>
        <p:spPr/>
        <p:txBody>
          <a:bodyPr/>
          <a:lstStyle/>
          <a:p>
            <a:fld id="{408B06EA-C2F8-42FC-9AAE-91DAAF6604C6}" type="datetimeFigureOut">
              <a:rPr kumimoji="1" lang="ja-JP" altLang="en-US" smtClean="0"/>
              <a:t>2025/12/22</a:t>
            </a:fld>
            <a:endParaRPr kumimoji="1" lang="ja-JP" altLang="en-US"/>
          </a:p>
        </p:txBody>
      </p:sp>
      <p:sp>
        <p:nvSpPr>
          <p:cNvPr id="4" name="フッター プレースホルダー 3">
            <a:extLst>
              <a:ext uri="{FF2B5EF4-FFF2-40B4-BE49-F238E27FC236}">
                <a16:creationId xmlns:a16="http://schemas.microsoft.com/office/drawing/2014/main" id="{5E8D0491-56A8-9CBD-192B-4EB65FDD2AE3}"/>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D972BCF3-F80E-CFB9-0C96-AE598C887127}"/>
              </a:ext>
            </a:extLst>
          </p:cNvPr>
          <p:cNvSpPr>
            <a:spLocks noGrp="1"/>
          </p:cNvSpPr>
          <p:nvPr>
            <p:ph type="sldNum" sz="quarter" idx="12"/>
          </p:nvPr>
        </p:nvSpPr>
        <p:spPr/>
        <p:txBody>
          <a:bodyPr/>
          <a:lstStyle/>
          <a:p>
            <a:fld id="{951EEF4A-1CC1-47D6-8577-31ACB4B6E95A}" type="slidenum">
              <a:rPr kumimoji="1" lang="ja-JP" altLang="en-US" smtClean="0"/>
              <a:t>‹#›</a:t>
            </a:fld>
            <a:endParaRPr kumimoji="1" lang="ja-JP" altLang="en-US"/>
          </a:p>
        </p:txBody>
      </p:sp>
    </p:spTree>
    <p:extLst>
      <p:ext uri="{BB962C8B-B14F-4D97-AF65-F5344CB8AC3E}">
        <p14:creationId xmlns:p14="http://schemas.microsoft.com/office/powerpoint/2010/main" val="1276791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051A1383-9933-47F8-2125-BC61C56B0D41}"/>
              </a:ext>
            </a:extLst>
          </p:cNvPr>
          <p:cNvSpPr>
            <a:spLocks noGrp="1"/>
          </p:cNvSpPr>
          <p:nvPr>
            <p:ph type="dt" sz="half" idx="10"/>
          </p:nvPr>
        </p:nvSpPr>
        <p:spPr/>
        <p:txBody>
          <a:bodyPr/>
          <a:lstStyle/>
          <a:p>
            <a:fld id="{408B06EA-C2F8-42FC-9AAE-91DAAF6604C6}" type="datetimeFigureOut">
              <a:rPr kumimoji="1" lang="ja-JP" altLang="en-US" smtClean="0"/>
              <a:t>2025/12/22</a:t>
            </a:fld>
            <a:endParaRPr kumimoji="1" lang="ja-JP" altLang="en-US"/>
          </a:p>
        </p:txBody>
      </p:sp>
      <p:sp>
        <p:nvSpPr>
          <p:cNvPr id="3" name="フッター プレースホルダー 2">
            <a:extLst>
              <a:ext uri="{FF2B5EF4-FFF2-40B4-BE49-F238E27FC236}">
                <a16:creationId xmlns:a16="http://schemas.microsoft.com/office/drawing/2014/main" id="{CAEE71E3-2AE6-B69B-E8F0-529109C9BED3}"/>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397A7986-0E8A-8063-7262-B50E92E434FC}"/>
              </a:ext>
            </a:extLst>
          </p:cNvPr>
          <p:cNvSpPr>
            <a:spLocks noGrp="1"/>
          </p:cNvSpPr>
          <p:nvPr>
            <p:ph type="sldNum" sz="quarter" idx="12"/>
          </p:nvPr>
        </p:nvSpPr>
        <p:spPr/>
        <p:txBody>
          <a:bodyPr/>
          <a:lstStyle/>
          <a:p>
            <a:fld id="{951EEF4A-1CC1-47D6-8577-31ACB4B6E95A}" type="slidenum">
              <a:rPr kumimoji="1" lang="ja-JP" altLang="en-US" smtClean="0"/>
              <a:t>‹#›</a:t>
            </a:fld>
            <a:endParaRPr kumimoji="1" lang="ja-JP" altLang="en-US"/>
          </a:p>
        </p:txBody>
      </p:sp>
    </p:spTree>
    <p:extLst>
      <p:ext uri="{BB962C8B-B14F-4D97-AF65-F5344CB8AC3E}">
        <p14:creationId xmlns:p14="http://schemas.microsoft.com/office/powerpoint/2010/main" val="20444074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FB0D990-9D72-061F-2AB3-394A6DC13DC3}"/>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967EC03-696F-642C-FCD5-ED0BB1F8B34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4CB85D5B-B48D-2952-AE2F-6563237E8D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4044B95-1443-BE65-2F38-EC6FF974CA21}"/>
              </a:ext>
            </a:extLst>
          </p:cNvPr>
          <p:cNvSpPr>
            <a:spLocks noGrp="1"/>
          </p:cNvSpPr>
          <p:nvPr>
            <p:ph type="dt" sz="half" idx="10"/>
          </p:nvPr>
        </p:nvSpPr>
        <p:spPr/>
        <p:txBody>
          <a:bodyPr/>
          <a:lstStyle/>
          <a:p>
            <a:fld id="{408B06EA-C2F8-42FC-9AAE-91DAAF6604C6}" type="datetimeFigureOut">
              <a:rPr kumimoji="1" lang="ja-JP" altLang="en-US" smtClean="0"/>
              <a:t>2025/12/22</a:t>
            </a:fld>
            <a:endParaRPr kumimoji="1" lang="ja-JP" altLang="en-US"/>
          </a:p>
        </p:txBody>
      </p:sp>
      <p:sp>
        <p:nvSpPr>
          <p:cNvPr id="6" name="フッター プレースホルダー 5">
            <a:extLst>
              <a:ext uri="{FF2B5EF4-FFF2-40B4-BE49-F238E27FC236}">
                <a16:creationId xmlns:a16="http://schemas.microsoft.com/office/drawing/2014/main" id="{AD9DD6FA-0F53-F99A-9005-0098E653848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5B9B33F-ACA6-F241-E04B-85FB54E33A3B}"/>
              </a:ext>
            </a:extLst>
          </p:cNvPr>
          <p:cNvSpPr>
            <a:spLocks noGrp="1"/>
          </p:cNvSpPr>
          <p:nvPr>
            <p:ph type="sldNum" sz="quarter" idx="12"/>
          </p:nvPr>
        </p:nvSpPr>
        <p:spPr/>
        <p:txBody>
          <a:bodyPr/>
          <a:lstStyle/>
          <a:p>
            <a:fld id="{951EEF4A-1CC1-47D6-8577-31ACB4B6E95A}" type="slidenum">
              <a:rPr kumimoji="1" lang="ja-JP" altLang="en-US" smtClean="0"/>
              <a:t>‹#›</a:t>
            </a:fld>
            <a:endParaRPr kumimoji="1" lang="ja-JP" altLang="en-US"/>
          </a:p>
        </p:txBody>
      </p:sp>
    </p:spTree>
    <p:extLst>
      <p:ext uri="{BB962C8B-B14F-4D97-AF65-F5344CB8AC3E}">
        <p14:creationId xmlns:p14="http://schemas.microsoft.com/office/powerpoint/2010/main" val="1759877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E175797-FBEA-154F-F5BA-2CBFF33EF6E5}"/>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9BB54C32-2176-93FE-C595-873ADDE7380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E9214D98-88E4-15D0-72E4-52E1D76D83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7A38E40-2D1E-C444-1215-D96B32FD551E}"/>
              </a:ext>
            </a:extLst>
          </p:cNvPr>
          <p:cNvSpPr>
            <a:spLocks noGrp="1"/>
          </p:cNvSpPr>
          <p:nvPr>
            <p:ph type="dt" sz="half" idx="10"/>
          </p:nvPr>
        </p:nvSpPr>
        <p:spPr/>
        <p:txBody>
          <a:bodyPr/>
          <a:lstStyle/>
          <a:p>
            <a:fld id="{408B06EA-C2F8-42FC-9AAE-91DAAF6604C6}" type="datetimeFigureOut">
              <a:rPr kumimoji="1" lang="ja-JP" altLang="en-US" smtClean="0"/>
              <a:t>2025/12/22</a:t>
            </a:fld>
            <a:endParaRPr kumimoji="1" lang="ja-JP" altLang="en-US"/>
          </a:p>
        </p:txBody>
      </p:sp>
      <p:sp>
        <p:nvSpPr>
          <p:cNvPr id="6" name="フッター プレースホルダー 5">
            <a:extLst>
              <a:ext uri="{FF2B5EF4-FFF2-40B4-BE49-F238E27FC236}">
                <a16:creationId xmlns:a16="http://schemas.microsoft.com/office/drawing/2014/main" id="{771AF573-A131-8751-6DBA-E681DBC605F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0D990DF-3DF6-EF14-327F-B6AB0FFC7E85}"/>
              </a:ext>
            </a:extLst>
          </p:cNvPr>
          <p:cNvSpPr>
            <a:spLocks noGrp="1"/>
          </p:cNvSpPr>
          <p:nvPr>
            <p:ph type="sldNum" sz="quarter" idx="12"/>
          </p:nvPr>
        </p:nvSpPr>
        <p:spPr/>
        <p:txBody>
          <a:bodyPr/>
          <a:lstStyle/>
          <a:p>
            <a:fld id="{951EEF4A-1CC1-47D6-8577-31ACB4B6E95A}" type="slidenum">
              <a:rPr kumimoji="1" lang="ja-JP" altLang="en-US" smtClean="0"/>
              <a:t>‹#›</a:t>
            </a:fld>
            <a:endParaRPr kumimoji="1" lang="ja-JP" altLang="en-US"/>
          </a:p>
        </p:txBody>
      </p:sp>
    </p:spTree>
    <p:extLst>
      <p:ext uri="{BB962C8B-B14F-4D97-AF65-F5344CB8AC3E}">
        <p14:creationId xmlns:p14="http://schemas.microsoft.com/office/powerpoint/2010/main" val="28616779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936F8C4B-D941-23F9-53E2-680D6DA73B1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668FB05-CA4F-F814-FD4A-3C7BA1BE12B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24845FB-F5F8-BD8F-D9EC-D30CC799455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08B06EA-C2F8-42FC-9AAE-91DAAF6604C6}" type="datetimeFigureOut">
              <a:rPr kumimoji="1" lang="ja-JP" altLang="en-US" smtClean="0"/>
              <a:t>2025/12/22</a:t>
            </a:fld>
            <a:endParaRPr kumimoji="1" lang="ja-JP" altLang="en-US"/>
          </a:p>
        </p:txBody>
      </p:sp>
      <p:sp>
        <p:nvSpPr>
          <p:cNvPr id="5" name="フッター プレースホルダー 4">
            <a:extLst>
              <a:ext uri="{FF2B5EF4-FFF2-40B4-BE49-F238E27FC236}">
                <a16:creationId xmlns:a16="http://schemas.microsoft.com/office/drawing/2014/main" id="{E171D0DC-9EC5-8054-FBED-637A3970ABF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A80D90DE-F02B-038C-86E4-9C6BEFF8642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51EEF4A-1CC1-47D6-8577-31ACB4B6E95A}" type="slidenum">
              <a:rPr kumimoji="1" lang="ja-JP" altLang="en-US" smtClean="0"/>
              <a:t>‹#›</a:t>
            </a:fld>
            <a:endParaRPr kumimoji="1" lang="ja-JP" altLang="en-US"/>
          </a:p>
        </p:txBody>
      </p:sp>
    </p:spTree>
    <p:extLst>
      <p:ext uri="{BB962C8B-B14F-4D97-AF65-F5344CB8AC3E}">
        <p14:creationId xmlns:p14="http://schemas.microsoft.com/office/powerpoint/2010/main" val="42734281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3F91C5F-0192-BAAD-18E8-048EA32AA839}"/>
              </a:ext>
            </a:extLst>
          </p:cNvPr>
          <p:cNvSpPr>
            <a:spLocks noGrp="1"/>
          </p:cNvSpPr>
          <p:nvPr>
            <p:ph type="ctrTitle"/>
          </p:nvPr>
        </p:nvSpPr>
        <p:spPr/>
        <p:txBody>
          <a:bodyPr>
            <a:normAutofit/>
          </a:bodyPr>
          <a:lstStyle/>
          <a:p>
            <a:r>
              <a:rPr kumimoji="1" lang="ja-JP" altLang="en-US" sz="4400" dirty="0"/>
              <a:t>人間科学概論</a:t>
            </a:r>
            <a:br>
              <a:rPr kumimoji="1" lang="ja-JP" altLang="en-US" sz="4400" dirty="0"/>
            </a:br>
            <a:r>
              <a:rPr kumimoji="1" lang="ja-JP" altLang="en-US" sz="4400" dirty="0"/>
              <a:t>第</a:t>
            </a:r>
            <a:r>
              <a:rPr kumimoji="1" lang="en-US" altLang="ja-JP" sz="4400" dirty="0"/>
              <a:t>11</a:t>
            </a:r>
            <a:r>
              <a:rPr kumimoji="1" lang="ja-JP" altLang="en-US" sz="4400" dirty="0"/>
              <a:t>回：</a:t>
            </a:r>
            <a:r>
              <a:rPr lang="ja-JP" altLang="en-US" sz="4400" dirty="0"/>
              <a:t>クリティカルシンキング</a:t>
            </a:r>
            <a:endParaRPr kumimoji="1" lang="ja-JP" altLang="en-US" sz="4400" dirty="0"/>
          </a:p>
        </p:txBody>
      </p:sp>
      <p:sp>
        <p:nvSpPr>
          <p:cNvPr id="3" name="字幕 2">
            <a:extLst>
              <a:ext uri="{FF2B5EF4-FFF2-40B4-BE49-F238E27FC236}">
                <a16:creationId xmlns:a16="http://schemas.microsoft.com/office/drawing/2014/main" id="{81E36A3E-211F-BC22-5EC7-8CCF67218F72}"/>
              </a:ext>
            </a:extLst>
          </p:cNvPr>
          <p:cNvSpPr>
            <a:spLocks noGrp="1"/>
          </p:cNvSpPr>
          <p:nvPr>
            <p:ph type="subTitle" idx="1"/>
          </p:nvPr>
        </p:nvSpPr>
        <p:spPr/>
        <p:txBody>
          <a:bodyPr>
            <a:normAutofit lnSpcReduction="10000"/>
          </a:bodyPr>
          <a:lstStyle/>
          <a:p>
            <a:r>
              <a:rPr lang="ja-JP" altLang="en-US" dirty="0"/>
              <a:t>寺尾 敦</a:t>
            </a:r>
            <a:endParaRPr lang="en-US" altLang="ja-JP" dirty="0"/>
          </a:p>
          <a:p>
            <a:r>
              <a:rPr lang="ja-JP" altLang="en-US" dirty="0"/>
              <a:t>青山学院大学社会情報学部</a:t>
            </a:r>
            <a:endParaRPr lang="en-US" altLang="ja-JP" dirty="0"/>
          </a:p>
          <a:p>
            <a:r>
              <a:rPr lang="en-US" altLang="ja-JP" dirty="0"/>
              <a:t>atsushi@si.aoyama.ac.jp</a:t>
            </a:r>
          </a:p>
          <a:p>
            <a:r>
              <a:rPr lang="en-US" altLang="ja-JP" dirty="0"/>
              <a:t>X: @aterao</a:t>
            </a:r>
            <a:endParaRPr lang="ja-JP" altLang="en-US" dirty="0"/>
          </a:p>
          <a:p>
            <a:endParaRPr kumimoji="1" lang="ja-JP" altLang="en-US" dirty="0"/>
          </a:p>
        </p:txBody>
      </p:sp>
    </p:spTree>
    <p:extLst>
      <p:ext uri="{BB962C8B-B14F-4D97-AF65-F5344CB8AC3E}">
        <p14:creationId xmlns:p14="http://schemas.microsoft.com/office/powerpoint/2010/main" val="19542611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2F115D5-C63B-812D-B323-0AE7A1314643}"/>
              </a:ext>
            </a:extLst>
          </p:cNvPr>
          <p:cNvSpPr>
            <a:spLocks noGrp="1"/>
          </p:cNvSpPr>
          <p:nvPr>
            <p:ph type="title"/>
          </p:nvPr>
        </p:nvSpPr>
        <p:spPr/>
        <p:txBody>
          <a:bodyPr/>
          <a:lstStyle/>
          <a:p>
            <a:r>
              <a:rPr lang="ja-JP" altLang="en-US" dirty="0"/>
              <a:t>クリティカルな思考をする人の特性</a:t>
            </a:r>
            <a:endParaRPr kumimoji="1" lang="ja-JP" altLang="en-US" dirty="0"/>
          </a:p>
        </p:txBody>
      </p:sp>
      <p:sp>
        <p:nvSpPr>
          <p:cNvPr id="3" name="コンテンツ プレースホルダー 2">
            <a:extLst>
              <a:ext uri="{FF2B5EF4-FFF2-40B4-BE49-F238E27FC236}">
                <a16:creationId xmlns:a16="http://schemas.microsoft.com/office/drawing/2014/main" id="{940B5D83-D5D3-2F91-DEC7-2CE07871742A}"/>
              </a:ext>
            </a:extLst>
          </p:cNvPr>
          <p:cNvSpPr>
            <a:spLocks noGrp="1"/>
          </p:cNvSpPr>
          <p:nvPr>
            <p:ph idx="1"/>
          </p:nvPr>
        </p:nvSpPr>
        <p:spPr/>
        <p:txBody>
          <a:bodyPr/>
          <a:lstStyle/>
          <a:p>
            <a:r>
              <a:rPr lang="ja-JP" altLang="en-US" dirty="0">
                <a:latin typeface="UD デジタル 教科書体 NP" panose="02020400000000000000" pitchFamily="18" charset="-128"/>
                <a:ea typeface="UD デジタル 教科書体 NP" panose="02020400000000000000" pitchFamily="18" charset="-128"/>
              </a:rPr>
              <a:t>すぐ</a:t>
            </a:r>
            <a:r>
              <a:rPr kumimoji="1" lang="ja-JP" altLang="en-US" dirty="0">
                <a:latin typeface="UD デジタル 教科書体 NP" panose="02020400000000000000" pitchFamily="18" charset="-128"/>
                <a:ea typeface="UD デジタル 教科書体 NP" panose="02020400000000000000" pitchFamily="18" charset="-128"/>
              </a:rPr>
              <a:t>れた思考力を持つ人の</a:t>
            </a:r>
            <a:r>
              <a:rPr kumimoji="1" lang="en-US" altLang="ja-JP" dirty="0">
                <a:latin typeface="UD デジタル 教科書体 NP" panose="02020400000000000000" pitchFamily="18" charset="-128"/>
                <a:ea typeface="UD デジタル 教科書体 NP" panose="02020400000000000000" pitchFamily="18" charset="-128"/>
              </a:rPr>
              <a:t>10</a:t>
            </a:r>
            <a:r>
              <a:rPr kumimoji="1" lang="ja-JP" altLang="en-US" dirty="0">
                <a:latin typeface="UD デジタル 教科書体 NP" panose="02020400000000000000" pitchFamily="18" charset="-128"/>
                <a:ea typeface="UD デジタル 教科書体 NP" panose="02020400000000000000" pitchFamily="18" charset="-128"/>
              </a:rPr>
              <a:t>のパーソナリティ特性（</a:t>
            </a:r>
            <a:r>
              <a:rPr kumimoji="1" lang="en-US" altLang="ja-JP" dirty="0">
                <a:latin typeface="UD デジタル 教科書体 NP" panose="02020400000000000000" pitchFamily="18" charset="-128"/>
                <a:ea typeface="UD デジタル 教科書体 NP" panose="02020400000000000000" pitchFamily="18" charset="-128"/>
              </a:rPr>
              <a:t>D’Angelo, 1971</a:t>
            </a:r>
            <a:r>
              <a:rPr kumimoji="1" lang="ja-JP" altLang="en-US" dirty="0">
                <a:latin typeface="UD デジタル 教科書体 NP" panose="02020400000000000000" pitchFamily="18" charset="-128"/>
                <a:ea typeface="UD デジタル 教科書体 NP" panose="02020400000000000000" pitchFamily="18" charset="-128"/>
              </a:rPr>
              <a:t>）</a:t>
            </a:r>
            <a:endParaRPr kumimoji="1" lang="en-US" altLang="ja-JP" dirty="0">
              <a:latin typeface="UD デジタル 教科書体 NP" panose="02020400000000000000" pitchFamily="18" charset="-128"/>
              <a:ea typeface="UD デジタル 教科書体 NP" panose="02020400000000000000" pitchFamily="18" charset="-128"/>
            </a:endParaRPr>
          </a:p>
          <a:p>
            <a:pPr marL="914400" lvl="1" indent="-457200">
              <a:buFont typeface="+mj-lt"/>
              <a:buAutoNum type="arabicPeriod"/>
            </a:pPr>
            <a:r>
              <a:rPr kumimoji="1" lang="ja-JP" altLang="en-US" dirty="0">
                <a:latin typeface="UD デジタル 教科書体 NP" panose="02020400000000000000" pitchFamily="18" charset="-128"/>
                <a:ea typeface="UD デジタル 教科書体 NP" panose="02020400000000000000" pitchFamily="18" charset="-128"/>
              </a:rPr>
              <a:t>知的好奇心：いろいろな問題に興味をもち，答えを探そうとすること</a:t>
            </a:r>
            <a:endParaRPr kumimoji="1" lang="en-US" altLang="ja-JP" dirty="0">
              <a:latin typeface="UD デジタル 教科書体 NP" panose="02020400000000000000" pitchFamily="18" charset="-128"/>
              <a:ea typeface="UD デジタル 教科書体 NP" panose="02020400000000000000" pitchFamily="18" charset="-128"/>
            </a:endParaRPr>
          </a:p>
          <a:p>
            <a:pPr marL="914400" lvl="1" indent="-457200">
              <a:buFont typeface="+mj-lt"/>
              <a:buAutoNum type="arabicPeriod"/>
            </a:pPr>
            <a:r>
              <a:rPr lang="ja-JP" altLang="en-US" dirty="0">
                <a:latin typeface="UD デジタル 教科書体 NP" panose="02020400000000000000" pitchFamily="18" charset="-128"/>
                <a:ea typeface="UD デジタル 教科書体 NP" panose="02020400000000000000" pitchFamily="18" charset="-128"/>
              </a:rPr>
              <a:t>客観性：何事かを決めるとき，感情や主観によらず，客観的に決めようとすること</a:t>
            </a:r>
            <a:endParaRPr lang="en-US" altLang="ja-JP" dirty="0">
              <a:latin typeface="UD デジタル 教科書体 NP" panose="02020400000000000000" pitchFamily="18" charset="-128"/>
              <a:ea typeface="UD デジタル 教科書体 NP" panose="02020400000000000000" pitchFamily="18" charset="-128"/>
            </a:endParaRPr>
          </a:p>
          <a:p>
            <a:pPr marL="914400" lvl="1" indent="-457200">
              <a:buFont typeface="+mj-lt"/>
              <a:buAutoNum type="arabicPeriod"/>
            </a:pPr>
            <a:r>
              <a:rPr kumimoji="1" lang="ja-JP" altLang="en-US" dirty="0">
                <a:latin typeface="UD デジタル 教科書体 NP" panose="02020400000000000000" pitchFamily="18" charset="-128"/>
                <a:ea typeface="UD デジタル 教科書体 NP" panose="02020400000000000000" pitchFamily="18" charset="-128"/>
              </a:rPr>
              <a:t>開かれた心：いろいろな立場や考え方を考慮しようとすること</a:t>
            </a:r>
            <a:endParaRPr kumimoji="1" lang="en-US" altLang="ja-JP" dirty="0">
              <a:latin typeface="UD デジタル 教科書体 NP" panose="02020400000000000000" pitchFamily="18" charset="-128"/>
              <a:ea typeface="UD デジタル 教科書体 NP" panose="02020400000000000000" pitchFamily="18" charset="-128"/>
            </a:endParaRPr>
          </a:p>
          <a:p>
            <a:pPr marL="914400" lvl="1" indent="-457200">
              <a:buFont typeface="+mj-lt"/>
              <a:buAutoNum type="arabicPeriod"/>
            </a:pPr>
            <a:r>
              <a:rPr lang="ja-JP" altLang="en-US" dirty="0">
                <a:latin typeface="UD デジタル 教科書体 NP" panose="02020400000000000000" pitchFamily="18" charset="-128"/>
                <a:ea typeface="UD デジタル 教科書体 NP" panose="02020400000000000000" pitchFamily="18" charset="-128"/>
              </a:rPr>
              <a:t>柔軟性：自分のやり方，考え方を自在に改めることができること</a:t>
            </a:r>
            <a:endParaRPr lang="en-US" altLang="ja-JP" dirty="0">
              <a:latin typeface="UD デジタル 教科書体 NP" panose="02020400000000000000" pitchFamily="18" charset="-128"/>
              <a:ea typeface="UD デジタル 教科書体 NP" panose="02020400000000000000" pitchFamily="18" charset="-128"/>
            </a:endParaRPr>
          </a:p>
          <a:p>
            <a:pPr marL="914400" lvl="1" indent="-457200">
              <a:buFont typeface="+mj-lt"/>
              <a:buAutoNum type="arabicPeriod"/>
            </a:pPr>
            <a:r>
              <a:rPr kumimoji="1" lang="ja-JP" altLang="en-US" dirty="0">
                <a:latin typeface="UD デジタル 教科書体 NP" panose="02020400000000000000" pitchFamily="18" charset="-128"/>
                <a:ea typeface="UD デジタル 教科書体 NP" panose="02020400000000000000" pitchFamily="18" charset="-128"/>
              </a:rPr>
              <a:t>知的懐疑心：十分な証拠が出されるまでは，結論を保留すること</a:t>
            </a:r>
            <a:endParaRPr kumimoji="1" lang="en-US" altLang="ja-JP" dirty="0">
              <a:latin typeface="UD デジタル 教科書体 NP" panose="02020400000000000000" pitchFamily="18" charset="-128"/>
              <a:ea typeface="UD デジタル 教科書体 NP" panose="02020400000000000000" pitchFamily="18" charset="-128"/>
            </a:endParaRPr>
          </a:p>
          <a:p>
            <a:endParaRPr kumimoji="1" lang="ja-JP" altLang="en-US" dirty="0"/>
          </a:p>
        </p:txBody>
      </p:sp>
    </p:spTree>
    <p:extLst>
      <p:ext uri="{BB962C8B-B14F-4D97-AF65-F5344CB8AC3E}">
        <p14:creationId xmlns:p14="http://schemas.microsoft.com/office/powerpoint/2010/main" val="35717263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88E9477-8FAC-B4CF-CB57-6F0AC6B120F8}"/>
              </a:ext>
            </a:extLst>
          </p:cNvPr>
          <p:cNvSpPr>
            <a:spLocks noGrp="1"/>
          </p:cNvSpPr>
          <p:nvPr>
            <p:ph type="title"/>
          </p:nvPr>
        </p:nvSpPr>
        <p:spPr/>
        <p:txBody>
          <a:bodyPr/>
          <a:lstStyle/>
          <a:p>
            <a:endParaRPr kumimoji="1" lang="ja-JP" altLang="en-US"/>
          </a:p>
        </p:txBody>
      </p:sp>
      <p:sp>
        <p:nvSpPr>
          <p:cNvPr id="3" name="コンテンツ プレースホルダー 2">
            <a:extLst>
              <a:ext uri="{FF2B5EF4-FFF2-40B4-BE49-F238E27FC236}">
                <a16:creationId xmlns:a16="http://schemas.microsoft.com/office/drawing/2014/main" id="{27404F16-BF0F-35FF-C449-3721BEA76FF6}"/>
              </a:ext>
            </a:extLst>
          </p:cNvPr>
          <p:cNvSpPr>
            <a:spLocks noGrp="1"/>
          </p:cNvSpPr>
          <p:nvPr>
            <p:ph idx="1"/>
          </p:nvPr>
        </p:nvSpPr>
        <p:spPr/>
        <p:txBody>
          <a:bodyPr/>
          <a:lstStyle/>
          <a:p>
            <a:pPr marL="914400" lvl="1" indent="-457200">
              <a:buFont typeface="+mj-lt"/>
              <a:buAutoNum type="arabicPeriod" startAt="6"/>
            </a:pPr>
            <a:r>
              <a:rPr kumimoji="1" lang="ja-JP" altLang="en-US" dirty="0">
                <a:latin typeface="UD デジタル 教科書体 NP" panose="02020400000000000000" pitchFamily="18" charset="-128"/>
                <a:ea typeface="UD デジタル 教科書体 NP" panose="02020400000000000000" pitchFamily="18" charset="-128"/>
              </a:rPr>
              <a:t>知的誠実さ：</a:t>
            </a:r>
            <a:r>
              <a:rPr lang="ja-JP" altLang="en-US" dirty="0">
                <a:latin typeface="UD デジタル 教科書体 NP" panose="02020400000000000000" pitchFamily="18" charset="-128"/>
                <a:ea typeface="UD デジタル 教科書体 NP" panose="02020400000000000000" pitchFamily="18" charset="-128"/>
              </a:rPr>
              <a:t>自分と違う意見でも，正しいものは正しいと認めることができること</a:t>
            </a:r>
            <a:endParaRPr lang="en-US" altLang="ja-JP" dirty="0">
              <a:latin typeface="UD デジタル 教科書体 NP" panose="02020400000000000000" pitchFamily="18" charset="-128"/>
              <a:ea typeface="UD デジタル 教科書体 NP" panose="02020400000000000000" pitchFamily="18" charset="-128"/>
            </a:endParaRPr>
          </a:p>
          <a:p>
            <a:pPr marL="914400" lvl="1" indent="-457200">
              <a:buFont typeface="+mj-lt"/>
              <a:buAutoNum type="arabicPeriod" startAt="6"/>
            </a:pPr>
            <a:r>
              <a:rPr kumimoji="1" lang="ja-JP" altLang="en-US" dirty="0">
                <a:latin typeface="UD デジタル 教科書体 NP" panose="02020400000000000000" pitchFamily="18" charset="-128"/>
                <a:ea typeface="UD デジタル 教科書体 NP" panose="02020400000000000000" pitchFamily="18" charset="-128"/>
              </a:rPr>
              <a:t>筋道立っていること：きちんとした論理を積み重ねて結論に達しようとすること</a:t>
            </a:r>
            <a:endParaRPr kumimoji="1" lang="en-US" altLang="ja-JP" dirty="0">
              <a:latin typeface="UD デジタル 教科書体 NP" panose="02020400000000000000" pitchFamily="18" charset="-128"/>
              <a:ea typeface="UD デジタル 教科書体 NP" panose="02020400000000000000" pitchFamily="18" charset="-128"/>
            </a:endParaRPr>
          </a:p>
          <a:p>
            <a:pPr marL="914400" lvl="1" indent="-457200">
              <a:buFont typeface="+mj-lt"/>
              <a:buAutoNum type="arabicPeriod" startAt="6"/>
            </a:pPr>
            <a:r>
              <a:rPr kumimoji="1" lang="ja-JP" altLang="en-US" dirty="0">
                <a:latin typeface="UD デジタル 教科書体 NP" panose="02020400000000000000" pitchFamily="18" charset="-128"/>
                <a:ea typeface="UD デジタル 教科書体 NP" panose="02020400000000000000" pitchFamily="18" charset="-128"/>
              </a:rPr>
              <a:t>追求心：決着がつくまで考え抜いたり議論をしたりすること</a:t>
            </a:r>
            <a:endParaRPr kumimoji="1" lang="en-US" altLang="ja-JP" dirty="0">
              <a:latin typeface="UD デジタル 教科書体 NP" panose="02020400000000000000" pitchFamily="18" charset="-128"/>
              <a:ea typeface="UD デジタル 教科書体 NP" panose="02020400000000000000" pitchFamily="18" charset="-128"/>
            </a:endParaRPr>
          </a:p>
          <a:p>
            <a:pPr marL="914400" lvl="1" indent="-457200">
              <a:buFont typeface="+mj-lt"/>
              <a:buAutoNum type="arabicPeriod" startAt="6"/>
            </a:pPr>
            <a:r>
              <a:rPr lang="ja-JP" altLang="en-US" dirty="0">
                <a:latin typeface="UD デジタル 教科書体 NP" panose="02020400000000000000" pitchFamily="18" charset="-128"/>
                <a:ea typeface="UD デジタル 教科書体 NP" panose="02020400000000000000" pitchFamily="18" charset="-128"/>
              </a:rPr>
              <a:t>決断力：証拠に基づいてきちんと結論を下すことができること</a:t>
            </a:r>
            <a:endParaRPr lang="en-US" altLang="ja-JP" dirty="0">
              <a:latin typeface="UD デジタル 教科書体 NP" panose="02020400000000000000" pitchFamily="18" charset="-128"/>
              <a:ea typeface="UD デジタル 教科書体 NP" panose="02020400000000000000" pitchFamily="18" charset="-128"/>
            </a:endParaRPr>
          </a:p>
          <a:p>
            <a:pPr marL="914400" lvl="1" indent="-457200">
              <a:buFont typeface="+mj-lt"/>
              <a:buAutoNum type="arabicPeriod" startAt="6"/>
            </a:pPr>
            <a:r>
              <a:rPr kumimoji="1" lang="ja-JP" altLang="en-US" dirty="0">
                <a:latin typeface="UD デジタル 教科書体 NP" panose="02020400000000000000" pitchFamily="18" charset="-128"/>
                <a:ea typeface="UD デジタル 教科書体 NP" panose="02020400000000000000" pitchFamily="18" charset="-128"/>
              </a:rPr>
              <a:t>他者の立場の尊重：他人の方が正しい場合は，それを認めることができること</a:t>
            </a:r>
          </a:p>
        </p:txBody>
      </p:sp>
    </p:spTree>
    <p:extLst>
      <p:ext uri="{BB962C8B-B14F-4D97-AF65-F5344CB8AC3E}">
        <p14:creationId xmlns:p14="http://schemas.microsoft.com/office/powerpoint/2010/main" val="4335459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7B7B651-266A-18C1-FEB1-1E617B47E822}"/>
              </a:ext>
            </a:extLst>
          </p:cNvPr>
          <p:cNvSpPr>
            <a:spLocks noGrp="1"/>
          </p:cNvSpPr>
          <p:nvPr>
            <p:ph type="title"/>
          </p:nvPr>
        </p:nvSpPr>
        <p:spPr/>
        <p:txBody>
          <a:bodyPr/>
          <a:lstStyle/>
          <a:p>
            <a:r>
              <a:rPr kumimoji="1" lang="ja-JP" altLang="en-US" dirty="0"/>
              <a:t>考えてみよう </a:t>
            </a:r>
            <a:r>
              <a:rPr kumimoji="1" lang="en-US" altLang="ja-JP" dirty="0"/>
              <a:t>1.1</a:t>
            </a:r>
            <a:endParaRPr kumimoji="1" lang="ja-JP" altLang="en-US" dirty="0"/>
          </a:p>
        </p:txBody>
      </p:sp>
      <p:sp>
        <p:nvSpPr>
          <p:cNvPr id="3" name="コンテンツ プレースホルダー 2">
            <a:extLst>
              <a:ext uri="{FF2B5EF4-FFF2-40B4-BE49-F238E27FC236}">
                <a16:creationId xmlns:a16="http://schemas.microsoft.com/office/drawing/2014/main" id="{2327127C-DB6B-AE77-3C2A-ACA4DF664D97}"/>
              </a:ext>
            </a:extLst>
          </p:cNvPr>
          <p:cNvSpPr>
            <a:spLocks noGrp="1"/>
          </p:cNvSpPr>
          <p:nvPr>
            <p:ph idx="1"/>
          </p:nvPr>
        </p:nvSpPr>
        <p:spPr/>
        <p:txBody>
          <a:bodyPr/>
          <a:lstStyle/>
          <a:p>
            <a:r>
              <a:rPr lang="ja-JP" altLang="en-US" dirty="0">
                <a:latin typeface="UD デジタル 教科書体 NP" panose="02020400000000000000" pitchFamily="18" charset="-128"/>
                <a:ea typeface="UD デジタル 教科書体 NP" panose="02020400000000000000" pitchFamily="18" charset="-128"/>
              </a:rPr>
              <a:t>あなたが思い起こした「優れた思考をする人」は，</a:t>
            </a:r>
            <a:r>
              <a:rPr lang="en-US" altLang="ja-JP" dirty="0">
                <a:latin typeface="UD デジタル 教科書体 NP" panose="02020400000000000000" pitchFamily="18" charset="-128"/>
                <a:ea typeface="UD デジタル 教科書体 NP" panose="02020400000000000000" pitchFamily="18" charset="-128"/>
              </a:rPr>
              <a:t>10</a:t>
            </a:r>
            <a:r>
              <a:rPr lang="ja-JP" altLang="en-US" dirty="0">
                <a:latin typeface="UD デジタル 教科書体 NP" panose="02020400000000000000" pitchFamily="18" charset="-128"/>
                <a:ea typeface="UD デジタル 教科書体 NP" panose="02020400000000000000" pitchFamily="18" charset="-128"/>
              </a:rPr>
              <a:t>個の特性のそれぞれについてどれくらいあてはまっていただろうか。ここで，あらためて数値で評価してみよう。それぞれの項目に対して，その人が「１：まったくあてはまらない」から「 ５：まさにあてはまる」までの５段階で評価してほしい。</a:t>
            </a:r>
            <a:endParaRPr lang="en-US" altLang="ja-JP" dirty="0">
              <a:latin typeface="UD デジタル 教科書体 NP" panose="02020400000000000000" pitchFamily="18" charset="-128"/>
              <a:ea typeface="UD デジタル 教科書体 NP" panose="02020400000000000000" pitchFamily="18" charset="-128"/>
            </a:endParaRPr>
          </a:p>
          <a:p>
            <a:r>
              <a:rPr kumimoji="1" lang="ja-JP" altLang="en-US" dirty="0">
                <a:latin typeface="UD デジタル 教科書体 NP" panose="02020400000000000000" pitchFamily="18" charset="-128"/>
                <a:ea typeface="UD デジタル 教科書体 NP" panose="02020400000000000000" pitchFamily="18" charset="-128"/>
              </a:rPr>
              <a:t>次に，あなた自身の特性についても自己評価してもらいたい。</a:t>
            </a:r>
            <a:endParaRPr kumimoji="1" lang="en-US" altLang="ja-JP" dirty="0">
              <a:latin typeface="UD デジタル 教科書体 NP" panose="02020400000000000000" pitchFamily="18" charset="-128"/>
              <a:ea typeface="UD デジタル 教科書体 NP" panose="02020400000000000000" pitchFamily="18" charset="-128"/>
            </a:endParaRPr>
          </a:p>
          <a:p>
            <a:endParaRPr lang="en-US" altLang="ja-JP" dirty="0">
              <a:latin typeface="UD デジタル 教科書体 NP" panose="02020400000000000000" pitchFamily="18" charset="-128"/>
              <a:ea typeface="UD デジタル 教科書体 NP" panose="02020400000000000000" pitchFamily="18" charset="-128"/>
            </a:endParaRPr>
          </a:p>
          <a:p>
            <a:r>
              <a:rPr kumimoji="1" lang="ja-JP" altLang="en-US" dirty="0">
                <a:latin typeface="UD デジタル 教科書体 NP" panose="02020400000000000000" pitchFamily="18" charset="-128"/>
                <a:ea typeface="UD デジタル 教科書体 NP" panose="02020400000000000000" pitchFamily="18" charset="-128"/>
              </a:rPr>
              <a:t>特性それぞれについて，具体的にどのような行動として現れるのかを例示するので，ひとつずつ評価する。</a:t>
            </a:r>
          </a:p>
        </p:txBody>
      </p:sp>
    </p:spTree>
    <p:extLst>
      <p:ext uri="{BB962C8B-B14F-4D97-AF65-F5344CB8AC3E}">
        <p14:creationId xmlns:p14="http://schemas.microsoft.com/office/powerpoint/2010/main" val="5150551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9CCB5B9-0075-E4D6-285F-11B622AEB84B}"/>
              </a:ext>
            </a:extLst>
          </p:cNvPr>
          <p:cNvSpPr>
            <a:spLocks noGrp="1"/>
          </p:cNvSpPr>
          <p:nvPr>
            <p:ph type="title"/>
          </p:nvPr>
        </p:nvSpPr>
        <p:spPr/>
        <p:txBody>
          <a:bodyPr/>
          <a:lstStyle/>
          <a:p>
            <a:endParaRPr kumimoji="1" lang="ja-JP" altLang="en-US"/>
          </a:p>
        </p:txBody>
      </p:sp>
      <p:sp>
        <p:nvSpPr>
          <p:cNvPr id="3" name="コンテンツ プレースホルダー 2">
            <a:extLst>
              <a:ext uri="{FF2B5EF4-FFF2-40B4-BE49-F238E27FC236}">
                <a16:creationId xmlns:a16="http://schemas.microsoft.com/office/drawing/2014/main" id="{ACD375E2-426B-6181-2C42-E8507E2C8CEB}"/>
              </a:ext>
            </a:extLst>
          </p:cNvPr>
          <p:cNvSpPr>
            <a:spLocks noGrp="1"/>
          </p:cNvSpPr>
          <p:nvPr>
            <p:ph idx="1"/>
          </p:nvPr>
        </p:nvSpPr>
        <p:spPr/>
        <p:txBody>
          <a:bodyPr/>
          <a:lstStyle/>
          <a:p>
            <a:pPr marL="514350" indent="-514350">
              <a:buFont typeface="+mj-lt"/>
              <a:buAutoNum type="arabicPeriod"/>
            </a:pPr>
            <a:r>
              <a:rPr lang="ja-JP" altLang="en-US" dirty="0">
                <a:latin typeface="UD デジタル 教科書体 NP" panose="02020400000000000000" pitchFamily="18" charset="-128"/>
                <a:ea typeface="UD デジタル 教科書体 NP" panose="02020400000000000000" pitchFamily="18" charset="-128"/>
              </a:rPr>
              <a:t>知的好奇心：いろいろな問題に興味をもち，答えを探そうとすること</a:t>
            </a:r>
            <a:endParaRPr lang="en-US" altLang="ja-JP" dirty="0">
              <a:latin typeface="UD デジタル 教科書体 NP" panose="02020400000000000000" pitchFamily="18" charset="-128"/>
              <a:ea typeface="UD デジタル 教科書体 NP" panose="02020400000000000000" pitchFamily="18" charset="-128"/>
            </a:endParaRPr>
          </a:p>
          <a:p>
            <a:pPr lvl="1"/>
            <a:r>
              <a:rPr lang="ja-JP" altLang="en-US" dirty="0">
                <a:latin typeface="UD デジタル 教科書体 NP" panose="02020400000000000000" pitchFamily="18" charset="-128"/>
                <a:ea typeface="UD デジタル 教科書体 NP" panose="02020400000000000000" pitchFamily="18" charset="-128"/>
              </a:rPr>
              <a:t>ふつうの人が気にもかけないようなことに疑問を持つ。</a:t>
            </a:r>
            <a:endParaRPr lang="en-US" altLang="ja-JP" dirty="0">
              <a:latin typeface="UD デジタル 教科書体 NP" panose="02020400000000000000" pitchFamily="18" charset="-128"/>
              <a:ea typeface="UD デジタル 教科書体 NP" panose="02020400000000000000" pitchFamily="18" charset="-128"/>
            </a:endParaRPr>
          </a:p>
          <a:p>
            <a:pPr lvl="1"/>
            <a:r>
              <a:rPr kumimoji="1" lang="ja-JP" altLang="en-US" dirty="0">
                <a:latin typeface="UD デジタル 教科書体 NP" panose="02020400000000000000" pitchFamily="18" charset="-128"/>
                <a:ea typeface="UD デジタル 教科書体 NP" panose="02020400000000000000" pitchFamily="18" charset="-128"/>
              </a:rPr>
              <a:t>新しいものにチャレンジするのが好きである。</a:t>
            </a:r>
            <a:endParaRPr kumimoji="1" lang="en-US" altLang="ja-JP" dirty="0">
              <a:latin typeface="UD デジタル 教科書体 NP" panose="02020400000000000000" pitchFamily="18" charset="-128"/>
              <a:ea typeface="UD デジタル 教科書体 NP" panose="02020400000000000000" pitchFamily="18" charset="-128"/>
            </a:endParaRPr>
          </a:p>
          <a:p>
            <a:pPr lvl="1"/>
            <a:r>
              <a:rPr lang="ja-JP" altLang="en-US" dirty="0">
                <a:latin typeface="UD デジタル 教科書体 NP" panose="02020400000000000000" pitchFamily="18" charset="-128"/>
                <a:ea typeface="UD デジタル 教科書体 NP" panose="02020400000000000000" pitchFamily="18" charset="-128"/>
              </a:rPr>
              <a:t>いろいろな分野について，本を読み，精通している。</a:t>
            </a:r>
            <a:endParaRPr kumimoji="1" lang="ja-JP" altLang="en-US" dirty="0">
              <a:latin typeface="UD デジタル 教科書体 NP" panose="02020400000000000000" pitchFamily="18" charset="-128"/>
              <a:ea typeface="UD デジタル 教科書体 NP" panose="02020400000000000000" pitchFamily="18" charset="-128"/>
            </a:endParaRPr>
          </a:p>
        </p:txBody>
      </p:sp>
    </p:spTree>
    <p:extLst>
      <p:ext uri="{BB962C8B-B14F-4D97-AF65-F5344CB8AC3E}">
        <p14:creationId xmlns:p14="http://schemas.microsoft.com/office/powerpoint/2010/main" val="3353754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606804D-C4DD-D949-46A3-395F97C165EF}"/>
              </a:ext>
            </a:extLst>
          </p:cNvPr>
          <p:cNvSpPr>
            <a:spLocks noGrp="1"/>
          </p:cNvSpPr>
          <p:nvPr>
            <p:ph type="title"/>
          </p:nvPr>
        </p:nvSpPr>
        <p:spPr/>
        <p:txBody>
          <a:bodyPr/>
          <a:lstStyle/>
          <a:p>
            <a:endParaRPr kumimoji="1" lang="ja-JP" altLang="en-US"/>
          </a:p>
        </p:txBody>
      </p:sp>
      <p:sp>
        <p:nvSpPr>
          <p:cNvPr id="3" name="コンテンツ プレースホルダー 2">
            <a:extLst>
              <a:ext uri="{FF2B5EF4-FFF2-40B4-BE49-F238E27FC236}">
                <a16:creationId xmlns:a16="http://schemas.microsoft.com/office/drawing/2014/main" id="{D8D7E89E-DCB7-371B-8204-201120350F8E}"/>
              </a:ext>
            </a:extLst>
          </p:cNvPr>
          <p:cNvSpPr>
            <a:spLocks noGrp="1"/>
          </p:cNvSpPr>
          <p:nvPr>
            <p:ph idx="1"/>
          </p:nvPr>
        </p:nvSpPr>
        <p:spPr/>
        <p:txBody>
          <a:bodyPr/>
          <a:lstStyle/>
          <a:p>
            <a:pPr marL="514350" indent="-514350">
              <a:buFont typeface="+mj-lt"/>
              <a:buAutoNum type="arabicPeriod" startAt="2"/>
            </a:pPr>
            <a:r>
              <a:rPr lang="ja-JP" altLang="en-US" dirty="0">
                <a:latin typeface="UD デジタル 教科書体 NP" panose="02020400000000000000" pitchFamily="18" charset="-128"/>
                <a:ea typeface="UD デジタル 教科書体 NP" panose="02020400000000000000" pitchFamily="18" charset="-128"/>
              </a:rPr>
              <a:t>客観性：何事かを決めるとき，感情や主観によらず，客観的に決めようとすること</a:t>
            </a:r>
            <a:endParaRPr lang="en-US" altLang="ja-JP" dirty="0">
              <a:latin typeface="UD デジタル 教科書体 NP" panose="02020400000000000000" pitchFamily="18" charset="-128"/>
              <a:ea typeface="UD デジタル 教科書体 NP" panose="02020400000000000000" pitchFamily="18" charset="-128"/>
            </a:endParaRPr>
          </a:p>
          <a:p>
            <a:pPr lvl="1"/>
            <a:r>
              <a:rPr kumimoji="1" lang="ja-JP" altLang="en-US" dirty="0">
                <a:latin typeface="UD デジタル 教科書体 NP" panose="02020400000000000000" pitchFamily="18" charset="-128"/>
                <a:ea typeface="UD デジタル 教科書体 NP" panose="02020400000000000000" pitchFamily="18" charset="-128"/>
              </a:rPr>
              <a:t>冷静な態度で判断を下す。興奮状態でものごとを決めたりすることはない。</a:t>
            </a:r>
            <a:endParaRPr kumimoji="1" lang="en-US" altLang="ja-JP" dirty="0">
              <a:latin typeface="UD デジタル 教科書体 NP" panose="02020400000000000000" pitchFamily="18" charset="-128"/>
              <a:ea typeface="UD デジタル 教科書体 NP" panose="02020400000000000000" pitchFamily="18" charset="-128"/>
            </a:endParaRPr>
          </a:p>
          <a:p>
            <a:pPr lvl="1"/>
            <a:r>
              <a:rPr lang="ja-JP" altLang="en-US" dirty="0">
                <a:latin typeface="UD デジタル 教科書体 NP" panose="02020400000000000000" pitchFamily="18" charset="-128"/>
                <a:ea typeface="UD デジタル 教科書体 NP" panose="02020400000000000000" pitchFamily="18" charset="-128"/>
              </a:rPr>
              <a:t>判断を下す際には，義理人情よりも事実や証拠を重視する。</a:t>
            </a:r>
            <a:endParaRPr lang="en-US" altLang="ja-JP" dirty="0">
              <a:latin typeface="UD デジタル 教科書体 NP" panose="02020400000000000000" pitchFamily="18" charset="-128"/>
              <a:ea typeface="UD デジタル 教科書体 NP" panose="02020400000000000000" pitchFamily="18" charset="-128"/>
            </a:endParaRPr>
          </a:p>
          <a:p>
            <a:pPr lvl="1"/>
            <a:r>
              <a:rPr kumimoji="1" lang="ja-JP" altLang="en-US" dirty="0">
                <a:latin typeface="UD デジタル 教科書体 NP" panose="02020400000000000000" pitchFamily="18" charset="-128"/>
                <a:ea typeface="UD デジタル 教科書体 NP" panose="02020400000000000000" pitchFamily="18" charset="-128"/>
              </a:rPr>
              <a:t>判断を下す際には，自分の好みにとらわれないようにする。</a:t>
            </a:r>
          </a:p>
        </p:txBody>
      </p:sp>
    </p:spTree>
    <p:extLst>
      <p:ext uri="{BB962C8B-B14F-4D97-AF65-F5344CB8AC3E}">
        <p14:creationId xmlns:p14="http://schemas.microsoft.com/office/powerpoint/2010/main" val="22999375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DC21689-7ACB-1FDA-568F-A0A0718B288E}"/>
              </a:ext>
            </a:extLst>
          </p:cNvPr>
          <p:cNvSpPr>
            <a:spLocks noGrp="1"/>
          </p:cNvSpPr>
          <p:nvPr>
            <p:ph type="title"/>
          </p:nvPr>
        </p:nvSpPr>
        <p:spPr/>
        <p:txBody>
          <a:bodyPr/>
          <a:lstStyle/>
          <a:p>
            <a:endParaRPr kumimoji="1" lang="ja-JP" altLang="en-US"/>
          </a:p>
        </p:txBody>
      </p:sp>
      <p:sp>
        <p:nvSpPr>
          <p:cNvPr id="3" name="コンテンツ プレースホルダー 2">
            <a:extLst>
              <a:ext uri="{FF2B5EF4-FFF2-40B4-BE49-F238E27FC236}">
                <a16:creationId xmlns:a16="http://schemas.microsoft.com/office/drawing/2014/main" id="{D4B1C3D3-23D6-EF19-6634-7CCA68F60468}"/>
              </a:ext>
            </a:extLst>
          </p:cNvPr>
          <p:cNvSpPr>
            <a:spLocks noGrp="1"/>
          </p:cNvSpPr>
          <p:nvPr>
            <p:ph idx="1"/>
          </p:nvPr>
        </p:nvSpPr>
        <p:spPr/>
        <p:txBody>
          <a:bodyPr/>
          <a:lstStyle/>
          <a:p>
            <a:pPr marL="514350" indent="-514350">
              <a:buFont typeface="+mj-lt"/>
              <a:buAutoNum type="arabicPeriod" startAt="3"/>
            </a:pPr>
            <a:r>
              <a:rPr lang="ja-JP" altLang="en-US" dirty="0">
                <a:latin typeface="UD デジタル 教科書体 NP" panose="02020400000000000000" pitchFamily="18" charset="-128"/>
                <a:ea typeface="UD デジタル 教科書体 NP" panose="02020400000000000000" pitchFamily="18" charset="-128"/>
              </a:rPr>
              <a:t>開かれた心：いろいろな立場や考え方を考慮しようとすること</a:t>
            </a:r>
            <a:endParaRPr lang="en-US" altLang="ja-JP" dirty="0">
              <a:latin typeface="UD デジタル 教科書体 NP" panose="02020400000000000000" pitchFamily="18" charset="-128"/>
              <a:ea typeface="UD デジタル 教科書体 NP" panose="02020400000000000000" pitchFamily="18" charset="-128"/>
            </a:endParaRPr>
          </a:p>
          <a:p>
            <a:pPr lvl="1"/>
            <a:r>
              <a:rPr lang="ja-JP" altLang="en-US" dirty="0">
                <a:latin typeface="UD デジタル 教科書体 NP" panose="02020400000000000000" pitchFamily="18" charset="-128"/>
                <a:ea typeface="UD デジタル 教科書体 NP" panose="02020400000000000000" pitchFamily="18" charset="-128"/>
              </a:rPr>
              <a:t>問題の良い面と悪い面の両面を見る。</a:t>
            </a:r>
            <a:endParaRPr lang="en-US" altLang="ja-JP" dirty="0">
              <a:latin typeface="UD デジタル 教科書体 NP" panose="02020400000000000000" pitchFamily="18" charset="-128"/>
              <a:ea typeface="UD デジタル 教科書体 NP" panose="02020400000000000000" pitchFamily="18" charset="-128"/>
            </a:endParaRPr>
          </a:p>
          <a:p>
            <a:pPr lvl="1"/>
            <a:r>
              <a:rPr lang="ja-JP" altLang="en-US" dirty="0">
                <a:latin typeface="UD デジタル 教科書体 NP" panose="02020400000000000000" pitchFamily="18" charset="-128"/>
                <a:ea typeface="UD デジタル 教科書体 NP" panose="02020400000000000000" pitchFamily="18" charset="-128"/>
              </a:rPr>
              <a:t>ひとつふたつの立場だけではなく，あらゆる立場から考慮しようとする。</a:t>
            </a:r>
            <a:endParaRPr lang="en-US" altLang="ja-JP" dirty="0">
              <a:latin typeface="UD デジタル 教科書体 NP" panose="02020400000000000000" pitchFamily="18" charset="-128"/>
              <a:ea typeface="UD デジタル 教科書体 NP" panose="02020400000000000000" pitchFamily="18" charset="-128"/>
            </a:endParaRPr>
          </a:p>
          <a:p>
            <a:pPr lvl="1"/>
            <a:r>
              <a:rPr lang="ja-JP" altLang="en-US" dirty="0">
                <a:latin typeface="UD デジタル 教科書体 NP" panose="02020400000000000000" pitchFamily="18" charset="-128"/>
                <a:ea typeface="UD デジタル 教科書体 NP" panose="02020400000000000000" pitchFamily="18" charset="-128"/>
              </a:rPr>
              <a:t>偏りのない判断をしようとする。</a:t>
            </a:r>
            <a:endParaRPr lang="en-US" altLang="ja-JP" dirty="0">
              <a:latin typeface="UD デジタル 教科書体 NP" panose="02020400000000000000" pitchFamily="18" charset="-128"/>
              <a:ea typeface="UD デジタル 教科書体 NP" panose="02020400000000000000" pitchFamily="18" charset="-128"/>
            </a:endParaRPr>
          </a:p>
        </p:txBody>
      </p:sp>
    </p:spTree>
    <p:extLst>
      <p:ext uri="{BB962C8B-B14F-4D97-AF65-F5344CB8AC3E}">
        <p14:creationId xmlns:p14="http://schemas.microsoft.com/office/powerpoint/2010/main" val="35633889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F1A276B-F5D0-384A-343B-524040B0E0CF}"/>
              </a:ext>
            </a:extLst>
          </p:cNvPr>
          <p:cNvSpPr>
            <a:spLocks noGrp="1"/>
          </p:cNvSpPr>
          <p:nvPr>
            <p:ph type="title"/>
          </p:nvPr>
        </p:nvSpPr>
        <p:spPr/>
        <p:txBody>
          <a:bodyPr/>
          <a:lstStyle/>
          <a:p>
            <a:endParaRPr kumimoji="1" lang="ja-JP" altLang="en-US"/>
          </a:p>
        </p:txBody>
      </p:sp>
      <p:sp>
        <p:nvSpPr>
          <p:cNvPr id="3" name="コンテンツ プレースホルダー 2">
            <a:extLst>
              <a:ext uri="{FF2B5EF4-FFF2-40B4-BE49-F238E27FC236}">
                <a16:creationId xmlns:a16="http://schemas.microsoft.com/office/drawing/2014/main" id="{02D3334B-6B4D-FC50-C89E-6C0F26ACE8A2}"/>
              </a:ext>
            </a:extLst>
          </p:cNvPr>
          <p:cNvSpPr>
            <a:spLocks noGrp="1"/>
          </p:cNvSpPr>
          <p:nvPr>
            <p:ph idx="1"/>
          </p:nvPr>
        </p:nvSpPr>
        <p:spPr/>
        <p:txBody>
          <a:bodyPr/>
          <a:lstStyle/>
          <a:p>
            <a:pPr marL="514350" indent="-514350">
              <a:buFont typeface="+mj-lt"/>
              <a:buAutoNum type="arabicPeriod" startAt="4"/>
            </a:pPr>
            <a:r>
              <a:rPr lang="ja-JP" altLang="en-US" dirty="0">
                <a:latin typeface="UD デジタル 教科書体 NP" panose="02020400000000000000" pitchFamily="18" charset="-128"/>
                <a:ea typeface="UD デジタル 教科書体 NP" panose="02020400000000000000" pitchFamily="18" charset="-128"/>
              </a:rPr>
              <a:t>柔軟性：自分のやり方，考え方を自在に改めることができること</a:t>
            </a:r>
            <a:endParaRPr lang="en-US" altLang="ja-JP" dirty="0">
              <a:latin typeface="UD デジタル 教科書体 NP" panose="02020400000000000000" pitchFamily="18" charset="-128"/>
              <a:ea typeface="UD デジタル 教科書体 NP" panose="02020400000000000000" pitchFamily="18" charset="-128"/>
            </a:endParaRPr>
          </a:p>
          <a:p>
            <a:pPr lvl="1"/>
            <a:r>
              <a:rPr lang="ja-JP" altLang="en-US" dirty="0">
                <a:latin typeface="UD デジタル 教科書体 NP" panose="02020400000000000000" pitchFamily="18" charset="-128"/>
                <a:ea typeface="UD デジタル 教科書体 NP" panose="02020400000000000000" pitchFamily="18" charset="-128"/>
              </a:rPr>
              <a:t>独断的で頑固な態度にならない。</a:t>
            </a:r>
            <a:endParaRPr lang="en-US" altLang="ja-JP" dirty="0">
              <a:latin typeface="UD デジタル 教科書体 NP" panose="02020400000000000000" pitchFamily="18" charset="-128"/>
              <a:ea typeface="UD デジタル 教科書体 NP" panose="02020400000000000000" pitchFamily="18" charset="-128"/>
            </a:endParaRPr>
          </a:p>
          <a:p>
            <a:pPr lvl="1"/>
            <a:r>
              <a:rPr lang="ja-JP" altLang="en-US" dirty="0">
                <a:latin typeface="UD デジタル 教科書体 NP" panose="02020400000000000000" pitchFamily="18" charset="-128"/>
                <a:ea typeface="UD デジタル 教科書体 NP" panose="02020400000000000000" pitchFamily="18" charset="-128"/>
              </a:rPr>
              <a:t>必要に応じて妥協することもできる。</a:t>
            </a:r>
            <a:endParaRPr lang="en-US" altLang="ja-JP" dirty="0">
              <a:latin typeface="UD デジタル 教科書体 NP" panose="02020400000000000000" pitchFamily="18" charset="-128"/>
              <a:ea typeface="UD デジタル 教科書体 NP" panose="02020400000000000000" pitchFamily="18" charset="-128"/>
            </a:endParaRPr>
          </a:p>
          <a:p>
            <a:pPr lvl="1"/>
            <a:r>
              <a:rPr lang="ja-JP" altLang="en-US" dirty="0">
                <a:latin typeface="UD デジタル 教科書体 NP" panose="02020400000000000000" pitchFamily="18" charset="-128"/>
                <a:ea typeface="UD デジタル 教科書体 NP" panose="02020400000000000000" pitchFamily="18" charset="-128"/>
              </a:rPr>
              <a:t>ひとつのやり方で問題が解決しないときには，いろいろなやり方を試みる。</a:t>
            </a:r>
            <a:endParaRPr lang="en-US" altLang="ja-JP" dirty="0">
              <a:latin typeface="UD デジタル 教科書体 NP" panose="02020400000000000000" pitchFamily="18" charset="-128"/>
              <a:ea typeface="UD デジタル 教科書体 NP" panose="02020400000000000000" pitchFamily="18" charset="-128"/>
            </a:endParaRPr>
          </a:p>
        </p:txBody>
      </p:sp>
    </p:spTree>
    <p:extLst>
      <p:ext uri="{BB962C8B-B14F-4D97-AF65-F5344CB8AC3E}">
        <p14:creationId xmlns:p14="http://schemas.microsoft.com/office/powerpoint/2010/main" val="12059027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7CA0DF6-07BE-78E3-7F87-DF2EE13D7CC7}"/>
              </a:ext>
            </a:extLst>
          </p:cNvPr>
          <p:cNvSpPr>
            <a:spLocks noGrp="1"/>
          </p:cNvSpPr>
          <p:nvPr>
            <p:ph type="title"/>
          </p:nvPr>
        </p:nvSpPr>
        <p:spPr/>
        <p:txBody>
          <a:bodyPr/>
          <a:lstStyle/>
          <a:p>
            <a:endParaRPr kumimoji="1" lang="ja-JP" altLang="en-US"/>
          </a:p>
        </p:txBody>
      </p:sp>
      <p:sp>
        <p:nvSpPr>
          <p:cNvPr id="3" name="コンテンツ プレースホルダー 2">
            <a:extLst>
              <a:ext uri="{FF2B5EF4-FFF2-40B4-BE49-F238E27FC236}">
                <a16:creationId xmlns:a16="http://schemas.microsoft.com/office/drawing/2014/main" id="{D658E9BE-6124-9A37-54C8-55AE6B25D1F4}"/>
              </a:ext>
            </a:extLst>
          </p:cNvPr>
          <p:cNvSpPr>
            <a:spLocks noGrp="1"/>
          </p:cNvSpPr>
          <p:nvPr>
            <p:ph idx="1"/>
          </p:nvPr>
        </p:nvSpPr>
        <p:spPr/>
        <p:txBody>
          <a:bodyPr/>
          <a:lstStyle/>
          <a:p>
            <a:pPr marL="514350" indent="-514350">
              <a:buFont typeface="+mj-lt"/>
              <a:buAutoNum type="arabicPeriod" startAt="5"/>
            </a:pPr>
            <a:r>
              <a:rPr lang="ja-JP" altLang="en-US" dirty="0">
                <a:latin typeface="UD デジタル 教科書体 NP" panose="02020400000000000000" pitchFamily="18" charset="-128"/>
                <a:ea typeface="UD デジタル 教科書体 NP" panose="02020400000000000000" pitchFamily="18" charset="-128"/>
              </a:rPr>
              <a:t>知的懐疑心：十分な証拠が出されるまでは，結論を保留すること</a:t>
            </a:r>
            <a:endParaRPr lang="en-US" altLang="ja-JP" dirty="0">
              <a:latin typeface="UD デジタル 教科書体 NP" panose="02020400000000000000" pitchFamily="18" charset="-128"/>
              <a:ea typeface="UD デジタル 教科書体 NP" panose="02020400000000000000" pitchFamily="18" charset="-128"/>
            </a:endParaRPr>
          </a:p>
          <a:p>
            <a:pPr lvl="1"/>
            <a:r>
              <a:rPr kumimoji="1" lang="ja-JP" altLang="en-US" dirty="0">
                <a:latin typeface="UD デジタル 教科書体 NP" panose="02020400000000000000" pitchFamily="18" charset="-128"/>
                <a:ea typeface="UD デジタル 教科書体 NP" panose="02020400000000000000" pitchFamily="18" charset="-128"/>
              </a:rPr>
              <a:t>何事も，少しも疑わずに信じ込んだりはしない。</a:t>
            </a:r>
            <a:endParaRPr kumimoji="1" lang="en-US" altLang="ja-JP" dirty="0">
              <a:latin typeface="UD デジタル 教科書体 NP" panose="02020400000000000000" pitchFamily="18" charset="-128"/>
              <a:ea typeface="UD デジタル 教科書体 NP" panose="02020400000000000000" pitchFamily="18" charset="-128"/>
            </a:endParaRPr>
          </a:p>
          <a:p>
            <a:pPr lvl="1"/>
            <a:r>
              <a:rPr kumimoji="1" lang="ja-JP" altLang="en-US" dirty="0">
                <a:latin typeface="UD デジタル 教科書体 NP" panose="02020400000000000000" pitchFamily="18" charset="-128"/>
                <a:ea typeface="UD デジタル 教科書体 NP" panose="02020400000000000000" pitchFamily="18" charset="-128"/>
              </a:rPr>
              <a:t>確たる証拠の有無にこだわる。</a:t>
            </a:r>
            <a:endParaRPr kumimoji="1" lang="en-US" altLang="ja-JP" dirty="0">
              <a:latin typeface="UD デジタル 教科書体 NP" panose="02020400000000000000" pitchFamily="18" charset="-128"/>
              <a:ea typeface="UD デジタル 教科書体 NP" panose="02020400000000000000" pitchFamily="18" charset="-128"/>
            </a:endParaRPr>
          </a:p>
          <a:p>
            <a:pPr lvl="1"/>
            <a:r>
              <a:rPr lang="ja-JP" altLang="en-US" dirty="0">
                <a:latin typeface="UD デジタル 教科書体 NP" panose="02020400000000000000" pitchFamily="18" charset="-128"/>
                <a:ea typeface="UD デジタル 教科書体 NP" panose="02020400000000000000" pitchFamily="18" charset="-128"/>
              </a:rPr>
              <a:t>根拠が弱いと思える主張に対しては，他の可能性を追求する。</a:t>
            </a:r>
            <a:endParaRPr kumimoji="1" lang="ja-JP" altLang="en-US" dirty="0">
              <a:latin typeface="UD デジタル 教科書体 NP" panose="02020400000000000000" pitchFamily="18" charset="-128"/>
              <a:ea typeface="UD デジタル 教科書体 NP" panose="02020400000000000000" pitchFamily="18" charset="-128"/>
            </a:endParaRPr>
          </a:p>
        </p:txBody>
      </p:sp>
    </p:spTree>
    <p:extLst>
      <p:ext uri="{BB962C8B-B14F-4D97-AF65-F5344CB8AC3E}">
        <p14:creationId xmlns:p14="http://schemas.microsoft.com/office/powerpoint/2010/main" val="13384104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365C6B3-B6D1-A333-A525-7CA7C97FEC77}"/>
              </a:ext>
            </a:extLst>
          </p:cNvPr>
          <p:cNvSpPr>
            <a:spLocks noGrp="1"/>
          </p:cNvSpPr>
          <p:nvPr>
            <p:ph type="title"/>
          </p:nvPr>
        </p:nvSpPr>
        <p:spPr/>
        <p:txBody>
          <a:bodyPr/>
          <a:lstStyle/>
          <a:p>
            <a:endParaRPr kumimoji="1" lang="ja-JP" altLang="en-US"/>
          </a:p>
        </p:txBody>
      </p:sp>
      <p:sp>
        <p:nvSpPr>
          <p:cNvPr id="3" name="コンテンツ プレースホルダー 2">
            <a:extLst>
              <a:ext uri="{FF2B5EF4-FFF2-40B4-BE49-F238E27FC236}">
                <a16:creationId xmlns:a16="http://schemas.microsoft.com/office/drawing/2014/main" id="{7A8D11F2-CF50-30BA-DCED-324F4B725BF4}"/>
              </a:ext>
            </a:extLst>
          </p:cNvPr>
          <p:cNvSpPr>
            <a:spLocks noGrp="1"/>
          </p:cNvSpPr>
          <p:nvPr>
            <p:ph idx="1"/>
          </p:nvPr>
        </p:nvSpPr>
        <p:spPr/>
        <p:txBody>
          <a:bodyPr/>
          <a:lstStyle/>
          <a:p>
            <a:pPr marL="514350" indent="-514350">
              <a:buFont typeface="+mj-lt"/>
              <a:buAutoNum type="arabicPeriod" startAt="6"/>
            </a:pPr>
            <a:r>
              <a:rPr lang="ja-JP" altLang="en-US" dirty="0">
                <a:latin typeface="UD デジタル 教科書体 NP" panose="02020400000000000000" pitchFamily="18" charset="-128"/>
                <a:ea typeface="UD デジタル 教科書体 NP" panose="02020400000000000000" pitchFamily="18" charset="-128"/>
              </a:rPr>
              <a:t>知的誠実さ：自分と違う意見でも，正しいものは正しいと認めることができること</a:t>
            </a:r>
            <a:endParaRPr lang="en-US" altLang="ja-JP" dirty="0">
              <a:latin typeface="UD デジタル 教科書体 NP" panose="02020400000000000000" pitchFamily="18" charset="-128"/>
              <a:ea typeface="UD デジタル 教科書体 NP" panose="02020400000000000000" pitchFamily="18" charset="-128"/>
            </a:endParaRPr>
          </a:p>
          <a:p>
            <a:pPr lvl="1"/>
            <a:r>
              <a:rPr lang="ja-JP" altLang="en-US" dirty="0">
                <a:latin typeface="UD デジタル 教科書体 NP" panose="02020400000000000000" pitchFamily="18" charset="-128"/>
                <a:ea typeface="UD デジタル 教科書体 NP" panose="02020400000000000000" pitchFamily="18" charset="-128"/>
              </a:rPr>
              <a:t>自分の立場に有利なものも不利なものも含めて，あらゆる根拠を求めようとする。</a:t>
            </a:r>
            <a:endParaRPr lang="en-US" altLang="ja-JP" dirty="0">
              <a:latin typeface="UD デジタル 教科書体 NP" panose="02020400000000000000" pitchFamily="18" charset="-128"/>
              <a:ea typeface="UD デジタル 教科書体 NP" panose="02020400000000000000" pitchFamily="18" charset="-128"/>
            </a:endParaRPr>
          </a:p>
          <a:p>
            <a:pPr lvl="1"/>
            <a:r>
              <a:rPr lang="ja-JP" altLang="en-US" dirty="0">
                <a:latin typeface="UD デジタル 教科書体 NP" panose="02020400000000000000" pitchFamily="18" charset="-128"/>
                <a:ea typeface="UD デジタル 教科書体 NP" panose="02020400000000000000" pitchFamily="18" charset="-128"/>
              </a:rPr>
              <a:t>自分とは別の意見を理解しようと努める。</a:t>
            </a:r>
            <a:endParaRPr lang="en-US" altLang="ja-JP" dirty="0">
              <a:latin typeface="UD デジタル 教科書体 NP" panose="02020400000000000000" pitchFamily="18" charset="-128"/>
              <a:ea typeface="UD デジタル 教科書体 NP" panose="02020400000000000000" pitchFamily="18" charset="-128"/>
            </a:endParaRPr>
          </a:p>
          <a:p>
            <a:pPr lvl="1"/>
            <a:r>
              <a:rPr lang="ja-JP" altLang="en-US" dirty="0">
                <a:latin typeface="UD デジタル 教科書体 NP" panose="02020400000000000000" pitchFamily="18" charset="-128"/>
                <a:ea typeface="UD デジタル 教科書体 NP" panose="02020400000000000000" pitchFamily="18" charset="-128"/>
              </a:rPr>
              <a:t>自分の立場に反するものであっても，正しいことは支持する。</a:t>
            </a:r>
            <a:endParaRPr lang="en-US" altLang="ja-JP" dirty="0">
              <a:latin typeface="UD デジタル 教科書体 NP" panose="02020400000000000000" pitchFamily="18" charset="-128"/>
              <a:ea typeface="UD デジタル 教科書体 NP" panose="02020400000000000000" pitchFamily="18" charset="-128"/>
            </a:endParaRPr>
          </a:p>
        </p:txBody>
      </p:sp>
    </p:spTree>
    <p:extLst>
      <p:ext uri="{BB962C8B-B14F-4D97-AF65-F5344CB8AC3E}">
        <p14:creationId xmlns:p14="http://schemas.microsoft.com/office/powerpoint/2010/main" val="27623502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B2F2AF7-9D8E-9662-C52C-BF70C5C218F3}"/>
              </a:ext>
            </a:extLst>
          </p:cNvPr>
          <p:cNvSpPr>
            <a:spLocks noGrp="1"/>
          </p:cNvSpPr>
          <p:nvPr>
            <p:ph type="title"/>
          </p:nvPr>
        </p:nvSpPr>
        <p:spPr/>
        <p:txBody>
          <a:bodyPr/>
          <a:lstStyle/>
          <a:p>
            <a:endParaRPr kumimoji="1" lang="ja-JP" altLang="en-US"/>
          </a:p>
        </p:txBody>
      </p:sp>
      <p:sp>
        <p:nvSpPr>
          <p:cNvPr id="3" name="コンテンツ プレースホルダー 2">
            <a:extLst>
              <a:ext uri="{FF2B5EF4-FFF2-40B4-BE49-F238E27FC236}">
                <a16:creationId xmlns:a16="http://schemas.microsoft.com/office/drawing/2014/main" id="{10419AFC-C32F-2A82-FBEA-9304969335EC}"/>
              </a:ext>
            </a:extLst>
          </p:cNvPr>
          <p:cNvSpPr>
            <a:spLocks noGrp="1"/>
          </p:cNvSpPr>
          <p:nvPr>
            <p:ph idx="1"/>
          </p:nvPr>
        </p:nvSpPr>
        <p:spPr/>
        <p:txBody>
          <a:bodyPr/>
          <a:lstStyle/>
          <a:p>
            <a:pPr marL="514350" indent="-514350">
              <a:buFont typeface="+mj-lt"/>
              <a:buAutoNum type="arabicPeriod" startAt="7"/>
            </a:pPr>
            <a:r>
              <a:rPr lang="ja-JP" altLang="en-US" dirty="0">
                <a:latin typeface="UD デジタル 教科書体 NP" panose="02020400000000000000" pitchFamily="18" charset="-128"/>
                <a:ea typeface="UD デジタル 教科書体 NP" panose="02020400000000000000" pitchFamily="18" charset="-128"/>
              </a:rPr>
              <a:t>筋道立っていること：きちんとした論理を積み重ねて結論に達しようとすること</a:t>
            </a:r>
            <a:endParaRPr lang="en-US" altLang="ja-JP" dirty="0">
              <a:latin typeface="UD デジタル 教科書体 NP" panose="02020400000000000000" pitchFamily="18" charset="-128"/>
              <a:ea typeface="UD デジタル 教科書体 NP" panose="02020400000000000000" pitchFamily="18" charset="-128"/>
            </a:endParaRPr>
          </a:p>
          <a:p>
            <a:pPr lvl="1"/>
            <a:r>
              <a:rPr lang="ja-JP" altLang="en-US" dirty="0">
                <a:latin typeface="UD デジタル 教科書体 NP" panose="02020400000000000000" pitchFamily="18" charset="-128"/>
                <a:ea typeface="UD デジタル 教科書体 NP" panose="02020400000000000000" pitchFamily="18" charset="-128"/>
              </a:rPr>
              <a:t>問題と関係あることと無関係なことをきちんと区別できる。</a:t>
            </a:r>
            <a:endParaRPr lang="en-US" altLang="ja-JP" dirty="0">
              <a:latin typeface="UD デジタル 教科書体 NP" panose="02020400000000000000" pitchFamily="18" charset="-128"/>
              <a:ea typeface="UD デジタル 教科書体 NP" panose="02020400000000000000" pitchFamily="18" charset="-128"/>
            </a:endParaRPr>
          </a:p>
          <a:p>
            <a:pPr lvl="1"/>
            <a:r>
              <a:rPr lang="ja-JP" altLang="en-US" dirty="0">
                <a:latin typeface="UD デジタル 教科書体 NP" panose="02020400000000000000" pitchFamily="18" charset="-128"/>
                <a:ea typeface="UD デジタル 教科書体 NP" panose="02020400000000000000" pitchFamily="18" charset="-128"/>
              </a:rPr>
              <a:t>論理的に議論を組み立てることができる。</a:t>
            </a:r>
            <a:endParaRPr lang="en-US" altLang="ja-JP" dirty="0">
              <a:latin typeface="UD デジタル 教科書体 NP" panose="02020400000000000000" pitchFamily="18" charset="-128"/>
              <a:ea typeface="UD デジタル 教科書体 NP" panose="02020400000000000000" pitchFamily="18" charset="-128"/>
            </a:endParaRPr>
          </a:p>
          <a:p>
            <a:pPr lvl="1"/>
            <a:r>
              <a:rPr lang="ja-JP" altLang="en-US" dirty="0">
                <a:latin typeface="UD デジタル 教科書体 NP" panose="02020400000000000000" pitchFamily="18" charset="-128"/>
                <a:ea typeface="UD デジタル 教科書体 NP" panose="02020400000000000000" pitchFamily="18" charset="-128"/>
              </a:rPr>
              <a:t>結論は根拠から直接導かれることにとどめ，無理な論理の飛躍を行わない。</a:t>
            </a:r>
            <a:endParaRPr lang="en-US" altLang="ja-JP" dirty="0">
              <a:latin typeface="UD デジタル 教科書体 NP" panose="02020400000000000000" pitchFamily="18" charset="-128"/>
              <a:ea typeface="UD デジタル 教科書体 NP" panose="02020400000000000000" pitchFamily="18" charset="-128"/>
            </a:endParaRPr>
          </a:p>
        </p:txBody>
      </p:sp>
    </p:spTree>
    <p:extLst>
      <p:ext uri="{BB962C8B-B14F-4D97-AF65-F5344CB8AC3E}">
        <p14:creationId xmlns:p14="http://schemas.microsoft.com/office/powerpoint/2010/main" val="27842545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1353AE7-693A-FADC-7630-458881028858}"/>
              </a:ext>
            </a:extLst>
          </p:cNvPr>
          <p:cNvSpPr>
            <a:spLocks noGrp="1"/>
          </p:cNvSpPr>
          <p:nvPr>
            <p:ph type="title"/>
          </p:nvPr>
        </p:nvSpPr>
        <p:spPr/>
        <p:txBody>
          <a:bodyPr/>
          <a:lstStyle/>
          <a:p>
            <a:r>
              <a:rPr lang="ja-JP" altLang="en-US" dirty="0"/>
              <a:t>前回講義</a:t>
            </a:r>
            <a:endParaRPr kumimoji="1" lang="ja-JP" altLang="en-US" dirty="0"/>
          </a:p>
        </p:txBody>
      </p:sp>
      <p:sp>
        <p:nvSpPr>
          <p:cNvPr id="3" name="コンテンツ プレースホルダー 2">
            <a:extLst>
              <a:ext uri="{FF2B5EF4-FFF2-40B4-BE49-F238E27FC236}">
                <a16:creationId xmlns:a16="http://schemas.microsoft.com/office/drawing/2014/main" id="{AFAA3605-B2FF-FA80-CDA7-1B29872642E0}"/>
              </a:ext>
            </a:extLst>
          </p:cNvPr>
          <p:cNvSpPr>
            <a:spLocks noGrp="1"/>
          </p:cNvSpPr>
          <p:nvPr>
            <p:ph idx="1"/>
          </p:nvPr>
        </p:nvSpPr>
        <p:spPr/>
        <p:txBody>
          <a:bodyPr>
            <a:normAutofit/>
          </a:bodyPr>
          <a:lstStyle/>
          <a:p>
            <a:r>
              <a:rPr lang="ja-JP" altLang="en-US" dirty="0">
                <a:latin typeface="UD デジタル 教科書体 NP" panose="02020400000000000000" pitchFamily="18" charset="-128"/>
                <a:ea typeface="UD デジタル 教科書体 NP" panose="02020400000000000000" pitchFamily="18" charset="-128"/>
              </a:rPr>
              <a:t>近年までの経済理論は，人間が合理的な判断をするということを前提にしてきた。</a:t>
            </a:r>
          </a:p>
          <a:p>
            <a:r>
              <a:rPr lang="ja-JP" altLang="en-US" dirty="0">
                <a:latin typeface="UD デジタル 教科書体 NP" panose="02020400000000000000" pitchFamily="18" charset="-128"/>
                <a:ea typeface="UD デジタル 教科書体 NP" panose="02020400000000000000" pitchFamily="18" charset="-128"/>
              </a:rPr>
              <a:t>しかし，</a:t>
            </a:r>
            <a:r>
              <a:rPr lang="ja-JP" altLang="en-US" u="sng" dirty="0">
                <a:latin typeface="UD デジタル 教科書体 NP" panose="02020400000000000000" pitchFamily="18" charset="-128"/>
                <a:ea typeface="UD デジタル 教科書体 NP" panose="02020400000000000000" pitchFamily="18" charset="-128"/>
              </a:rPr>
              <a:t>人間の意思決定は合理的ではない</a:t>
            </a:r>
            <a:r>
              <a:rPr lang="ja-JP" altLang="en-US" dirty="0">
                <a:latin typeface="UD デジタル 教科書体 NP" panose="02020400000000000000" pitchFamily="18" charset="-128"/>
                <a:ea typeface="UD デジタル 教科書体 NP" panose="02020400000000000000" pitchFamily="18" charset="-128"/>
              </a:rPr>
              <a:t>。</a:t>
            </a:r>
          </a:p>
          <a:p>
            <a:pPr lvl="1"/>
            <a:r>
              <a:rPr kumimoji="1" lang="ja-JP" altLang="en-US" dirty="0">
                <a:latin typeface="UD デジタル 教科書体 NP" panose="02020400000000000000" pitchFamily="18" charset="-128"/>
                <a:ea typeface="UD デジタル 教科書体 NP" panose="02020400000000000000" pitchFamily="18" charset="-128"/>
              </a:rPr>
              <a:t>たとえば，意思決定の基盤となる</a:t>
            </a:r>
            <a:r>
              <a:rPr kumimoji="1" lang="ja-JP" altLang="en-US" u="sng" dirty="0">
                <a:latin typeface="UD デジタル 教科書体 NP" panose="02020400000000000000" pitchFamily="18" charset="-128"/>
                <a:ea typeface="UD デジタル 教科書体 NP" panose="02020400000000000000" pitchFamily="18" charset="-128"/>
              </a:rPr>
              <a:t>確率判断</a:t>
            </a:r>
            <a:r>
              <a:rPr kumimoji="1" lang="ja-JP" altLang="en-US" dirty="0">
                <a:latin typeface="UD デジタル 教科書体 NP" panose="02020400000000000000" pitchFamily="18" charset="-128"/>
                <a:ea typeface="UD デジタル 教科書体 NP" panose="02020400000000000000" pitchFamily="18" charset="-128"/>
              </a:rPr>
              <a:t>は，数学的正解と大きく異なることがある。</a:t>
            </a:r>
            <a:endParaRPr kumimoji="1" lang="en-US" altLang="ja-JP" dirty="0">
              <a:latin typeface="UD デジタル 教科書体 NP" panose="02020400000000000000" pitchFamily="18" charset="-128"/>
              <a:ea typeface="UD デジタル 教科書体 NP" panose="02020400000000000000" pitchFamily="18" charset="-128"/>
            </a:endParaRPr>
          </a:p>
          <a:p>
            <a:pPr lvl="1"/>
            <a:r>
              <a:rPr kumimoji="1" lang="en-US" altLang="ja-JP" dirty="0">
                <a:latin typeface="UD デジタル 教科書体 NP" panose="02020400000000000000" pitchFamily="18" charset="-128"/>
                <a:ea typeface="UD デジタル 教科書体 NP" panose="02020400000000000000" pitchFamily="18" charset="-128"/>
              </a:rPr>
              <a:t>Tversky </a:t>
            </a:r>
            <a:r>
              <a:rPr kumimoji="1" lang="ja-JP" altLang="en-US" dirty="0">
                <a:latin typeface="UD デジタル 教科書体 NP" panose="02020400000000000000" pitchFamily="18" charset="-128"/>
                <a:ea typeface="UD デジタル 教科書体 NP" panose="02020400000000000000" pitchFamily="18" charset="-128"/>
              </a:rPr>
              <a:t>と </a:t>
            </a:r>
            <a:r>
              <a:rPr kumimoji="1" lang="en-US" altLang="ja-JP" dirty="0">
                <a:latin typeface="UD デジタル 教科書体 NP" panose="02020400000000000000" pitchFamily="18" charset="-128"/>
                <a:ea typeface="UD デジタル 教科書体 NP" panose="02020400000000000000" pitchFamily="18" charset="-128"/>
              </a:rPr>
              <a:t>Kahneman </a:t>
            </a:r>
            <a:r>
              <a:rPr kumimoji="1" lang="ja-JP" altLang="en-US" dirty="0">
                <a:latin typeface="UD デジタル 教科書体 NP" panose="02020400000000000000" pitchFamily="18" charset="-128"/>
                <a:ea typeface="UD デジタル 教科書体 NP" panose="02020400000000000000" pitchFamily="18" charset="-128"/>
              </a:rPr>
              <a:t>は，誤った確率推論は個別的に生じるのではなく，</a:t>
            </a:r>
            <a:r>
              <a:rPr kumimoji="1" lang="ja-JP" altLang="en-US" u="sng" dirty="0">
                <a:latin typeface="UD デジタル 教科書体 NP" panose="02020400000000000000" pitchFamily="18" charset="-128"/>
                <a:ea typeface="UD デジタル 教科書体 NP" panose="02020400000000000000" pitchFamily="18" charset="-128"/>
              </a:rPr>
              <a:t>ヒューリスティック</a:t>
            </a:r>
            <a:r>
              <a:rPr kumimoji="1" lang="ja-JP" altLang="en-US" dirty="0">
                <a:latin typeface="UD デジタル 教科書体 NP" panose="02020400000000000000" pitchFamily="18" charset="-128"/>
                <a:ea typeface="UD デジタル 教科書体 NP" panose="02020400000000000000" pitchFamily="18" charset="-128"/>
              </a:rPr>
              <a:t>によって体系的に生じると主張した。</a:t>
            </a:r>
            <a:endParaRPr kumimoji="1" lang="en-US" altLang="ja-JP" dirty="0">
              <a:latin typeface="UD デジタル 教科書体 NP" panose="02020400000000000000" pitchFamily="18" charset="-128"/>
              <a:ea typeface="UD デジタル 教科書体 NP" panose="02020400000000000000" pitchFamily="18" charset="-128"/>
            </a:endParaRPr>
          </a:p>
          <a:p>
            <a:r>
              <a:rPr lang="ja-JP" altLang="en-US" dirty="0">
                <a:latin typeface="UD デジタル 教科書体 NP" panose="02020400000000000000" pitchFamily="18" charset="-128"/>
                <a:ea typeface="UD デジタル 教科書体 NP" panose="02020400000000000000" pitchFamily="18" charset="-128"/>
              </a:rPr>
              <a:t>人間の非合理性を前提にした</a:t>
            </a:r>
            <a:r>
              <a:rPr lang="ja-JP" altLang="en-US" u="sng" dirty="0">
                <a:latin typeface="UD デジタル 教科書体 NP" panose="02020400000000000000" pitchFamily="18" charset="-128"/>
                <a:ea typeface="UD デジタル 教科書体 NP" panose="02020400000000000000" pitchFamily="18" charset="-128"/>
              </a:rPr>
              <a:t>行動経済学</a:t>
            </a:r>
            <a:r>
              <a:rPr lang="ja-JP" altLang="en-US" dirty="0">
                <a:latin typeface="UD デジタル 教科書体 NP" panose="02020400000000000000" pitchFamily="18" charset="-128"/>
                <a:ea typeface="UD デジタル 教科書体 NP" panose="02020400000000000000" pitchFamily="18" charset="-128"/>
              </a:rPr>
              <a:t>が誕生した。</a:t>
            </a:r>
            <a:endParaRPr kumimoji="1" lang="ja-JP" altLang="en-US" dirty="0">
              <a:latin typeface="UD デジタル 教科書体 NP" panose="02020400000000000000" pitchFamily="18" charset="-128"/>
              <a:ea typeface="UD デジタル 教科書体 NP" panose="02020400000000000000" pitchFamily="18" charset="-128"/>
            </a:endParaRPr>
          </a:p>
          <a:p>
            <a:endParaRPr kumimoji="1" lang="ja-JP" altLang="en-US" dirty="0"/>
          </a:p>
        </p:txBody>
      </p:sp>
      <p:sp>
        <p:nvSpPr>
          <p:cNvPr id="4" name="テキスト ボックス 3">
            <a:extLst>
              <a:ext uri="{FF2B5EF4-FFF2-40B4-BE49-F238E27FC236}">
                <a16:creationId xmlns:a16="http://schemas.microsoft.com/office/drawing/2014/main" id="{38807AC0-5F36-665A-9E35-1AAA0ACD1A74}"/>
              </a:ext>
            </a:extLst>
          </p:cNvPr>
          <p:cNvSpPr txBox="1"/>
          <p:nvPr/>
        </p:nvSpPr>
        <p:spPr>
          <a:xfrm>
            <a:off x="4409270" y="5364125"/>
            <a:ext cx="6944530" cy="646331"/>
          </a:xfrm>
          <a:prstGeom prst="rect">
            <a:avLst/>
          </a:prstGeom>
          <a:noFill/>
        </p:spPr>
        <p:txBody>
          <a:bodyPr wrap="none" rtlCol="0">
            <a:spAutoFit/>
          </a:bodyPr>
          <a:lstStyle/>
          <a:p>
            <a:r>
              <a:rPr kumimoji="1" lang="ja-JP" altLang="en-US" dirty="0"/>
              <a:t>友野典男</a:t>
            </a:r>
            <a:r>
              <a:rPr kumimoji="1" lang="en-US" altLang="ja-JP" dirty="0"/>
              <a:t>『</a:t>
            </a:r>
            <a:r>
              <a:rPr kumimoji="1" lang="ja-JP" altLang="en-US" dirty="0"/>
              <a:t>行動経済学 経済は「感情」で動いている</a:t>
            </a:r>
            <a:r>
              <a:rPr kumimoji="1" lang="en-US" altLang="ja-JP" dirty="0"/>
              <a:t>』</a:t>
            </a:r>
            <a:r>
              <a:rPr kumimoji="1" lang="ja-JP" altLang="en-US" dirty="0"/>
              <a:t>光文社新書</a:t>
            </a:r>
            <a:endParaRPr kumimoji="1" lang="en-US" altLang="ja-JP" dirty="0"/>
          </a:p>
          <a:p>
            <a:r>
              <a:rPr kumimoji="1" lang="ja-JP" altLang="en-US" dirty="0"/>
              <a:t>マイケル・ルイス</a:t>
            </a:r>
            <a:r>
              <a:rPr lang="en-US" altLang="ja-JP" dirty="0"/>
              <a:t>『</a:t>
            </a:r>
            <a:r>
              <a:rPr lang="ja-JP" altLang="en-US" dirty="0"/>
              <a:t>かくて行動経済学は生まれけり</a:t>
            </a:r>
            <a:r>
              <a:rPr lang="en-US" altLang="ja-JP" dirty="0"/>
              <a:t>』</a:t>
            </a:r>
            <a:r>
              <a:rPr lang="ja-JP" altLang="en-US" dirty="0"/>
              <a:t>文藝春秋</a:t>
            </a:r>
            <a:endParaRPr kumimoji="1" lang="ja-JP" altLang="en-US" dirty="0"/>
          </a:p>
        </p:txBody>
      </p:sp>
    </p:spTree>
    <p:extLst>
      <p:ext uri="{BB962C8B-B14F-4D97-AF65-F5344CB8AC3E}">
        <p14:creationId xmlns:p14="http://schemas.microsoft.com/office/powerpoint/2010/main" val="27409535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D32A40-5FCC-40D9-E804-D390495B9122}"/>
              </a:ext>
            </a:extLst>
          </p:cNvPr>
          <p:cNvSpPr>
            <a:spLocks noGrp="1"/>
          </p:cNvSpPr>
          <p:nvPr>
            <p:ph type="title"/>
          </p:nvPr>
        </p:nvSpPr>
        <p:spPr/>
        <p:txBody>
          <a:bodyPr/>
          <a:lstStyle/>
          <a:p>
            <a:endParaRPr kumimoji="1" lang="ja-JP" altLang="en-US"/>
          </a:p>
        </p:txBody>
      </p:sp>
      <p:sp>
        <p:nvSpPr>
          <p:cNvPr id="3" name="コンテンツ プレースホルダー 2">
            <a:extLst>
              <a:ext uri="{FF2B5EF4-FFF2-40B4-BE49-F238E27FC236}">
                <a16:creationId xmlns:a16="http://schemas.microsoft.com/office/drawing/2014/main" id="{56D55E6C-1054-ED40-403B-934350CA67BF}"/>
              </a:ext>
            </a:extLst>
          </p:cNvPr>
          <p:cNvSpPr>
            <a:spLocks noGrp="1"/>
          </p:cNvSpPr>
          <p:nvPr>
            <p:ph idx="1"/>
          </p:nvPr>
        </p:nvSpPr>
        <p:spPr/>
        <p:txBody>
          <a:bodyPr/>
          <a:lstStyle/>
          <a:p>
            <a:pPr marL="514350" indent="-514350">
              <a:buFont typeface="+mj-lt"/>
              <a:buAutoNum type="arabicPeriod" startAt="8"/>
            </a:pPr>
            <a:r>
              <a:rPr lang="ja-JP" altLang="en-US" dirty="0">
                <a:latin typeface="UD デジタル 教科書体 NP" panose="02020400000000000000" pitchFamily="18" charset="-128"/>
                <a:ea typeface="UD デジタル 教科書体 NP" panose="02020400000000000000" pitchFamily="18" charset="-128"/>
              </a:rPr>
              <a:t>追求心：決着がつくまで考え抜いたり議論をしたりすること</a:t>
            </a:r>
            <a:endParaRPr lang="en-US" altLang="ja-JP" dirty="0">
              <a:latin typeface="UD デジタル 教科書体 NP" panose="02020400000000000000" pitchFamily="18" charset="-128"/>
              <a:ea typeface="UD デジタル 教科書体 NP" panose="02020400000000000000" pitchFamily="18" charset="-128"/>
            </a:endParaRPr>
          </a:p>
          <a:p>
            <a:pPr lvl="1"/>
            <a:r>
              <a:rPr lang="ja-JP" altLang="en-US" dirty="0">
                <a:latin typeface="UD デジタル 教科書体 NP" panose="02020400000000000000" pitchFamily="18" charset="-128"/>
                <a:ea typeface="UD デジタル 教科書体 NP" panose="02020400000000000000" pitchFamily="18" charset="-128"/>
              </a:rPr>
              <a:t>問題を解決することに一所懸命になる。</a:t>
            </a:r>
            <a:endParaRPr lang="en-US" altLang="ja-JP" dirty="0">
              <a:latin typeface="UD デジタル 教科書体 NP" panose="02020400000000000000" pitchFamily="18" charset="-128"/>
              <a:ea typeface="UD デジタル 教科書体 NP" panose="02020400000000000000" pitchFamily="18" charset="-128"/>
            </a:endParaRPr>
          </a:p>
          <a:p>
            <a:pPr lvl="1"/>
            <a:r>
              <a:rPr lang="ja-JP" altLang="en-US" dirty="0">
                <a:latin typeface="UD デジタル 教科書体 NP" panose="02020400000000000000" pitchFamily="18" charset="-128"/>
                <a:ea typeface="UD デジタル 教科書体 NP" panose="02020400000000000000" pitchFamily="18" charset="-128"/>
              </a:rPr>
              <a:t>考えうる限りすべての事実や証拠を調べる。</a:t>
            </a:r>
            <a:endParaRPr lang="en-US" altLang="ja-JP" dirty="0">
              <a:latin typeface="UD デジタル 教科書体 NP" panose="02020400000000000000" pitchFamily="18" charset="-128"/>
              <a:ea typeface="UD デジタル 教科書体 NP" panose="02020400000000000000" pitchFamily="18" charset="-128"/>
            </a:endParaRPr>
          </a:p>
          <a:p>
            <a:pPr lvl="1"/>
            <a:r>
              <a:rPr lang="ja-JP" altLang="en-US" dirty="0">
                <a:latin typeface="UD デジタル 教科書体 NP" panose="02020400000000000000" pitchFamily="18" charset="-128"/>
                <a:ea typeface="UD デジタル 教科書体 NP" panose="02020400000000000000" pitchFamily="18" charset="-128"/>
              </a:rPr>
              <a:t>他の人があきらめても，なお答えを探し求め続ける。</a:t>
            </a:r>
            <a:endParaRPr lang="en-US" altLang="ja-JP" dirty="0">
              <a:latin typeface="UD デジタル 教科書体 NP" panose="02020400000000000000" pitchFamily="18" charset="-128"/>
              <a:ea typeface="UD デジタル 教科書体 NP" panose="02020400000000000000" pitchFamily="18" charset="-128"/>
            </a:endParaRPr>
          </a:p>
        </p:txBody>
      </p:sp>
    </p:spTree>
    <p:extLst>
      <p:ext uri="{BB962C8B-B14F-4D97-AF65-F5344CB8AC3E}">
        <p14:creationId xmlns:p14="http://schemas.microsoft.com/office/powerpoint/2010/main" val="2956947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FA23CC2-62BC-44F3-DF2F-56C1B6D0D296}"/>
              </a:ext>
            </a:extLst>
          </p:cNvPr>
          <p:cNvSpPr>
            <a:spLocks noGrp="1"/>
          </p:cNvSpPr>
          <p:nvPr>
            <p:ph type="title"/>
          </p:nvPr>
        </p:nvSpPr>
        <p:spPr/>
        <p:txBody>
          <a:bodyPr/>
          <a:lstStyle/>
          <a:p>
            <a:endParaRPr kumimoji="1" lang="ja-JP" altLang="en-US"/>
          </a:p>
        </p:txBody>
      </p:sp>
      <p:sp>
        <p:nvSpPr>
          <p:cNvPr id="3" name="コンテンツ プレースホルダー 2">
            <a:extLst>
              <a:ext uri="{FF2B5EF4-FFF2-40B4-BE49-F238E27FC236}">
                <a16:creationId xmlns:a16="http://schemas.microsoft.com/office/drawing/2014/main" id="{0E644B73-63B0-647F-BBBE-B34C5F2F5086}"/>
              </a:ext>
            </a:extLst>
          </p:cNvPr>
          <p:cNvSpPr>
            <a:spLocks noGrp="1"/>
          </p:cNvSpPr>
          <p:nvPr>
            <p:ph idx="1"/>
          </p:nvPr>
        </p:nvSpPr>
        <p:spPr/>
        <p:txBody>
          <a:bodyPr/>
          <a:lstStyle/>
          <a:p>
            <a:pPr marL="514350" indent="-514350">
              <a:buFont typeface="+mj-lt"/>
              <a:buAutoNum type="arabicPeriod" startAt="9"/>
            </a:pPr>
            <a:r>
              <a:rPr lang="ja-JP" altLang="en-US" dirty="0">
                <a:latin typeface="UD デジタル 教科書体 NP" panose="02020400000000000000" pitchFamily="18" charset="-128"/>
                <a:ea typeface="UD デジタル 教科書体 NP" panose="02020400000000000000" pitchFamily="18" charset="-128"/>
              </a:rPr>
              <a:t>決断力：証拠に基づいてきちんと結論を下すことができること</a:t>
            </a:r>
            <a:endParaRPr lang="en-US" altLang="ja-JP" dirty="0">
              <a:latin typeface="UD デジタル 教科書体 NP" panose="02020400000000000000" pitchFamily="18" charset="-128"/>
              <a:ea typeface="UD デジタル 教科書体 NP" panose="02020400000000000000" pitchFamily="18" charset="-128"/>
            </a:endParaRPr>
          </a:p>
          <a:p>
            <a:pPr lvl="1"/>
            <a:r>
              <a:rPr lang="ja-JP" altLang="en-US" dirty="0">
                <a:latin typeface="UD デジタル 教科書体 NP" panose="02020400000000000000" pitchFamily="18" charset="-128"/>
                <a:ea typeface="UD デジタル 教科書体 NP" panose="02020400000000000000" pitchFamily="18" charset="-128"/>
              </a:rPr>
              <a:t>結論を下すべきときには躊躇しない。</a:t>
            </a:r>
            <a:endParaRPr lang="en-US" altLang="ja-JP" dirty="0">
              <a:latin typeface="UD デジタル 教科書体 NP" panose="02020400000000000000" pitchFamily="18" charset="-128"/>
              <a:ea typeface="UD デジタル 教科書体 NP" panose="02020400000000000000" pitchFamily="18" charset="-128"/>
            </a:endParaRPr>
          </a:p>
          <a:p>
            <a:pPr lvl="1"/>
            <a:r>
              <a:rPr lang="ja-JP" altLang="en-US" dirty="0">
                <a:latin typeface="UD デジタル 教科書体 NP" panose="02020400000000000000" pitchFamily="18" charset="-128"/>
                <a:ea typeface="UD デジタル 教科書体 NP" panose="02020400000000000000" pitchFamily="18" charset="-128"/>
              </a:rPr>
              <a:t>根拠に基づいた行動をとる。</a:t>
            </a:r>
            <a:endParaRPr lang="en-US" altLang="ja-JP" dirty="0">
              <a:latin typeface="UD デジタル 教科書体 NP" panose="02020400000000000000" pitchFamily="18" charset="-128"/>
              <a:ea typeface="UD デジタル 教科書体 NP" panose="02020400000000000000" pitchFamily="18" charset="-128"/>
            </a:endParaRPr>
          </a:p>
          <a:p>
            <a:pPr lvl="1"/>
            <a:r>
              <a:rPr lang="ja-JP" altLang="en-US" dirty="0">
                <a:latin typeface="UD デジタル 教科書体 NP" panose="02020400000000000000" pitchFamily="18" charset="-128"/>
                <a:ea typeface="UD デジタル 教科書体 NP" panose="02020400000000000000" pitchFamily="18" charset="-128"/>
              </a:rPr>
              <a:t>いったん決断したことは最後までやる抜く。</a:t>
            </a:r>
            <a:endParaRPr lang="en-US" altLang="ja-JP" dirty="0">
              <a:latin typeface="UD デジタル 教科書体 NP" panose="02020400000000000000" pitchFamily="18" charset="-128"/>
              <a:ea typeface="UD デジタル 教科書体 NP" panose="02020400000000000000" pitchFamily="18" charset="-128"/>
            </a:endParaRPr>
          </a:p>
        </p:txBody>
      </p:sp>
    </p:spTree>
    <p:extLst>
      <p:ext uri="{BB962C8B-B14F-4D97-AF65-F5344CB8AC3E}">
        <p14:creationId xmlns:p14="http://schemas.microsoft.com/office/powerpoint/2010/main" val="1936191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EEA1289-5B54-7AC4-23D3-539C1952DF85}"/>
              </a:ext>
            </a:extLst>
          </p:cNvPr>
          <p:cNvSpPr>
            <a:spLocks noGrp="1"/>
          </p:cNvSpPr>
          <p:nvPr>
            <p:ph type="title"/>
          </p:nvPr>
        </p:nvSpPr>
        <p:spPr/>
        <p:txBody>
          <a:bodyPr/>
          <a:lstStyle/>
          <a:p>
            <a:endParaRPr kumimoji="1" lang="ja-JP" altLang="en-US"/>
          </a:p>
        </p:txBody>
      </p:sp>
      <p:sp>
        <p:nvSpPr>
          <p:cNvPr id="3" name="コンテンツ プレースホルダー 2">
            <a:extLst>
              <a:ext uri="{FF2B5EF4-FFF2-40B4-BE49-F238E27FC236}">
                <a16:creationId xmlns:a16="http://schemas.microsoft.com/office/drawing/2014/main" id="{A8831DAC-6D1E-580C-23D8-44A2A0ED554A}"/>
              </a:ext>
            </a:extLst>
          </p:cNvPr>
          <p:cNvSpPr>
            <a:spLocks noGrp="1"/>
          </p:cNvSpPr>
          <p:nvPr>
            <p:ph idx="1"/>
          </p:nvPr>
        </p:nvSpPr>
        <p:spPr/>
        <p:txBody>
          <a:bodyPr/>
          <a:lstStyle/>
          <a:p>
            <a:pPr marL="514350" indent="-514350">
              <a:buFont typeface="+mj-lt"/>
              <a:buAutoNum type="arabicPeriod" startAt="10"/>
            </a:pPr>
            <a:r>
              <a:rPr lang="ja-JP" altLang="en-US" dirty="0">
                <a:latin typeface="UD デジタル 教科書体 NP" panose="02020400000000000000" pitchFamily="18" charset="-128"/>
                <a:ea typeface="UD デジタル 教科書体 NP" panose="02020400000000000000" pitchFamily="18" charset="-128"/>
              </a:rPr>
              <a:t>他者の立場の尊重：他人の方が正しい場合は，それを認めることができること</a:t>
            </a:r>
            <a:endParaRPr lang="en-US" altLang="ja-JP" dirty="0">
              <a:latin typeface="UD デジタル 教科書体 NP" panose="02020400000000000000" pitchFamily="18" charset="-128"/>
              <a:ea typeface="UD デジタル 教科書体 NP" panose="02020400000000000000" pitchFamily="18" charset="-128"/>
            </a:endParaRPr>
          </a:p>
          <a:p>
            <a:pPr lvl="1"/>
            <a:r>
              <a:rPr lang="ja-JP" altLang="en-US" dirty="0">
                <a:latin typeface="UD デジタル 教科書体 NP" panose="02020400000000000000" pitchFamily="18" charset="-128"/>
                <a:ea typeface="UD デジタル 教科書体 NP" panose="02020400000000000000" pitchFamily="18" charset="-128"/>
              </a:rPr>
              <a:t>他の人の考えを尊重することができる。</a:t>
            </a:r>
            <a:endParaRPr lang="en-US" altLang="ja-JP" dirty="0">
              <a:latin typeface="UD デジタル 教科書体 NP" panose="02020400000000000000" pitchFamily="18" charset="-128"/>
              <a:ea typeface="UD デジタル 教科書体 NP" panose="02020400000000000000" pitchFamily="18" charset="-128"/>
            </a:endParaRPr>
          </a:p>
          <a:p>
            <a:pPr lvl="1"/>
            <a:r>
              <a:rPr lang="ja-JP" altLang="en-US" dirty="0">
                <a:latin typeface="UD デジタル 教科書体 NP" panose="02020400000000000000" pitchFamily="18" charset="-128"/>
                <a:ea typeface="UD デジタル 教科書体 NP" panose="02020400000000000000" pitchFamily="18" charset="-128"/>
              </a:rPr>
              <a:t>他の人が出した優れた主張や解決策を受け入れる。</a:t>
            </a:r>
            <a:endParaRPr lang="en-US" altLang="ja-JP" dirty="0">
              <a:latin typeface="UD デジタル 教科書体 NP" panose="02020400000000000000" pitchFamily="18" charset="-128"/>
              <a:ea typeface="UD デジタル 教科書体 NP" panose="02020400000000000000" pitchFamily="18" charset="-128"/>
            </a:endParaRPr>
          </a:p>
          <a:p>
            <a:pPr lvl="1"/>
            <a:r>
              <a:rPr lang="ja-JP" altLang="en-US" dirty="0">
                <a:latin typeface="UD デジタル 教科書体 NP" panose="02020400000000000000" pitchFamily="18" charset="-128"/>
                <a:ea typeface="UD デジタル 教科書体 NP" panose="02020400000000000000" pitchFamily="18" charset="-128"/>
              </a:rPr>
              <a:t>自分の考えも一つの立場に過ぎないと認識している。</a:t>
            </a:r>
          </a:p>
        </p:txBody>
      </p:sp>
    </p:spTree>
    <p:extLst>
      <p:ext uri="{BB962C8B-B14F-4D97-AF65-F5344CB8AC3E}">
        <p14:creationId xmlns:p14="http://schemas.microsoft.com/office/powerpoint/2010/main" val="9657067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3F09510-8EF3-7DEF-C8A3-70DB274B31FF}"/>
              </a:ext>
            </a:extLst>
          </p:cNvPr>
          <p:cNvSpPr>
            <a:spLocks noGrp="1"/>
          </p:cNvSpPr>
          <p:nvPr>
            <p:ph type="title"/>
          </p:nvPr>
        </p:nvSpPr>
        <p:spPr/>
        <p:txBody>
          <a:bodyPr/>
          <a:lstStyle/>
          <a:p>
            <a:r>
              <a:rPr kumimoji="1" lang="ja-JP" altLang="en-US" dirty="0"/>
              <a:t>考えてみよう </a:t>
            </a:r>
            <a:r>
              <a:rPr kumimoji="1" lang="en-US" altLang="ja-JP" dirty="0"/>
              <a:t>1.1</a:t>
            </a:r>
            <a:r>
              <a:rPr kumimoji="1" lang="ja-JP" altLang="en-US" dirty="0"/>
              <a:t>　</a:t>
            </a:r>
            <a:r>
              <a:rPr lang="ja-JP" altLang="en-US" dirty="0"/>
              <a:t>解説</a:t>
            </a:r>
            <a:endParaRPr kumimoji="1" lang="ja-JP" altLang="en-US" dirty="0"/>
          </a:p>
        </p:txBody>
      </p:sp>
      <p:sp>
        <p:nvSpPr>
          <p:cNvPr id="3" name="コンテンツ プレースホルダー 2">
            <a:extLst>
              <a:ext uri="{FF2B5EF4-FFF2-40B4-BE49-F238E27FC236}">
                <a16:creationId xmlns:a16="http://schemas.microsoft.com/office/drawing/2014/main" id="{F0DA9ADB-0C27-28A0-63A5-A478094521D0}"/>
              </a:ext>
            </a:extLst>
          </p:cNvPr>
          <p:cNvSpPr>
            <a:spLocks noGrp="1"/>
          </p:cNvSpPr>
          <p:nvPr>
            <p:ph idx="1"/>
          </p:nvPr>
        </p:nvSpPr>
        <p:spPr/>
        <p:txBody>
          <a:bodyPr/>
          <a:lstStyle/>
          <a:p>
            <a:r>
              <a:rPr kumimoji="1" lang="ja-JP" altLang="en-US" dirty="0">
                <a:latin typeface="UD デジタル 教科書体 NP" panose="02020400000000000000" pitchFamily="18" charset="-128"/>
                <a:ea typeface="UD デジタル 教科書体 NP" panose="02020400000000000000" pitchFamily="18" charset="-128"/>
              </a:rPr>
              <a:t>クリティカルな思考をする人に特徴的な態度や技術は，程度の問題である。それをまったくもっていない人はいないし，逆に，もはや改善の余地がないほどに完成している人もいないのである。「優れた思考をする人」にもいくらか弱い面があることだろう。もしあなたがすべての特性においてその人に５をつけたとすれば，たぶん買いかぶりだろう。逆に１や２が多かったのであれば，その人が本当に優れた思考をする人かどうか疑わしい。</a:t>
            </a:r>
          </a:p>
        </p:txBody>
      </p:sp>
    </p:spTree>
    <p:extLst>
      <p:ext uri="{BB962C8B-B14F-4D97-AF65-F5344CB8AC3E}">
        <p14:creationId xmlns:p14="http://schemas.microsoft.com/office/powerpoint/2010/main" val="22368069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40F203C-0739-1792-6A20-32153E038879}"/>
              </a:ext>
            </a:extLst>
          </p:cNvPr>
          <p:cNvSpPr>
            <a:spLocks noGrp="1"/>
          </p:cNvSpPr>
          <p:nvPr>
            <p:ph type="title"/>
          </p:nvPr>
        </p:nvSpPr>
        <p:spPr/>
        <p:txBody>
          <a:bodyPr/>
          <a:lstStyle/>
          <a:p>
            <a:endParaRPr kumimoji="1" lang="ja-JP" altLang="en-US"/>
          </a:p>
        </p:txBody>
      </p:sp>
      <p:sp>
        <p:nvSpPr>
          <p:cNvPr id="3" name="コンテンツ プレースホルダー 2">
            <a:extLst>
              <a:ext uri="{FF2B5EF4-FFF2-40B4-BE49-F238E27FC236}">
                <a16:creationId xmlns:a16="http://schemas.microsoft.com/office/drawing/2014/main" id="{4C50348D-5E24-4FE2-CDB0-20C488C7747D}"/>
              </a:ext>
            </a:extLst>
          </p:cNvPr>
          <p:cNvSpPr>
            <a:spLocks noGrp="1"/>
          </p:cNvSpPr>
          <p:nvPr>
            <p:ph idx="1"/>
          </p:nvPr>
        </p:nvSpPr>
        <p:spPr/>
        <p:txBody>
          <a:bodyPr/>
          <a:lstStyle/>
          <a:p>
            <a:r>
              <a:rPr lang="ja-JP" altLang="en-US" dirty="0">
                <a:latin typeface="UD デジタル 教科書体 NP" panose="02020400000000000000" pitchFamily="18" charset="-128"/>
                <a:ea typeface="UD デジタル 教科書体 NP" panose="02020400000000000000" pitchFamily="18" charset="-128"/>
              </a:rPr>
              <a:t>さて，肝心のあなた自身はどうだっただろうか。もしあなたが５と答えた質問が</a:t>
            </a:r>
            <a:r>
              <a:rPr lang="en-US" altLang="ja-JP" dirty="0">
                <a:latin typeface="UD デジタル 教科書体 NP" panose="02020400000000000000" pitchFamily="18" charset="-128"/>
                <a:ea typeface="UD デジタル 教科書体 NP" panose="02020400000000000000" pitchFamily="18" charset="-128"/>
              </a:rPr>
              <a:t>10</a:t>
            </a:r>
            <a:r>
              <a:rPr lang="ja-JP" altLang="en-US" dirty="0">
                <a:latin typeface="UD デジタル 教科書体 NP" panose="02020400000000000000" pitchFamily="18" charset="-128"/>
                <a:ea typeface="UD デジタル 教科書体 NP" panose="02020400000000000000" pitchFamily="18" charset="-128"/>
              </a:rPr>
              <a:t>問中５，６個以上であるなら，おそらく自信過剰なのだと思われる。この問題の目的は，まずあなた自身のクリティカルな思考について，クリティカルに考えることから始めてもらいたかったわけである。あなたが１か２に〇をつけた事柄こそ，あなたがこれから念頭において，意識的に習慣づけるべき点なのである。</a:t>
            </a:r>
            <a:endParaRPr kumimoji="1" lang="ja-JP" altLang="en-US" dirty="0">
              <a:latin typeface="UD デジタル 教科書体 NP" panose="02020400000000000000" pitchFamily="18" charset="-128"/>
              <a:ea typeface="UD デジタル 教科書体 NP" panose="02020400000000000000" pitchFamily="18" charset="-128"/>
            </a:endParaRPr>
          </a:p>
        </p:txBody>
      </p:sp>
    </p:spTree>
    <p:extLst>
      <p:ext uri="{BB962C8B-B14F-4D97-AF65-F5344CB8AC3E}">
        <p14:creationId xmlns:p14="http://schemas.microsoft.com/office/powerpoint/2010/main" val="39070090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987D064-9550-1CED-1F79-1E35D3DEBA62}"/>
              </a:ext>
            </a:extLst>
          </p:cNvPr>
          <p:cNvSpPr>
            <a:spLocks noGrp="1"/>
          </p:cNvSpPr>
          <p:nvPr>
            <p:ph type="title"/>
          </p:nvPr>
        </p:nvSpPr>
        <p:spPr/>
        <p:txBody>
          <a:bodyPr/>
          <a:lstStyle/>
          <a:p>
            <a:endParaRPr kumimoji="1" lang="ja-JP" altLang="en-US"/>
          </a:p>
        </p:txBody>
      </p:sp>
      <p:sp>
        <p:nvSpPr>
          <p:cNvPr id="3" name="コンテンツ プレースホルダー 2">
            <a:extLst>
              <a:ext uri="{FF2B5EF4-FFF2-40B4-BE49-F238E27FC236}">
                <a16:creationId xmlns:a16="http://schemas.microsoft.com/office/drawing/2014/main" id="{68E8053E-7FB6-832C-436C-BC4BBE43B93C}"/>
              </a:ext>
            </a:extLst>
          </p:cNvPr>
          <p:cNvSpPr>
            <a:spLocks noGrp="1"/>
          </p:cNvSpPr>
          <p:nvPr>
            <p:ph idx="1"/>
          </p:nvPr>
        </p:nvSpPr>
        <p:spPr/>
        <p:txBody>
          <a:bodyPr/>
          <a:lstStyle/>
          <a:p>
            <a:r>
              <a:rPr kumimoji="1" lang="ja-JP" altLang="en-US" dirty="0">
                <a:latin typeface="UD デジタル 教科書体 NP" panose="02020400000000000000" pitchFamily="18" charset="-128"/>
                <a:ea typeface="UD デジタル 教科書体 NP" panose="02020400000000000000" pitchFamily="18" charset="-128"/>
              </a:rPr>
              <a:t>また，あなたのことをよく知っている誰かにこのリストを渡し，あなたのことを評価してもらうことを強く勧めたい。もっとも，口論になる危険もあるので覚悟が必要だが。というのも，自分自身が見る自分と，他者から見える自分というのは，たいてい一致しないものだからである。その場合，真実はたぶん他者の評価とあなた自身の評価の間のどこかにあるはずだ。</a:t>
            </a:r>
          </a:p>
        </p:txBody>
      </p:sp>
    </p:spTree>
    <p:extLst>
      <p:ext uri="{BB962C8B-B14F-4D97-AF65-F5344CB8AC3E}">
        <p14:creationId xmlns:p14="http://schemas.microsoft.com/office/powerpoint/2010/main" val="19801581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9BAD589-1A1F-CCA6-C8C7-C5573192158E}"/>
              </a:ext>
            </a:extLst>
          </p:cNvPr>
          <p:cNvSpPr>
            <a:spLocks noGrp="1"/>
          </p:cNvSpPr>
          <p:nvPr>
            <p:ph type="title"/>
          </p:nvPr>
        </p:nvSpPr>
        <p:spPr/>
        <p:txBody>
          <a:bodyPr/>
          <a:lstStyle/>
          <a:p>
            <a:r>
              <a:rPr kumimoji="1" lang="ja-JP" altLang="en-US" dirty="0"/>
              <a:t>クリティカルな思考を学ぶことは可能か</a:t>
            </a:r>
          </a:p>
        </p:txBody>
      </p:sp>
      <p:sp>
        <p:nvSpPr>
          <p:cNvPr id="3" name="コンテンツ プレースホルダー 2">
            <a:extLst>
              <a:ext uri="{FF2B5EF4-FFF2-40B4-BE49-F238E27FC236}">
                <a16:creationId xmlns:a16="http://schemas.microsoft.com/office/drawing/2014/main" id="{B65AC244-44DE-73B0-5BCA-6C2DD49890DA}"/>
              </a:ext>
            </a:extLst>
          </p:cNvPr>
          <p:cNvSpPr>
            <a:spLocks noGrp="1"/>
          </p:cNvSpPr>
          <p:nvPr>
            <p:ph idx="1"/>
          </p:nvPr>
        </p:nvSpPr>
        <p:spPr/>
        <p:txBody>
          <a:bodyPr/>
          <a:lstStyle/>
          <a:p>
            <a:r>
              <a:rPr kumimoji="1" lang="ja-JP" altLang="en-US" dirty="0">
                <a:latin typeface="UD デジタル 教科書体 NP" panose="02020400000000000000" pitchFamily="18" charset="-128"/>
                <a:ea typeface="UD デジタル 教科書体 NP" panose="02020400000000000000" pitchFamily="18" charset="-128"/>
              </a:rPr>
              <a:t>ギリシャ時代以来，ヨーロッパにおいては，数学や古典語学などの，生活知識とはかけ離れた難解で抽象的な学問をすることで思考力が鍛えられるという教育思想（</a:t>
            </a:r>
            <a:r>
              <a:rPr kumimoji="1" lang="ja-JP" altLang="en-US" u="sng" dirty="0">
                <a:latin typeface="UD デジタル 教科書体 NP" panose="02020400000000000000" pitchFamily="18" charset="-128"/>
                <a:ea typeface="UD デジタル 教科書体 NP" panose="02020400000000000000" pitchFamily="18" charset="-128"/>
              </a:rPr>
              <a:t>形式陶冶</a:t>
            </a:r>
            <a:r>
              <a:rPr kumimoji="1" lang="ja-JP" altLang="en-US" dirty="0">
                <a:latin typeface="UD デジタル 教科書体 NP" panose="02020400000000000000" pitchFamily="18" charset="-128"/>
                <a:ea typeface="UD デジタル 教科書体 NP" panose="02020400000000000000" pitchFamily="18" charset="-128"/>
              </a:rPr>
              <a:t>と呼ばれる）が広くゆき渡っていた。</a:t>
            </a:r>
            <a:endParaRPr kumimoji="1" lang="en-US" altLang="ja-JP" dirty="0">
              <a:latin typeface="UD デジタル 教科書体 NP" panose="02020400000000000000" pitchFamily="18" charset="-128"/>
              <a:ea typeface="UD デジタル 教科書体 NP" panose="02020400000000000000" pitchFamily="18" charset="-128"/>
            </a:endParaRPr>
          </a:p>
          <a:p>
            <a:r>
              <a:rPr lang="ja-JP" altLang="en-US" dirty="0">
                <a:latin typeface="UD デジタル 教科書体 NP" panose="02020400000000000000" pitchFamily="18" charset="-128"/>
                <a:ea typeface="UD デジタル 教科書体 NP" panose="02020400000000000000" pitchFamily="18" charset="-128"/>
              </a:rPr>
              <a:t>しかし，近代の心理学はこの思想を否定する証拠を次々に示してきた。クリティカルな思考の訓練に関する最新理論においては，昔流の，脳を「頭の筋肉」とみなし，厳しい訓練によって強化できるという観念は一笑に付されている。</a:t>
            </a:r>
            <a:endParaRPr lang="en-US" altLang="ja-JP" dirty="0">
              <a:latin typeface="UD デジタル 教科書体 NP" panose="02020400000000000000" pitchFamily="18" charset="-128"/>
              <a:ea typeface="UD デジタル 教科書体 NP" panose="02020400000000000000" pitchFamily="18" charset="-128"/>
            </a:endParaRPr>
          </a:p>
          <a:p>
            <a:pPr lvl="1"/>
            <a:r>
              <a:rPr kumimoji="1" lang="ja-JP" altLang="en-US" dirty="0">
                <a:latin typeface="UD デジタル 教科書体 NP" panose="02020400000000000000" pitchFamily="18" charset="-128"/>
                <a:ea typeface="UD デジタル 教科書体 NP" panose="02020400000000000000" pitchFamily="18" charset="-128"/>
              </a:rPr>
              <a:t>２年次の「社会情報特別講義」で講義する。</a:t>
            </a:r>
          </a:p>
        </p:txBody>
      </p:sp>
    </p:spTree>
    <p:extLst>
      <p:ext uri="{BB962C8B-B14F-4D97-AF65-F5344CB8AC3E}">
        <p14:creationId xmlns:p14="http://schemas.microsoft.com/office/powerpoint/2010/main" val="30286447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0DB0983-AFDB-E660-4369-FE9466DA2E51}"/>
              </a:ext>
            </a:extLst>
          </p:cNvPr>
          <p:cNvSpPr>
            <a:spLocks noGrp="1"/>
          </p:cNvSpPr>
          <p:nvPr>
            <p:ph type="title"/>
          </p:nvPr>
        </p:nvSpPr>
        <p:spPr/>
        <p:txBody>
          <a:bodyPr/>
          <a:lstStyle/>
          <a:p>
            <a:endParaRPr kumimoji="1" lang="ja-JP" altLang="en-US"/>
          </a:p>
        </p:txBody>
      </p:sp>
      <p:sp>
        <p:nvSpPr>
          <p:cNvPr id="3" name="コンテンツ プレースホルダー 2">
            <a:extLst>
              <a:ext uri="{FF2B5EF4-FFF2-40B4-BE49-F238E27FC236}">
                <a16:creationId xmlns:a16="http://schemas.microsoft.com/office/drawing/2014/main" id="{B66822DB-656B-C39E-8F75-5B02601958BC}"/>
              </a:ext>
            </a:extLst>
          </p:cNvPr>
          <p:cNvSpPr>
            <a:spLocks noGrp="1"/>
          </p:cNvSpPr>
          <p:nvPr>
            <p:ph idx="1"/>
          </p:nvPr>
        </p:nvSpPr>
        <p:spPr/>
        <p:txBody>
          <a:bodyPr/>
          <a:lstStyle/>
          <a:p>
            <a:r>
              <a:rPr kumimoji="1" lang="ja-JP" altLang="en-US" u="sng" dirty="0">
                <a:latin typeface="UD デジタル 教科書体 NP" panose="02020400000000000000" pitchFamily="18" charset="-128"/>
                <a:ea typeface="UD デジタル 教科書体 NP" panose="02020400000000000000" pitchFamily="18" charset="-128"/>
              </a:rPr>
              <a:t>クリティカルな思考を伸ばすための有効な手段は，</a:t>
            </a:r>
            <a:r>
              <a:rPr kumimoji="1" lang="ja-JP" altLang="en-US" u="sng" dirty="0">
                <a:solidFill>
                  <a:srgbClr val="FF0000"/>
                </a:solidFill>
                <a:latin typeface="UD デジタル 教科書体 NP" panose="02020400000000000000" pitchFamily="18" charset="-128"/>
                <a:ea typeface="UD デジタル 教科書体 NP" panose="02020400000000000000" pitchFamily="18" charset="-128"/>
              </a:rPr>
              <a:t>思考の原則</a:t>
            </a:r>
            <a:r>
              <a:rPr kumimoji="1" lang="ja-JP" altLang="en-US" u="sng" dirty="0">
                <a:latin typeface="UD デジタル 教科書体 NP" panose="02020400000000000000" pitchFamily="18" charset="-128"/>
                <a:ea typeface="UD デジタル 教科書体 NP" panose="02020400000000000000" pitchFamily="18" charset="-128"/>
              </a:rPr>
              <a:t>を提示すること</a:t>
            </a:r>
            <a:r>
              <a:rPr kumimoji="1" lang="ja-JP" altLang="en-US" dirty="0">
                <a:latin typeface="UD デジタル 教科書体 NP" panose="02020400000000000000" pitchFamily="18" charset="-128"/>
                <a:ea typeface="UD デジタル 教科書体 NP" panose="02020400000000000000" pitchFamily="18" charset="-128"/>
              </a:rPr>
              <a:t>である。</a:t>
            </a:r>
            <a:endParaRPr kumimoji="1" lang="en-US" altLang="ja-JP" dirty="0">
              <a:latin typeface="UD デジタル 教科書体 NP" panose="02020400000000000000" pitchFamily="18" charset="-128"/>
              <a:ea typeface="UD デジタル 教科書体 NP" panose="02020400000000000000" pitchFamily="18" charset="-128"/>
            </a:endParaRPr>
          </a:p>
          <a:p>
            <a:pPr lvl="1"/>
            <a:r>
              <a:rPr lang="ja-JP" altLang="en-US" dirty="0">
                <a:latin typeface="UD デジタル 教科書体 NP" panose="02020400000000000000" pitchFamily="18" charset="-128"/>
                <a:ea typeface="UD デジタル 教科書体 NP" panose="02020400000000000000" pitchFamily="18" charset="-128"/>
              </a:rPr>
              <a:t>思考の原則：思考を導き，思考に方向性を与えるためのルール，枠組み，あるいは方略</a:t>
            </a:r>
            <a:endParaRPr lang="en-US" altLang="ja-JP" dirty="0">
              <a:latin typeface="UD デジタル 教科書体 NP" panose="02020400000000000000" pitchFamily="18" charset="-128"/>
              <a:ea typeface="UD デジタル 教科書体 NP" panose="02020400000000000000" pitchFamily="18" charset="-128"/>
            </a:endParaRPr>
          </a:p>
          <a:p>
            <a:r>
              <a:rPr lang="ja-JP" altLang="en-US" dirty="0">
                <a:latin typeface="UD デジタル 教科書体 NP" panose="02020400000000000000" pitchFamily="18" charset="-128"/>
                <a:ea typeface="UD デジタル 教科書体 NP" panose="02020400000000000000" pitchFamily="18" charset="-128"/>
              </a:rPr>
              <a:t>著者らは，クリティカル</a:t>
            </a:r>
            <a:r>
              <a:rPr kumimoji="1" lang="ja-JP" altLang="en-US" dirty="0">
                <a:latin typeface="UD デジタル 教科書体 NP" panose="02020400000000000000" pitchFamily="18" charset="-128"/>
                <a:ea typeface="UD デジタル 教科書体 NP" panose="02020400000000000000" pitchFamily="18" charset="-128"/>
              </a:rPr>
              <a:t>な思考の教育において，</a:t>
            </a:r>
            <a:r>
              <a:rPr kumimoji="1" lang="ja-JP" altLang="en-US" u="sng" dirty="0">
                <a:latin typeface="UD デジタル 教科書体 NP" panose="02020400000000000000" pitchFamily="18" charset="-128"/>
                <a:ea typeface="UD デジタル 教科書体 NP" panose="02020400000000000000" pitchFamily="18" charset="-128"/>
              </a:rPr>
              <a:t>経験的アプローチを重視</a:t>
            </a:r>
            <a:r>
              <a:rPr kumimoji="1" lang="ja-JP" altLang="en-US" dirty="0">
                <a:latin typeface="UD デジタル 教科書体 NP" panose="02020400000000000000" pitchFamily="18" charset="-128"/>
                <a:ea typeface="UD デジタル 教科書体 NP" panose="02020400000000000000" pitchFamily="18" charset="-128"/>
              </a:rPr>
              <a:t>する。</a:t>
            </a:r>
            <a:endParaRPr kumimoji="1" lang="en-US" altLang="ja-JP" dirty="0">
              <a:latin typeface="UD デジタル 教科書体 NP" panose="02020400000000000000" pitchFamily="18" charset="-128"/>
              <a:ea typeface="UD デジタル 教科書体 NP" panose="02020400000000000000" pitchFamily="18" charset="-128"/>
            </a:endParaRPr>
          </a:p>
          <a:p>
            <a:pPr lvl="1"/>
            <a:r>
              <a:rPr kumimoji="1" lang="ja-JP" altLang="en-US" dirty="0">
                <a:latin typeface="UD デジタル 教科書体 NP" panose="02020400000000000000" pitchFamily="18" charset="-128"/>
                <a:ea typeface="UD デジタル 教科書体 NP" panose="02020400000000000000" pitchFamily="18" charset="-128"/>
              </a:rPr>
              <a:t>日常生活で役立つ原則を知ることによって，効率的な思考力を開発しようとするアプローチ</a:t>
            </a:r>
          </a:p>
        </p:txBody>
      </p:sp>
    </p:spTree>
    <p:extLst>
      <p:ext uri="{BB962C8B-B14F-4D97-AF65-F5344CB8AC3E}">
        <p14:creationId xmlns:p14="http://schemas.microsoft.com/office/powerpoint/2010/main" val="42457543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B69C178-0415-0094-80F1-75803E69DCE1}"/>
              </a:ext>
            </a:extLst>
          </p:cNvPr>
          <p:cNvSpPr>
            <a:spLocks noGrp="1"/>
          </p:cNvSpPr>
          <p:nvPr>
            <p:ph type="title"/>
          </p:nvPr>
        </p:nvSpPr>
        <p:spPr/>
        <p:txBody>
          <a:bodyPr/>
          <a:lstStyle/>
          <a:p>
            <a:r>
              <a:rPr kumimoji="1" lang="ja-JP" altLang="en-US" dirty="0"/>
              <a:t>思考の原則の具体例</a:t>
            </a:r>
          </a:p>
        </p:txBody>
      </p:sp>
      <p:sp>
        <p:nvSpPr>
          <p:cNvPr id="3" name="コンテンツ プレースホルダー 2">
            <a:extLst>
              <a:ext uri="{FF2B5EF4-FFF2-40B4-BE49-F238E27FC236}">
                <a16:creationId xmlns:a16="http://schemas.microsoft.com/office/drawing/2014/main" id="{16ECF3AC-FD87-F92E-E077-604C8707D0E0}"/>
              </a:ext>
            </a:extLst>
          </p:cNvPr>
          <p:cNvSpPr>
            <a:spLocks noGrp="1"/>
          </p:cNvSpPr>
          <p:nvPr>
            <p:ph idx="1"/>
          </p:nvPr>
        </p:nvSpPr>
        <p:spPr/>
        <p:txBody>
          <a:bodyPr/>
          <a:lstStyle/>
          <a:p>
            <a:r>
              <a:rPr kumimoji="1" lang="ja-JP" altLang="en-US" dirty="0">
                <a:latin typeface="UD デジタル 教科書体 NP" panose="02020400000000000000" pitchFamily="18" charset="-128"/>
                <a:ea typeface="UD デジタル 教科書体 NP" panose="02020400000000000000" pitchFamily="18" charset="-128"/>
              </a:rPr>
              <a:t>われわれの日常の思考の大部分を占めているのは，出来事の原因や，人々の行動の理由を推測することである。これを</a:t>
            </a:r>
            <a:r>
              <a:rPr kumimoji="1" lang="ja-JP" altLang="en-US" u="sng" dirty="0">
                <a:solidFill>
                  <a:srgbClr val="FF0000"/>
                </a:solidFill>
                <a:latin typeface="UD デジタル 教科書体 NP" panose="02020400000000000000" pitchFamily="18" charset="-128"/>
                <a:ea typeface="UD デジタル 教科書体 NP" panose="02020400000000000000" pitchFamily="18" charset="-128"/>
              </a:rPr>
              <a:t>原因帰属</a:t>
            </a:r>
            <a:r>
              <a:rPr kumimoji="1" lang="ja-JP" altLang="en-US" dirty="0">
                <a:latin typeface="UD デジタル 教科書体 NP" panose="02020400000000000000" pitchFamily="18" charset="-128"/>
                <a:ea typeface="UD デジタル 教科書体 NP" panose="02020400000000000000" pitchFamily="18" charset="-128"/>
              </a:rPr>
              <a:t>という。</a:t>
            </a:r>
            <a:endParaRPr lang="en-US" altLang="ja-JP" dirty="0">
              <a:latin typeface="UD デジタル 教科書体 NP" panose="02020400000000000000" pitchFamily="18" charset="-128"/>
              <a:ea typeface="UD デジタル 教科書体 NP" panose="02020400000000000000" pitchFamily="18" charset="-128"/>
            </a:endParaRPr>
          </a:p>
          <a:p>
            <a:r>
              <a:rPr kumimoji="1" lang="ja-JP" altLang="en-US" dirty="0">
                <a:latin typeface="UD デジタル 教科書体 NP" panose="02020400000000000000" pitchFamily="18" charset="-128"/>
                <a:ea typeface="UD デジタル 教科書体 NP" panose="02020400000000000000" pitchFamily="18" charset="-128"/>
              </a:rPr>
              <a:t>クリティカル思考の基本として，われわれの原因帰属の在り方に関する原則を知っておく必要がある。</a:t>
            </a:r>
            <a:endParaRPr kumimoji="1" lang="en-US" altLang="ja-JP" dirty="0">
              <a:latin typeface="UD デジタル 教科書体 NP" panose="02020400000000000000" pitchFamily="18" charset="-128"/>
              <a:ea typeface="UD デジタル 教科書体 NP" panose="02020400000000000000" pitchFamily="18" charset="-128"/>
            </a:endParaRPr>
          </a:p>
        </p:txBody>
      </p:sp>
    </p:spTree>
    <p:extLst>
      <p:ext uri="{BB962C8B-B14F-4D97-AF65-F5344CB8AC3E}">
        <p14:creationId xmlns:p14="http://schemas.microsoft.com/office/powerpoint/2010/main" val="9365823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0D923C3-8B71-01AA-E304-EF35AB3B0732}"/>
              </a:ext>
            </a:extLst>
          </p:cNvPr>
          <p:cNvSpPr>
            <a:spLocks noGrp="1"/>
          </p:cNvSpPr>
          <p:nvPr>
            <p:ph type="title"/>
          </p:nvPr>
        </p:nvSpPr>
        <p:spPr/>
        <p:txBody>
          <a:bodyPr/>
          <a:lstStyle/>
          <a:p>
            <a:endParaRPr kumimoji="1" lang="ja-JP" altLang="en-US"/>
          </a:p>
        </p:txBody>
      </p:sp>
      <p:sp>
        <p:nvSpPr>
          <p:cNvPr id="3" name="コンテンツ プレースホルダー 2">
            <a:extLst>
              <a:ext uri="{FF2B5EF4-FFF2-40B4-BE49-F238E27FC236}">
                <a16:creationId xmlns:a16="http://schemas.microsoft.com/office/drawing/2014/main" id="{13EAEF39-0235-BB29-A751-8C9AE4A1A998}"/>
              </a:ext>
            </a:extLst>
          </p:cNvPr>
          <p:cNvSpPr>
            <a:spLocks noGrp="1"/>
          </p:cNvSpPr>
          <p:nvPr>
            <p:ph idx="1"/>
          </p:nvPr>
        </p:nvSpPr>
        <p:spPr/>
        <p:txBody>
          <a:bodyPr/>
          <a:lstStyle/>
          <a:p>
            <a:r>
              <a:rPr kumimoji="1" lang="ja-JP" altLang="en-US" dirty="0">
                <a:latin typeface="UD デジタル 教科書体 NP" panose="02020400000000000000" pitchFamily="18" charset="-128"/>
                <a:ea typeface="UD デジタル 教科書体 NP" panose="02020400000000000000" pitchFamily="18" charset="-128"/>
              </a:rPr>
              <a:t>われわれは他人の行動の原因，つまり理由を考えるときには，その人をとりまく周囲の状況からの影響を軽視し，その人が個人的に持つ性質（性格や能力など）の影響を重視しがちである。</a:t>
            </a:r>
            <a:endParaRPr kumimoji="1" lang="en-US" altLang="ja-JP" dirty="0">
              <a:latin typeface="UD デジタル 教科書体 NP" panose="02020400000000000000" pitchFamily="18" charset="-128"/>
              <a:ea typeface="UD デジタル 教科書体 NP" panose="02020400000000000000" pitchFamily="18" charset="-128"/>
            </a:endParaRPr>
          </a:p>
          <a:p>
            <a:pPr lvl="1"/>
            <a:r>
              <a:rPr lang="ja-JP" altLang="en-US" dirty="0">
                <a:latin typeface="UD デジタル 教科書体 NP" panose="02020400000000000000" pitchFamily="18" charset="-128"/>
                <a:ea typeface="UD デジタル 教科書体 NP" panose="02020400000000000000" pitchFamily="18" charset="-128"/>
              </a:rPr>
              <a:t>たとえば，ある人が階段を踏み外してけがをしたと聞いたとき，階段が急だったか，滑りやすかったのだろうと考えるより先に，彼（彼女）はなんとドジなのかと考えがち。</a:t>
            </a:r>
            <a:endParaRPr lang="en-US" altLang="ja-JP" dirty="0">
              <a:latin typeface="UD デジタル 教科書体 NP" panose="02020400000000000000" pitchFamily="18" charset="-128"/>
              <a:ea typeface="UD デジタル 教科書体 NP" panose="02020400000000000000" pitchFamily="18" charset="-128"/>
            </a:endParaRPr>
          </a:p>
          <a:p>
            <a:r>
              <a:rPr kumimoji="1" lang="ja-JP" altLang="en-US" dirty="0">
                <a:latin typeface="UD デジタル 教科書体 NP" panose="02020400000000000000" pitchFamily="18" charset="-128"/>
                <a:ea typeface="UD デジタル 教科書体 NP" panose="02020400000000000000" pitchFamily="18" charset="-128"/>
              </a:rPr>
              <a:t>この種の思考の偏りを</a:t>
            </a:r>
            <a:r>
              <a:rPr kumimoji="1" lang="ja-JP" altLang="en-US" u="sng" dirty="0">
                <a:solidFill>
                  <a:srgbClr val="FF0000"/>
                </a:solidFill>
                <a:latin typeface="UD デジタル 教科書体 NP" panose="02020400000000000000" pitchFamily="18" charset="-128"/>
                <a:ea typeface="UD デジタル 教科書体 NP" panose="02020400000000000000" pitchFamily="18" charset="-128"/>
              </a:rPr>
              <a:t>基本的帰属錯誤</a:t>
            </a:r>
            <a:r>
              <a:rPr kumimoji="1" lang="ja-JP" altLang="en-US" dirty="0">
                <a:latin typeface="UD デジタル 教科書体 NP" panose="02020400000000000000" pitchFamily="18" charset="-128"/>
                <a:ea typeface="UD デジタル 教科書体 NP" panose="02020400000000000000" pitchFamily="18" charset="-128"/>
              </a:rPr>
              <a:t>と呼ぶ。</a:t>
            </a:r>
            <a:endParaRPr kumimoji="1" lang="en-US" altLang="ja-JP" dirty="0">
              <a:latin typeface="UD デジタル 教科書体 NP" panose="02020400000000000000" pitchFamily="18" charset="-128"/>
              <a:ea typeface="UD デジタル 教科書体 NP" panose="02020400000000000000" pitchFamily="18" charset="-128"/>
            </a:endParaRPr>
          </a:p>
          <a:p>
            <a:r>
              <a:rPr kumimoji="1" lang="ja-JP" altLang="en-US" dirty="0">
                <a:latin typeface="UD デジタル 教科書体 NP" panose="02020400000000000000" pitchFamily="18" charset="-128"/>
                <a:ea typeface="UD デジタル 教科書体 NP" panose="02020400000000000000" pitchFamily="18" charset="-128"/>
              </a:rPr>
              <a:t>個人の性質がその人の行動の原因ではないと述べているのではない。</a:t>
            </a:r>
            <a:r>
              <a:rPr kumimoji="1" lang="ja-JP" altLang="en-US" u="sng" dirty="0">
                <a:latin typeface="UD デジタル 教科書体 NP" panose="02020400000000000000" pitchFamily="18" charset="-128"/>
                <a:ea typeface="UD デジタル 教科書体 NP" panose="02020400000000000000" pitchFamily="18" charset="-128"/>
              </a:rPr>
              <a:t>このような偏りがあることを自覚すべきである</a:t>
            </a:r>
            <a:r>
              <a:rPr kumimoji="1" lang="ja-JP" altLang="en-US" dirty="0">
                <a:latin typeface="UD デジタル 教科書体 NP" panose="02020400000000000000" pitchFamily="18" charset="-128"/>
                <a:ea typeface="UD デジタル 教科書体 NP" panose="02020400000000000000" pitchFamily="18" charset="-128"/>
              </a:rPr>
              <a:t>と述べている。</a:t>
            </a:r>
          </a:p>
        </p:txBody>
      </p:sp>
    </p:spTree>
    <p:extLst>
      <p:ext uri="{BB962C8B-B14F-4D97-AF65-F5344CB8AC3E}">
        <p14:creationId xmlns:p14="http://schemas.microsoft.com/office/powerpoint/2010/main" val="17244068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EF07B81-1B94-DC63-26CA-7969A298A501}"/>
              </a:ext>
            </a:extLst>
          </p:cNvPr>
          <p:cNvSpPr>
            <a:spLocks noGrp="1"/>
          </p:cNvSpPr>
          <p:nvPr>
            <p:ph type="title"/>
          </p:nvPr>
        </p:nvSpPr>
        <p:spPr/>
        <p:txBody>
          <a:bodyPr/>
          <a:lstStyle/>
          <a:p>
            <a:endParaRPr kumimoji="1" lang="ja-JP" altLang="en-US" dirty="0"/>
          </a:p>
        </p:txBody>
      </p:sp>
      <p:sp>
        <p:nvSpPr>
          <p:cNvPr id="3" name="コンテンツ プレースホルダー 2">
            <a:extLst>
              <a:ext uri="{FF2B5EF4-FFF2-40B4-BE49-F238E27FC236}">
                <a16:creationId xmlns:a16="http://schemas.microsoft.com/office/drawing/2014/main" id="{912DD7A3-7745-983C-7811-BF3480D8949F}"/>
              </a:ext>
            </a:extLst>
          </p:cNvPr>
          <p:cNvSpPr>
            <a:spLocks noGrp="1"/>
          </p:cNvSpPr>
          <p:nvPr>
            <p:ph idx="1"/>
          </p:nvPr>
        </p:nvSpPr>
        <p:spPr/>
        <p:txBody>
          <a:bodyPr/>
          <a:lstStyle/>
          <a:p>
            <a:r>
              <a:rPr lang="ja-JP" altLang="en-US" dirty="0">
                <a:latin typeface="UD デジタル 教科書体 NP" panose="02020400000000000000" pitchFamily="18" charset="-128"/>
                <a:ea typeface="UD デジタル 教科書体 NP" panose="02020400000000000000" pitchFamily="18" charset="-128"/>
              </a:rPr>
              <a:t>確率的な思考は，</a:t>
            </a:r>
            <a:r>
              <a:rPr lang="ja-JP" altLang="en-US" u="sng" dirty="0">
                <a:latin typeface="UD デジタル 教科書体 NP" panose="02020400000000000000" pitchFamily="18" charset="-128"/>
                <a:ea typeface="UD デジタル 教科書体 NP" panose="02020400000000000000" pitchFamily="18" charset="-128"/>
              </a:rPr>
              <a:t>批判的思考</a:t>
            </a:r>
            <a:r>
              <a:rPr lang="ja-JP" altLang="en-US" dirty="0">
                <a:latin typeface="UD デジタル 教科書体 NP" panose="02020400000000000000" pitchFamily="18" charset="-128"/>
                <a:ea typeface="UD デジタル 教科書体 NP" panose="02020400000000000000" pitchFamily="18" charset="-128"/>
              </a:rPr>
              <a:t>の一部である。人間の行う確率的思考のバイアスを知ることは，批判的思考のスキルを身に着けることになる。</a:t>
            </a:r>
            <a:endParaRPr lang="en-US" altLang="ja-JP" dirty="0">
              <a:latin typeface="UD デジタル 教科書体 NP" panose="02020400000000000000" pitchFamily="18" charset="-128"/>
              <a:ea typeface="UD デジタル 教科書体 NP" panose="02020400000000000000" pitchFamily="18" charset="-128"/>
            </a:endParaRPr>
          </a:p>
          <a:p>
            <a:endParaRPr lang="ja-JP" altLang="en-US" dirty="0"/>
          </a:p>
          <a:p>
            <a:endParaRPr kumimoji="1" lang="ja-JP" altLang="en-US" dirty="0"/>
          </a:p>
        </p:txBody>
      </p:sp>
    </p:spTree>
    <p:extLst>
      <p:ext uri="{BB962C8B-B14F-4D97-AF65-F5344CB8AC3E}">
        <p14:creationId xmlns:p14="http://schemas.microsoft.com/office/powerpoint/2010/main" val="5003280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1B67D3E-D288-D59B-F27E-4020564F4056}"/>
              </a:ext>
            </a:extLst>
          </p:cNvPr>
          <p:cNvSpPr>
            <a:spLocks noGrp="1"/>
          </p:cNvSpPr>
          <p:nvPr>
            <p:ph type="title"/>
          </p:nvPr>
        </p:nvSpPr>
        <p:spPr/>
        <p:txBody>
          <a:bodyPr/>
          <a:lstStyle/>
          <a:p>
            <a:r>
              <a:rPr kumimoji="1" lang="ja-JP" altLang="en-US" dirty="0"/>
              <a:t>クリシン原則２</a:t>
            </a:r>
          </a:p>
        </p:txBody>
      </p:sp>
      <p:sp>
        <p:nvSpPr>
          <p:cNvPr id="3" name="コンテンツ プレースホルダー 2">
            <a:extLst>
              <a:ext uri="{FF2B5EF4-FFF2-40B4-BE49-F238E27FC236}">
                <a16:creationId xmlns:a16="http://schemas.microsoft.com/office/drawing/2014/main" id="{3902A7B4-C581-8DE4-CDD7-E7787D5C6BEA}"/>
              </a:ext>
            </a:extLst>
          </p:cNvPr>
          <p:cNvSpPr>
            <a:spLocks noGrp="1"/>
          </p:cNvSpPr>
          <p:nvPr>
            <p:ph idx="1"/>
          </p:nvPr>
        </p:nvSpPr>
        <p:spPr/>
        <p:txBody>
          <a:bodyPr/>
          <a:lstStyle/>
          <a:p>
            <a:r>
              <a:rPr kumimoji="1" lang="ja-JP" altLang="en-US" dirty="0">
                <a:latin typeface="UD デジタル 教科書体 NP" panose="02020400000000000000" pitchFamily="18" charset="-128"/>
                <a:ea typeface="UD デジタル 教科書体 NP" panose="02020400000000000000" pitchFamily="18" charset="-128"/>
              </a:rPr>
              <a:t>人の行動の原因を考えるとき，状況の影響を過小視することなく，個人の影響を過大視することのないよう注意せよ。</a:t>
            </a:r>
          </a:p>
        </p:txBody>
      </p:sp>
    </p:spTree>
    <p:extLst>
      <p:ext uri="{BB962C8B-B14F-4D97-AF65-F5344CB8AC3E}">
        <p14:creationId xmlns:p14="http://schemas.microsoft.com/office/powerpoint/2010/main" val="17624277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69E12BF5-553D-CBC5-4B5E-1E39CC4A3AB3}"/>
              </a:ext>
            </a:extLst>
          </p:cNvPr>
          <p:cNvSpPr>
            <a:spLocks noGrp="1"/>
          </p:cNvSpPr>
          <p:nvPr>
            <p:ph type="title"/>
          </p:nvPr>
        </p:nvSpPr>
        <p:spPr/>
        <p:txBody>
          <a:bodyPr/>
          <a:lstStyle/>
          <a:p>
            <a:r>
              <a:rPr lang="ja-JP" altLang="en-US" dirty="0"/>
              <a:t>第２章　ものごとの原因について考える</a:t>
            </a:r>
          </a:p>
        </p:txBody>
      </p:sp>
    </p:spTree>
    <p:extLst>
      <p:ext uri="{BB962C8B-B14F-4D97-AF65-F5344CB8AC3E}">
        <p14:creationId xmlns:p14="http://schemas.microsoft.com/office/powerpoint/2010/main" val="17870069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1A416C4-68C0-96A2-C0DB-2555053D48C6}"/>
              </a:ext>
            </a:extLst>
          </p:cNvPr>
          <p:cNvSpPr>
            <a:spLocks noGrp="1"/>
          </p:cNvSpPr>
          <p:nvPr>
            <p:ph type="title"/>
          </p:nvPr>
        </p:nvSpPr>
        <p:spPr/>
        <p:txBody>
          <a:bodyPr/>
          <a:lstStyle/>
          <a:p>
            <a:r>
              <a:rPr kumimoji="1" lang="ja-JP" altLang="en-US" dirty="0"/>
              <a:t>原因推測ということばを整理しておこう</a:t>
            </a:r>
          </a:p>
        </p:txBody>
      </p:sp>
      <p:sp>
        <p:nvSpPr>
          <p:cNvPr id="3" name="コンテンツ プレースホルダー 2">
            <a:extLst>
              <a:ext uri="{FF2B5EF4-FFF2-40B4-BE49-F238E27FC236}">
                <a16:creationId xmlns:a16="http://schemas.microsoft.com/office/drawing/2014/main" id="{575C639F-EEB6-52E8-B9B5-3413E7B15B67}"/>
              </a:ext>
            </a:extLst>
          </p:cNvPr>
          <p:cNvSpPr>
            <a:spLocks noGrp="1"/>
          </p:cNvSpPr>
          <p:nvPr>
            <p:ph idx="1"/>
          </p:nvPr>
        </p:nvSpPr>
        <p:spPr/>
        <p:txBody>
          <a:bodyPr/>
          <a:lstStyle/>
          <a:p>
            <a:r>
              <a:rPr kumimoji="1" lang="ja-JP" altLang="en-US" dirty="0">
                <a:latin typeface="UD デジタル 教科書体 NP" panose="02020400000000000000" pitchFamily="18" charset="-128"/>
                <a:ea typeface="UD デジタル 教科書体 NP" panose="02020400000000000000" pitchFamily="18" charset="-128"/>
              </a:rPr>
              <a:t>あることが別のあることの原因であるとは？</a:t>
            </a:r>
            <a:endParaRPr kumimoji="1" lang="en-US" altLang="ja-JP" dirty="0">
              <a:latin typeface="UD デジタル 教科書体 NP" panose="02020400000000000000" pitchFamily="18" charset="-128"/>
              <a:ea typeface="UD デジタル 教科書体 NP" panose="02020400000000000000" pitchFamily="18" charset="-128"/>
            </a:endParaRPr>
          </a:p>
          <a:p>
            <a:r>
              <a:rPr lang="ja-JP" altLang="en-US" dirty="0">
                <a:latin typeface="UD デジタル 教科書体 NP" panose="02020400000000000000" pitchFamily="18" charset="-128"/>
                <a:ea typeface="UD デジタル 教科書体 NP" panose="02020400000000000000" pitchFamily="18" charset="-128"/>
              </a:rPr>
              <a:t>原因についてきちんと考えようとするなら，われわれはまず</a:t>
            </a:r>
            <a:r>
              <a:rPr lang="ja-JP" altLang="en-US" u="sng" dirty="0">
                <a:latin typeface="UD デジタル 教科書体 NP" panose="02020400000000000000" pitchFamily="18" charset="-128"/>
                <a:ea typeface="UD デジタル 教科書体 NP" panose="02020400000000000000" pitchFamily="18" charset="-128"/>
              </a:rPr>
              <a:t>必要原因</a:t>
            </a:r>
            <a:r>
              <a:rPr lang="ja-JP" altLang="en-US" dirty="0">
                <a:latin typeface="UD デジタル 教科書体 NP" panose="02020400000000000000" pitchFamily="18" charset="-128"/>
                <a:ea typeface="UD デジタル 教科書体 NP" panose="02020400000000000000" pitchFamily="18" charset="-128"/>
              </a:rPr>
              <a:t>と</a:t>
            </a:r>
            <a:r>
              <a:rPr lang="ja-JP" altLang="en-US" u="sng" dirty="0">
                <a:latin typeface="UD デジタル 教科書体 NP" panose="02020400000000000000" pitchFamily="18" charset="-128"/>
                <a:ea typeface="UD デジタル 教科書体 NP" panose="02020400000000000000" pitchFamily="18" charset="-128"/>
              </a:rPr>
              <a:t>十分原因</a:t>
            </a:r>
            <a:r>
              <a:rPr lang="ja-JP" altLang="en-US" dirty="0">
                <a:latin typeface="UD デジタル 教科書体 NP" panose="02020400000000000000" pitchFamily="18" charset="-128"/>
                <a:ea typeface="UD デジタル 教科書体 NP" panose="02020400000000000000" pitchFamily="18" charset="-128"/>
              </a:rPr>
              <a:t>を区別するところから始める必要がある。</a:t>
            </a:r>
            <a:endParaRPr lang="en-US" altLang="ja-JP" dirty="0">
              <a:latin typeface="UD デジタル 教科書体 NP" panose="02020400000000000000" pitchFamily="18" charset="-128"/>
              <a:ea typeface="UD デジタル 教科書体 NP" panose="02020400000000000000" pitchFamily="18" charset="-128"/>
            </a:endParaRPr>
          </a:p>
          <a:p>
            <a:pPr lvl="1"/>
            <a:r>
              <a:rPr lang="en-US" altLang="ja-JP" dirty="0">
                <a:latin typeface="UD デジタル 教科書体 NP" panose="02020400000000000000" pitchFamily="18" charset="-128"/>
                <a:ea typeface="UD デジタル 教科書体 NP" panose="02020400000000000000" pitchFamily="18" charset="-128"/>
              </a:rPr>
              <a:t>X</a:t>
            </a:r>
            <a:r>
              <a:rPr lang="ja-JP" altLang="en-US" dirty="0">
                <a:latin typeface="UD デジタル 教科書体 NP" panose="02020400000000000000" pitchFamily="18" charset="-128"/>
                <a:ea typeface="UD デジタル 教科書体 NP" panose="02020400000000000000" pitchFamily="18" charset="-128"/>
              </a:rPr>
              <a:t>が</a:t>
            </a:r>
            <a:r>
              <a:rPr lang="en-US" altLang="ja-JP" dirty="0">
                <a:latin typeface="UD デジタル 教科書体 NP" panose="02020400000000000000" pitchFamily="18" charset="-128"/>
                <a:ea typeface="UD デジタル 教科書体 NP" panose="02020400000000000000" pitchFamily="18" charset="-128"/>
              </a:rPr>
              <a:t>Y</a:t>
            </a:r>
            <a:r>
              <a:rPr lang="ja-JP" altLang="en-US" dirty="0">
                <a:latin typeface="UD デジタル 教科書体 NP" panose="02020400000000000000" pitchFamily="18" charset="-128"/>
                <a:ea typeface="UD デジタル 教科書体 NP" panose="02020400000000000000" pitchFamily="18" charset="-128"/>
              </a:rPr>
              <a:t>の必要原因：</a:t>
            </a:r>
            <a:r>
              <a:rPr lang="en-US" altLang="ja-JP" dirty="0">
                <a:latin typeface="UD デジタル 教科書体 NP" panose="02020400000000000000" pitchFamily="18" charset="-128"/>
                <a:ea typeface="UD デジタル 教科書体 NP" panose="02020400000000000000" pitchFamily="18" charset="-128"/>
              </a:rPr>
              <a:t>X</a:t>
            </a:r>
            <a:r>
              <a:rPr lang="ja-JP" altLang="en-US" dirty="0">
                <a:latin typeface="UD デジタル 教科書体 NP" panose="02020400000000000000" pitchFamily="18" charset="-128"/>
                <a:ea typeface="UD デジタル 教科書体 NP" panose="02020400000000000000" pitchFamily="18" charset="-128"/>
              </a:rPr>
              <a:t>が存在しなければ，</a:t>
            </a:r>
            <a:r>
              <a:rPr lang="en-US" altLang="ja-JP" dirty="0">
                <a:latin typeface="UD デジタル 教科書体 NP" panose="02020400000000000000" pitchFamily="18" charset="-128"/>
                <a:ea typeface="UD デジタル 教科書体 NP" panose="02020400000000000000" pitchFamily="18" charset="-128"/>
              </a:rPr>
              <a:t>Y</a:t>
            </a:r>
            <a:r>
              <a:rPr lang="ja-JP" altLang="en-US" dirty="0">
                <a:latin typeface="UD デジタル 教科書体 NP" panose="02020400000000000000" pitchFamily="18" charset="-128"/>
                <a:ea typeface="UD デジタル 教科書体 NP" panose="02020400000000000000" pitchFamily="18" charset="-128"/>
              </a:rPr>
              <a:t>は絶対に生じない。</a:t>
            </a:r>
            <a:r>
              <a:rPr lang="en-US" altLang="ja-JP" dirty="0">
                <a:latin typeface="UD デジタル 教科書体 NP" panose="02020400000000000000" pitchFamily="18" charset="-128"/>
                <a:ea typeface="UD デジタル 教科書体 NP" panose="02020400000000000000" pitchFamily="18" charset="-128"/>
              </a:rPr>
              <a:t>X</a:t>
            </a:r>
            <a:r>
              <a:rPr lang="ja-JP" altLang="en-US" dirty="0">
                <a:latin typeface="UD デジタル 教科書体 NP" panose="02020400000000000000" pitchFamily="18" charset="-128"/>
                <a:ea typeface="UD デジタル 教科書体 NP" panose="02020400000000000000" pitchFamily="18" charset="-128"/>
              </a:rPr>
              <a:t>が存在すれば，</a:t>
            </a:r>
            <a:r>
              <a:rPr lang="en-US" altLang="ja-JP" dirty="0">
                <a:latin typeface="UD デジタル 教科書体 NP" panose="02020400000000000000" pitchFamily="18" charset="-128"/>
                <a:ea typeface="UD デジタル 教科書体 NP" panose="02020400000000000000" pitchFamily="18" charset="-128"/>
              </a:rPr>
              <a:t>Y</a:t>
            </a:r>
            <a:r>
              <a:rPr lang="ja-JP" altLang="en-US" dirty="0">
                <a:latin typeface="UD デジタル 教科書体 NP" panose="02020400000000000000" pitchFamily="18" charset="-128"/>
                <a:ea typeface="UD デジタル 教科書体 NP" panose="02020400000000000000" pitchFamily="18" charset="-128"/>
              </a:rPr>
              <a:t>は生じるかもしれないし，生じないかもしれない。</a:t>
            </a:r>
            <a:endParaRPr lang="en-US" altLang="ja-JP" dirty="0">
              <a:latin typeface="UD デジタル 教科書体 NP" panose="02020400000000000000" pitchFamily="18" charset="-128"/>
              <a:ea typeface="UD デジタル 教科書体 NP" panose="02020400000000000000" pitchFamily="18" charset="-128"/>
            </a:endParaRPr>
          </a:p>
          <a:p>
            <a:pPr lvl="1"/>
            <a:r>
              <a:rPr kumimoji="1" lang="en-US" altLang="ja-JP" dirty="0">
                <a:latin typeface="UD デジタル 教科書体 NP" panose="02020400000000000000" pitchFamily="18" charset="-128"/>
                <a:ea typeface="UD デジタル 教科書体 NP" panose="02020400000000000000" pitchFamily="18" charset="-128"/>
              </a:rPr>
              <a:t>X</a:t>
            </a:r>
            <a:r>
              <a:rPr kumimoji="1" lang="ja-JP" altLang="en-US" dirty="0">
                <a:latin typeface="UD デジタル 教科書体 NP" panose="02020400000000000000" pitchFamily="18" charset="-128"/>
                <a:ea typeface="UD デジタル 教科書体 NP" panose="02020400000000000000" pitchFamily="18" charset="-128"/>
              </a:rPr>
              <a:t>が</a:t>
            </a:r>
            <a:r>
              <a:rPr kumimoji="1" lang="en-US" altLang="ja-JP" dirty="0">
                <a:latin typeface="UD デジタル 教科書体 NP" panose="02020400000000000000" pitchFamily="18" charset="-128"/>
                <a:ea typeface="UD デジタル 教科書体 NP" panose="02020400000000000000" pitchFamily="18" charset="-128"/>
              </a:rPr>
              <a:t>Y</a:t>
            </a:r>
            <a:r>
              <a:rPr kumimoji="1" lang="ja-JP" altLang="en-US" dirty="0">
                <a:latin typeface="UD デジタル 教科書体 NP" panose="02020400000000000000" pitchFamily="18" charset="-128"/>
                <a:ea typeface="UD デジタル 教科書体 NP" panose="02020400000000000000" pitchFamily="18" charset="-128"/>
              </a:rPr>
              <a:t>の十分原因：</a:t>
            </a:r>
            <a:r>
              <a:rPr kumimoji="1" lang="en-US" altLang="ja-JP" dirty="0">
                <a:latin typeface="UD デジタル 教科書体 NP" panose="02020400000000000000" pitchFamily="18" charset="-128"/>
                <a:ea typeface="UD デジタル 教科書体 NP" panose="02020400000000000000" pitchFamily="18" charset="-128"/>
              </a:rPr>
              <a:t>X</a:t>
            </a:r>
            <a:r>
              <a:rPr kumimoji="1" lang="ja-JP" altLang="en-US" dirty="0">
                <a:latin typeface="UD デジタル 教科書体 NP" panose="02020400000000000000" pitchFamily="18" charset="-128"/>
                <a:ea typeface="UD デジタル 教科書体 NP" panose="02020400000000000000" pitchFamily="18" charset="-128"/>
              </a:rPr>
              <a:t>が存在すれば，</a:t>
            </a:r>
            <a:r>
              <a:rPr kumimoji="1" lang="en-US" altLang="ja-JP" dirty="0">
                <a:latin typeface="UD デジタル 教科書体 NP" panose="02020400000000000000" pitchFamily="18" charset="-128"/>
                <a:ea typeface="UD デジタル 教科書体 NP" panose="02020400000000000000" pitchFamily="18" charset="-128"/>
              </a:rPr>
              <a:t>Y</a:t>
            </a:r>
            <a:r>
              <a:rPr kumimoji="1" lang="ja-JP" altLang="en-US" dirty="0">
                <a:latin typeface="UD デジタル 教科書体 NP" panose="02020400000000000000" pitchFamily="18" charset="-128"/>
                <a:ea typeface="UD デジタル 教科書体 NP" panose="02020400000000000000" pitchFamily="18" charset="-128"/>
              </a:rPr>
              <a:t>は必ず生じる。</a:t>
            </a:r>
            <a:r>
              <a:rPr lang="en-US" altLang="ja-JP" dirty="0">
                <a:latin typeface="UD デジタル 教科書体 NP" panose="02020400000000000000" pitchFamily="18" charset="-128"/>
                <a:ea typeface="UD デジタル 教科書体 NP" panose="02020400000000000000" pitchFamily="18" charset="-128"/>
              </a:rPr>
              <a:t>X</a:t>
            </a:r>
            <a:r>
              <a:rPr lang="ja-JP" altLang="en-US" dirty="0">
                <a:latin typeface="UD デジタル 教科書体 NP" panose="02020400000000000000" pitchFamily="18" charset="-128"/>
                <a:ea typeface="UD デジタル 教科書体 NP" panose="02020400000000000000" pitchFamily="18" charset="-128"/>
              </a:rPr>
              <a:t>が存在しなければ，</a:t>
            </a:r>
            <a:r>
              <a:rPr lang="en-US" altLang="ja-JP" dirty="0">
                <a:latin typeface="UD デジタル 教科書体 NP" panose="02020400000000000000" pitchFamily="18" charset="-128"/>
                <a:ea typeface="UD デジタル 教科書体 NP" panose="02020400000000000000" pitchFamily="18" charset="-128"/>
              </a:rPr>
              <a:t>Y</a:t>
            </a:r>
            <a:r>
              <a:rPr lang="ja-JP" altLang="en-US" dirty="0">
                <a:latin typeface="UD デジタル 教科書体 NP" panose="02020400000000000000" pitchFamily="18" charset="-128"/>
                <a:ea typeface="UD デジタル 教科書体 NP" panose="02020400000000000000" pitchFamily="18" charset="-128"/>
              </a:rPr>
              <a:t>は生じるかもしれないし，生じないかもしれない。</a:t>
            </a:r>
            <a:endParaRPr lang="en-US" altLang="ja-JP" dirty="0">
              <a:latin typeface="UD デジタル 教科書体 NP" panose="02020400000000000000" pitchFamily="18" charset="-128"/>
              <a:ea typeface="UD デジタル 教科書体 NP" panose="02020400000000000000" pitchFamily="18" charset="-128"/>
            </a:endParaRPr>
          </a:p>
        </p:txBody>
      </p:sp>
    </p:spTree>
    <p:extLst>
      <p:ext uri="{BB962C8B-B14F-4D97-AF65-F5344CB8AC3E}">
        <p14:creationId xmlns:p14="http://schemas.microsoft.com/office/powerpoint/2010/main" val="63733384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CCD517B-76E7-4DF6-8AD9-BA6E9B885F87}"/>
              </a:ext>
            </a:extLst>
          </p:cNvPr>
          <p:cNvSpPr>
            <a:spLocks noGrp="1"/>
          </p:cNvSpPr>
          <p:nvPr>
            <p:ph type="title"/>
          </p:nvPr>
        </p:nvSpPr>
        <p:spPr/>
        <p:txBody>
          <a:bodyPr/>
          <a:lstStyle/>
          <a:p>
            <a:endParaRPr kumimoji="1" lang="ja-JP" altLang="en-US"/>
          </a:p>
        </p:txBody>
      </p:sp>
      <p:sp>
        <p:nvSpPr>
          <p:cNvPr id="3" name="コンテンツ プレースホルダー 2">
            <a:extLst>
              <a:ext uri="{FF2B5EF4-FFF2-40B4-BE49-F238E27FC236}">
                <a16:creationId xmlns:a16="http://schemas.microsoft.com/office/drawing/2014/main" id="{2B4A4B7C-869F-DBB2-F732-52577ACDCE45}"/>
              </a:ext>
            </a:extLst>
          </p:cNvPr>
          <p:cNvSpPr>
            <a:spLocks noGrp="1"/>
          </p:cNvSpPr>
          <p:nvPr>
            <p:ph idx="1"/>
          </p:nvPr>
        </p:nvSpPr>
        <p:spPr/>
        <p:txBody>
          <a:bodyPr/>
          <a:lstStyle/>
          <a:p>
            <a:r>
              <a:rPr kumimoji="1" lang="ja-JP" altLang="en-US" dirty="0">
                <a:latin typeface="UD デジタル 教科書体 NP" panose="02020400000000000000" pitchFamily="18" charset="-128"/>
                <a:ea typeface="UD デジタル 教科書体 NP" panose="02020400000000000000" pitchFamily="18" charset="-128"/>
              </a:rPr>
              <a:t>どのような出来事でも，多くの必要条件（必要原因）がある。これら必要条件がすべて存在すると，その出来事が起こる。</a:t>
            </a:r>
            <a:endParaRPr kumimoji="1" lang="en-US" altLang="ja-JP" dirty="0">
              <a:latin typeface="UD デジタル 教科書体 NP" panose="02020400000000000000" pitchFamily="18" charset="-128"/>
              <a:ea typeface="UD デジタル 教科書体 NP" panose="02020400000000000000" pitchFamily="18" charset="-128"/>
            </a:endParaRPr>
          </a:p>
          <a:p>
            <a:r>
              <a:rPr lang="ja-JP" altLang="en-US" dirty="0">
                <a:latin typeface="UD デジタル 教科書体 NP" panose="02020400000000000000" pitchFamily="18" charset="-128"/>
                <a:ea typeface="UD デジタル 教科書体 NP" panose="02020400000000000000" pitchFamily="18" charset="-128"/>
              </a:rPr>
              <a:t>必要条件すべてが存在することが，その出来事が起きるための十分原因である。</a:t>
            </a:r>
            <a:endParaRPr kumimoji="1" lang="ja-JP" altLang="en-US" dirty="0">
              <a:latin typeface="UD デジタル 教科書体 NP" panose="02020400000000000000" pitchFamily="18" charset="-128"/>
              <a:ea typeface="UD デジタル 教科書体 NP" panose="02020400000000000000" pitchFamily="18" charset="-128"/>
            </a:endParaRPr>
          </a:p>
        </p:txBody>
      </p:sp>
    </p:spTree>
    <p:extLst>
      <p:ext uri="{BB962C8B-B14F-4D97-AF65-F5344CB8AC3E}">
        <p14:creationId xmlns:p14="http://schemas.microsoft.com/office/powerpoint/2010/main" val="384202770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9B2B53C-597F-E8F3-B267-0A06B3A4863E}"/>
              </a:ext>
            </a:extLst>
          </p:cNvPr>
          <p:cNvSpPr>
            <a:spLocks noGrp="1"/>
          </p:cNvSpPr>
          <p:nvPr>
            <p:ph type="title"/>
          </p:nvPr>
        </p:nvSpPr>
        <p:spPr/>
        <p:txBody>
          <a:bodyPr/>
          <a:lstStyle/>
          <a:p>
            <a:r>
              <a:rPr kumimoji="1" lang="ja-JP" altLang="en-US" dirty="0"/>
              <a:t>原因の選択</a:t>
            </a:r>
          </a:p>
        </p:txBody>
      </p:sp>
      <p:sp>
        <p:nvSpPr>
          <p:cNvPr id="3" name="コンテンツ プレースホルダー 2">
            <a:extLst>
              <a:ext uri="{FF2B5EF4-FFF2-40B4-BE49-F238E27FC236}">
                <a16:creationId xmlns:a16="http://schemas.microsoft.com/office/drawing/2014/main" id="{28ECC33D-2783-ECAB-7974-D7E9E4FD3B2D}"/>
              </a:ext>
            </a:extLst>
          </p:cNvPr>
          <p:cNvSpPr>
            <a:spLocks noGrp="1"/>
          </p:cNvSpPr>
          <p:nvPr>
            <p:ph idx="1"/>
          </p:nvPr>
        </p:nvSpPr>
        <p:spPr/>
        <p:txBody>
          <a:bodyPr/>
          <a:lstStyle/>
          <a:p>
            <a:r>
              <a:rPr kumimoji="1" lang="ja-JP" altLang="en-US" dirty="0">
                <a:latin typeface="UD デジタル 教科書体 NP" panose="02020400000000000000" pitchFamily="18" charset="-128"/>
                <a:ea typeface="UD デジタル 教科書体 NP" panose="02020400000000000000" pitchFamily="18" charset="-128"/>
              </a:rPr>
              <a:t>ある出来事が生じるために必要な条件は非常に多いが，それらのうちの多くは原因とみなされない。</a:t>
            </a:r>
            <a:endParaRPr kumimoji="1" lang="en-US" altLang="ja-JP" dirty="0">
              <a:latin typeface="UD デジタル 教科書体 NP" panose="02020400000000000000" pitchFamily="18" charset="-128"/>
              <a:ea typeface="UD デジタル 教科書体 NP" panose="02020400000000000000" pitchFamily="18" charset="-128"/>
            </a:endParaRPr>
          </a:p>
          <a:p>
            <a:r>
              <a:rPr lang="ja-JP" altLang="en-US" dirty="0">
                <a:latin typeface="UD デジタル 教科書体 NP" panose="02020400000000000000" pitchFamily="18" charset="-128"/>
                <a:ea typeface="UD デジタル 教科書体 NP" panose="02020400000000000000" pitchFamily="18" charset="-128"/>
              </a:rPr>
              <a:t>われわれは，</a:t>
            </a:r>
            <a:r>
              <a:rPr lang="ja-JP" altLang="en-US" u="sng" dirty="0">
                <a:latin typeface="UD デジタル 教科書体 NP" panose="02020400000000000000" pitchFamily="18" charset="-128"/>
                <a:ea typeface="UD デジタル 教科書体 NP" panose="02020400000000000000" pitchFamily="18" charset="-128"/>
              </a:rPr>
              <a:t>出来事の原因を特定するときに，多くの必要条件のなかのいくつかを選んで原因と考える</a:t>
            </a:r>
            <a:r>
              <a:rPr lang="ja-JP" altLang="en-US" dirty="0">
                <a:latin typeface="UD デジタル 教科書体 NP" panose="02020400000000000000" pitchFamily="18" charset="-128"/>
                <a:ea typeface="UD デジタル 教科書体 NP" panose="02020400000000000000" pitchFamily="18" charset="-128"/>
              </a:rPr>
              <a:t>。</a:t>
            </a:r>
            <a:endParaRPr lang="en-US" altLang="ja-JP" dirty="0">
              <a:latin typeface="UD デジタル 教科書体 NP" panose="02020400000000000000" pitchFamily="18" charset="-128"/>
              <a:ea typeface="UD デジタル 教科書体 NP" panose="02020400000000000000" pitchFamily="18" charset="-128"/>
            </a:endParaRPr>
          </a:p>
          <a:p>
            <a:r>
              <a:rPr kumimoji="1" lang="ja-JP" altLang="en-US" u="sng" dirty="0">
                <a:latin typeface="UD デジタル 教科書体 NP" panose="02020400000000000000" pitchFamily="18" charset="-128"/>
                <a:ea typeface="UD デジタル 教科書体 NP" panose="02020400000000000000" pitchFamily="18" charset="-128"/>
              </a:rPr>
              <a:t>ある種の条件は他の条件よりも原因とみなされやすい</a:t>
            </a:r>
            <a:r>
              <a:rPr kumimoji="1" lang="ja-JP" altLang="en-US" dirty="0">
                <a:latin typeface="UD デジタル 教科書体 NP" panose="02020400000000000000" pitchFamily="18" charset="-128"/>
                <a:ea typeface="UD デジタル 教科書体 NP" panose="02020400000000000000" pitchFamily="18" charset="-128"/>
              </a:rPr>
              <a:t>。</a:t>
            </a:r>
          </a:p>
        </p:txBody>
      </p:sp>
    </p:spTree>
    <p:extLst>
      <p:ext uri="{BB962C8B-B14F-4D97-AF65-F5344CB8AC3E}">
        <p14:creationId xmlns:p14="http://schemas.microsoft.com/office/powerpoint/2010/main" val="297637246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9CD1389-783C-5CAB-DC8C-FE270D60F28E}"/>
              </a:ext>
            </a:extLst>
          </p:cNvPr>
          <p:cNvSpPr>
            <a:spLocks noGrp="1"/>
          </p:cNvSpPr>
          <p:nvPr>
            <p:ph type="title"/>
          </p:nvPr>
        </p:nvSpPr>
        <p:spPr/>
        <p:txBody>
          <a:bodyPr/>
          <a:lstStyle/>
          <a:p>
            <a:endParaRPr kumimoji="1" lang="ja-JP" altLang="en-US"/>
          </a:p>
        </p:txBody>
      </p:sp>
      <p:sp>
        <p:nvSpPr>
          <p:cNvPr id="3" name="コンテンツ プレースホルダー 2">
            <a:extLst>
              <a:ext uri="{FF2B5EF4-FFF2-40B4-BE49-F238E27FC236}">
                <a16:creationId xmlns:a16="http://schemas.microsoft.com/office/drawing/2014/main" id="{F4317E56-7272-840E-21F7-0A17BCED4397}"/>
              </a:ext>
            </a:extLst>
          </p:cNvPr>
          <p:cNvSpPr>
            <a:spLocks noGrp="1"/>
          </p:cNvSpPr>
          <p:nvPr>
            <p:ph idx="1"/>
          </p:nvPr>
        </p:nvSpPr>
        <p:spPr/>
        <p:txBody>
          <a:bodyPr/>
          <a:lstStyle/>
          <a:p>
            <a:r>
              <a:rPr kumimoji="1" lang="ja-JP" altLang="en-US" dirty="0">
                <a:latin typeface="UD デジタル 教科書体 NP" panose="02020400000000000000" pitchFamily="18" charset="-128"/>
                <a:ea typeface="UD デジタル 教科書体 NP" panose="02020400000000000000" pitchFamily="18" charset="-128"/>
              </a:rPr>
              <a:t>人は単にそこに存在していたものを原因と考えるより，何かの出来事が発生したことを原因としやすい。</a:t>
            </a:r>
            <a:endParaRPr kumimoji="1" lang="en-US" altLang="ja-JP" dirty="0">
              <a:latin typeface="UD デジタル 教科書体 NP" panose="02020400000000000000" pitchFamily="18" charset="-128"/>
              <a:ea typeface="UD デジタル 教科書体 NP" panose="02020400000000000000" pitchFamily="18" charset="-128"/>
            </a:endParaRPr>
          </a:p>
          <a:p>
            <a:pPr lvl="1"/>
            <a:r>
              <a:rPr lang="ja-JP" altLang="en-US" dirty="0">
                <a:latin typeface="UD デジタル 教科書体 NP" panose="02020400000000000000" pitchFamily="18" charset="-128"/>
                <a:ea typeface="UD デジタル 教科書体 NP" panose="02020400000000000000" pitchFamily="18" charset="-128"/>
              </a:rPr>
              <a:t>例：可燃性の物質がそこにあったということよりも，火花が飛んだことの方が爆発の原因と考えられがち。</a:t>
            </a:r>
            <a:endParaRPr lang="en-US" altLang="ja-JP" dirty="0">
              <a:latin typeface="UD デジタル 教科書体 NP" panose="02020400000000000000" pitchFamily="18" charset="-128"/>
              <a:ea typeface="UD デジタル 教科書体 NP" panose="02020400000000000000" pitchFamily="18" charset="-128"/>
            </a:endParaRPr>
          </a:p>
          <a:p>
            <a:pPr lvl="1"/>
            <a:r>
              <a:rPr kumimoji="1" lang="ja-JP" altLang="en-US" dirty="0">
                <a:latin typeface="UD デジタル 教科書体 NP" panose="02020400000000000000" pitchFamily="18" charset="-128"/>
                <a:ea typeface="UD デジタル 教科書体 NP" panose="02020400000000000000" pitchFamily="18" charset="-128"/>
              </a:rPr>
              <a:t>例：試験の成績がよかった</a:t>
            </a:r>
            <a:r>
              <a:rPr lang="ja-JP" altLang="en-US" dirty="0">
                <a:latin typeface="UD デジタル 教科書体 NP" panose="02020400000000000000" pitchFamily="18" charset="-128"/>
                <a:ea typeface="UD デジタル 教科書体 NP" panose="02020400000000000000" pitchFamily="18" charset="-128"/>
              </a:rPr>
              <a:t>とき，一生懸命勉強したことの方が，勉強に使った参考書の存在よりも原因とみなされがち。</a:t>
            </a:r>
            <a:endParaRPr lang="en-US" altLang="ja-JP" dirty="0">
              <a:latin typeface="UD デジタル 教科書体 NP" panose="02020400000000000000" pitchFamily="18" charset="-128"/>
              <a:ea typeface="UD デジタル 教科書体 NP" panose="02020400000000000000" pitchFamily="18" charset="-128"/>
            </a:endParaRPr>
          </a:p>
          <a:p>
            <a:r>
              <a:rPr kumimoji="1" lang="ja-JP" altLang="en-US" dirty="0">
                <a:latin typeface="UD デジタル 教科書体 NP" panose="02020400000000000000" pitchFamily="18" charset="-128"/>
                <a:ea typeface="UD デジタル 教科書体 NP" panose="02020400000000000000" pitchFamily="18" charset="-128"/>
              </a:rPr>
              <a:t>普通に生じる出来事や継続している出来事よりも，突発的に生じた出来事の方が原因とみなされやすい。</a:t>
            </a:r>
            <a:endParaRPr kumimoji="1" lang="en-US" altLang="ja-JP" dirty="0">
              <a:latin typeface="UD デジタル 教科書体 NP" panose="02020400000000000000" pitchFamily="18" charset="-128"/>
              <a:ea typeface="UD デジタル 教科書体 NP" panose="02020400000000000000" pitchFamily="18" charset="-128"/>
            </a:endParaRPr>
          </a:p>
          <a:p>
            <a:pPr lvl="1"/>
            <a:r>
              <a:rPr lang="ja-JP" altLang="en-US" dirty="0">
                <a:latin typeface="UD デジタル 教科書体 NP" panose="02020400000000000000" pitchFamily="18" charset="-128"/>
                <a:ea typeface="UD デジタル 教科書体 NP" panose="02020400000000000000" pitchFamily="18" charset="-128"/>
              </a:rPr>
              <a:t>例：動脈が切れたことが出血の原因であるとは言っても，心臓の鼓動が出血を引き起こしたとはあまり言わない。</a:t>
            </a:r>
            <a:endParaRPr kumimoji="1" lang="ja-JP" altLang="en-US" dirty="0">
              <a:latin typeface="UD デジタル 教科書体 NP" panose="02020400000000000000" pitchFamily="18" charset="-128"/>
              <a:ea typeface="UD デジタル 教科書体 NP" panose="02020400000000000000" pitchFamily="18" charset="-128"/>
            </a:endParaRPr>
          </a:p>
        </p:txBody>
      </p:sp>
    </p:spTree>
    <p:extLst>
      <p:ext uri="{BB962C8B-B14F-4D97-AF65-F5344CB8AC3E}">
        <p14:creationId xmlns:p14="http://schemas.microsoft.com/office/powerpoint/2010/main" val="6310031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E5E47A4-5D74-51C8-09A1-947EA0CB7CDF}"/>
              </a:ext>
            </a:extLst>
          </p:cNvPr>
          <p:cNvSpPr>
            <a:spLocks noGrp="1"/>
          </p:cNvSpPr>
          <p:nvPr>
            <p:ph type="title"/>
          </p:nvPr>
        </p:nvSpPr>
        <p:spPr/>
        <p:txBody>
          <a:bodyPr/>
          <a:lstStyle/>
          <a:p>
            <a:r>
              <a:rPr kumimoji="1" lang="ja-JP" altLang="en-US" dirty="0"/>
              <a:t>クリシン原則３</a:t>
            </a:r>
          </a:p>
        </p:txBody>
      </p:sp>
      <p:sp>
        <p:nvSpPr>
          <p:cNvPr id="3" name="コンテンツ プレースホルダー 2">
            <a:extLst>
              <a:ext uri="{FF2B5EF4-FFF2-40B4-BE49-F238E27FC236}">
                <a16:creationId xmlns:a16="http://schemas.microsoft.com/office/drawing/2014/main" id="{5D13F19F-79AE-E2DD-1C04-408E03D05AFE}"/>
              </a:ext>
            </a:extLst>
          </p:cNvPr>
          <p:cNvSpPr>
            <a:spLocks noGrp="1"/>
          </p:cNvSpPr>
          <p:nvPr>
            <p:ph idx="1"/>
          </p:nvPr>
        </p:nvSpPr>
        <p:spPr/>
        <p:txBody>
          <a:bodyPr/>
          <a:lstStyle/>
          <a:p>
            <a:r>
              <a:rPr kumimoji="1" lang="ja-JP" altLang="en-US" dirty="0">
                <a:latin typeface="UD デジタル 教科書体 NP" panose="02020400000000000000" pitchFamily="18" charset="-128"/>
                <a:ea typeface="UD デジタル 教科書体 NP" panose="02020400000000000000" pitchFamily="18" charset="-128"/>
              </a:rPr>
              <a:t>人は目につく出来事や，他のすべての出来事の中から浮き上がって見える出来事だけに注目し，それが原因だと即断してしまう傾向があるので注意せよ。</a:t>
            </a:r>
          </a:p>
        </p:txBody>
      </p:sp>
    </p:spTree>
    <p:extLst>
      <p:ext uri="{BB962C8B-B14F-4D97-AF65-F5344CB8AC3E}">
        <p14:creationId xmlns:p14="http://schemas.microsoft.com/office/powerpoint/2010/main" val="245430447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79E2CD5-6E7E-D244-5F6C-E8EA81F3CF13}"/>
              </a:ext>
            </a:extLst>
          </p:cNvPr>
          <p:cNvSpPr>
            <a:spLocks noGrp="1"/>
          </p:cNvSpPr>
          <p:nvPr>
            <p:ph type="title"/>
          </p:nvPr>
        </p:nvSpPr>
        <p:spPr/>
        <p:txBody>
          <a:bodyPr/>
          <a:lstStyle/>
          <a:p>
            <a:r>
              <a:rPr kumimoji="1" lang="ja-JP" altLang="en-US" dirty="0"/>
              <a:t>因果関係を決定する基準</a:t>
            </a:r>
          </a:p>
        </p:txBody>
      </p:sp>
      <p:sp>
        <p:nvSpPr>
          <p:cNvPr id="3" name="コンテンツ プレースホルダー 2">
            <a:extLst>
              <a:ext uri="{FF2B5EF4-FFF2-40B4-BE49-F238E27FC236}">
                <a16:creationId xmlns:a16="http://schemas.microsoft.com/office/drawing/2014/main" id="{B59FC12F-BD1D-0D65-4DF5-87056B429A33}"/>
              </a:ext>
            </a:extLst>
          </p:cNvPr>
          <p:cNvSpPr>
            <a:spLocks noGrp="1"/>
          </p:cNvSpPr>
          <p:nvPr>
            <p:ph idx="1"/>
          </p:nvPr>
        </p:nvSpPr>
        <p:spPr/>
        <p:txBody>
          <a:bodyPr/>
          <a:lstStyle/>
          <a:p>
            <a:r>
              <a:rPr kumimoji="1" lang="ja-JP" altLang="en-US" dirty="0">
                <a:latin typeface="UD デジタル 教科書体 NP" panose="02020400000000000000" pitchFamily="18" charset="-128"/>
                <a:ea typeface="UD デジタル 教科書体 NP" panose="02020400000000000000" pitchFamily="18" charset="-128"/>
              </a:rPr>
              <a:t>ものごとの原因をはっきりさせることは，容易なことではない。</a:t>
            </a:r>
            <a:endParaRPr kumimoji="1" lang="en-US" altLang="ja-JP" dirty="0">
              <a:latin typeface="UD デジタル 教科書体 NP" panose="02020400000000000000" pitchFamily="18" charset="-128"/>
              <a:ea typeface="UD デジタル 教科書体 NP" panose="02020400000000000000" pitchFamily="18" charset="-128"/>
            </a:endParaRPr>
          </a:p>
          <a:p>
            <a:r>
              <a:rPr lang="ja-JP" altLang="en-US" dirty="0">
                <a:latin typeface="UD デジタル 教科書体 NP" panose="02020400000000000000" pitchFamily="18" charset="-128"/>
                <a:ea typeface="UD デジタル 教科書体 NP" panose="02020400000000000000" pitchFamily="18" charset="-128"/>
              </a:rPr>
              <a:t>因果関係を判断しようと思うなら，何らかの明確な基準に基づいて考えなければならない。</a:t>
            </a:r>
            <a:endParaRPr lang="en-US" altLang="ja-JP" dirty="0">
              <a:latin typeface="UD デジタル 教科書体 NP" panose="02020400000000000000" pitchFamily="18" charset="-128"/>
              <a:ea typeface="UD デジタル 教科書体 NP" panose="02020400000000000000" pitchFamily="18" charset="-128"/>
            </a:endParaRPr>
          </a:p>
          <a:p>
            <a:r>
              <a:rPr kumimoji="1" lang="ja-JP" altLang="en-US" dirty="0">
                <a:latin typeface="UD デジタル 教科書体 NP" panose="02020400000000000000" pitchFamily="18" charset="-128"/>
                <a:ea typeface="UD デジタル 教科書体 NP" panose="02020400000000000000" pitchFamily="18" charset="-128"/>
              </a:rPr>
              <a:t>一般には，</a:t>
            </a:r>
            <a:r>
              <a:rPr kumimoji="1" lang="ja-JP" altLang="en-US" u="sng" dirty="0">
                <a:latin typeface="UD デジタル 教科書体 NP" panose="02020400000000000000" pitchFamily="18" charset="-128"/>
                <a:ea typeface="UD デジタル 教科書体 NP" panose="02020400000000000000" pitchFamily="18" charset="-128"/>
              </a:rPr>
              <a:t>３つの主要な基準が満たされて初めて，因果関係があると判断できる</a:t>
            </a:r>
            <a:r>
              <a:rPr kumimoji="1" lang="ja-JP" altLang="en-US" dirty="0">
                <a:latin typeface="UD デジタル 教科書体 NP" panose="02020400000000000000" pitchFamily="18" charset="-128"/>
                <a:ea typeface="UD デジタル 教科書体 NP" panose="02020400000000000000" pitchFamily="18" charset="-128"/>
              </a:rPr>
              <a:t>。</a:t>
            </a:r>
            <a:endParaRPr kumimoji="1" lang="en-US" altLang="ja-JP" dirty="0">
              <a:latin typeface="UD デジタル 教科書体 NP" panose="02020400000000000000" pitchFamily="18" charset="-128"/>
              <a:ea typeface="UD デジタル 教科書体 NP" panose="02020400000000000000" pitchFamily="18" charset="-128"/>
            </a:endParaRPr>
          </a:p>
          <a:p>
            <a:pPr lvl="1"/>
            <a:r>
              <a:rPr lang="ja-JP" altLang="en-US" u="sng" dirty="0">
                <a:latin typeface="UD デジタル 教科書体 NP" panose="02020400000000000000" pitchFamily="18" charset="-128"/>
                <a:ea typeface="UD デジタル 教科書体 NP" panose="02020400000000000000" pitchFamily="18" charset="-128"/>
              </a:rPr>
              <a:t>出来事の共変</a:t>
            </a:r>
            <a:endParaRPr lang="en-US" altLang="ja-JP" u="sng" dirty="0">
              <a:latin typeface="UD デジタル 教科書体 NP" panose="02020400000000000000" pitchFamily="18" charset="-128"/>
              <a:ea typeface="UD デジタル 教科書体 NP" panose="02020400000000000000" pitchFamily="18" charset="-128"/>
            </a:endParaRPr>
          </a:p>
          <a:p>
            <a:pPr lvl="1"/>
            <a:r>
              <a:rPr kumimoji="1" lang="ja-JP" altLang="en-US" u="sng" dirty="0">
                <a:latin typeface="UD デジタル 教科書体 NP" panose="02020400000000000000" pitchFamily="18" charset="-128"/>
                <a:ea typeface="UD デジタル 教科書体 NP" panose="02020400000000000000" pitchFamily="18" charset="-128"/>
              </a:rPr>
              <a:t>時間的順序関係</a:t>
            </a:r>
            <a:endParaRPr kumimoji="1" lang="en-US" altLang="ja-JP" u="sng" dirty="0">
              <a:latin typeface="UD デジタル 教科書体 NP" panose="02020400000000000000" pitchFamily="18" charset="-128"/>
              <a:ea typeface="UD デジタル 教科書体 NP" panose="02020400000000000000" pitchFamily="18" charset="-128"/>
            </a:endParaRPr>
          </a:p>
          <a:p>
            <a:pPr lvl="1"/>
            <a:r>
              <a:rPr lang="ja-JP" altLang="en-US" u="sng" dirty="0">
                <a:latin typeface="UD デジタル 教科書体 NP" panose="02020400000000000000" pitchFamily="18" charset="-128"/>
                <a:ea typeface="UD デジタル 教科書体 NP" panose="02020400000000000000" pitchFamily="18" charset="-128"/>
              </a:rPr>
              <a:t>もっともらしい他の原因の排除</a:t>
            </a:r>
            <a:endParaRPr kumimoji="1" lang="ja-JP" altLang="en-US" u="sng" dirty="0">
              <a:latin typeface="UD デジタル 教科書体 NP" panose="02020400000000000000" pitchFamily="18" charset="-128"/>
              <a:ea typeface="UD デジタル 教科書体 NP" panose="02020400000000000000" pitchFamily="18" charset="-128"/>
            </a:endParaRPr>
          </a:p>
        </p:txBody>
      </p:sp>
    </p:spTree>
    <p:extLst>
      <p:ext uri="{BB962C8B-B14F-4D97-AF65-F5344CB8AC3E}">
        <p14:creationId xmlns:p14="http://schemas.microsoft.com/office/powerpoint/2010/main" val="251782275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0160FF-56B8-B31B-4111-19592ECB27BA}"/>
              </a:ext>
            </a:extLst>
          </p:cNvPr>
          <p:cNvSpPr>
            <a:spLocks noGrp="1"/>
          </p:cNvSpPr>
          <p:nvPr>
            <p:ph type="title"/>
          </p:nvPr>
        </p:nvSpPr>
        <p:spPr/>
        <p:txBody>
          <a:bodyPr/>
          <a:lstStyle/>
          <a:p>
            <a:r>
              <a:rPr kumimoji="1" lang="ja-JP" altLang="en-US" dirty="0"/>
              <a:t>クリシン原則４</a:t>
            </a:r>
          </a:p>
        </p:txBody>
      </p:sp>
      <p:sp>
        <p:nvSpPr>
          <p:cNvPr id="3" name="コンテンツ プレースホルダー 2">
            <a:extLst>
              <a:ext uri="{FF2B5EF4-FFF2-40B4-BE49-F238E27FC236}">
                <a16:creationId xmlns:a16="http://schemas.microsoft.com/office/drawing/2014/main" id="{D914471A-FD10-6AC6-0005-B06D2797E1A1}"/>
              </a:ext>
            </a:extLst>
          </p:cNvPr>
          <p:cNvSpPr>
            <a:spLocks noGrp="1"/>
          </p:cNvSpPr>
          <p:nvPr>
            <p:ph idx="1"/>
          </p:nvPr>
        </p:nvSpPr>
        <p:spPr/>
        <p:txBody>
          <a:bodyPr/>
          <a:lstStyle/>
          <a:p>
            <a:r>
              <a:rPr kumimoji="1" lang="ja-JP" altLang="en-US" dirty="0">
                <a:latin typeface="UD デジタル 教科書体 NP" panose="02020400000000000000" pitchFamily="18" charset="-128"/>
                <a:ea typeface="UD デジタル 教科書体 NP" panose="02020400000000000000" pitchFamily="18" charset="-128"/>
              </a:rPr>
              <a:t>因果関係を立証する基準は，共変関係，時間的順序関係，もっともらしい他の原因の排除，の３つである。</a:t>
            </a:r>
          </a:p>
        </p:txBody>
      </p:sp>
    </p:spTree>
    <p:extLst>
      <p:ext uri="{BB962C8B-B14F-4D97-AF65-F5344CB8AC3E}">
        <p14:creationId xmlns:p14="http://schemas.microsoft.com/office/powerpoint/2010/main" val="134918149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91BA40F-A5D6-AC7C-9CB6-A9D87215684C}"/>
              </a:ext>
            </a:extLst>
          </p:cNvPr>
          <p:cNvSpPr>
            <a:spLocks noGrp="1"/>
          </p:cNvSpPr>
          <p:nvPr>
            <p:ph type="title"/>
          </p:nvPr>
        </p:nvSpPr>
        <p:spPr/>
        <p:txBody>
          <a:bodyPr/>
          <a:lstStyle/>
          <a:p>
            <a:r>
              <a:rPr kumimoji="1" lang="ja-JP" altLang="en-US" dirty="0"/>
              <a:t>出来事の共変</a:t>
            </a:r>
          </a:p>
        </p:txBody>
      </p:sp>
      <p:sp>
        <p:nvSpPr>
          <p:cNvPr id="3" name="コンテンツ プレースホルダー 2">
            <a:extLst>
              <a:ext uri="{FF2B5EF4-FFF2-40B4-BE49-F238E27FC236}">
                <a16:creationId xmlns:a16="http://schemas.microsoft.com/office/drawing/2014/main" id="{D7F9FE70-CBDC-6C2E-C641-961A38BE657B}"/>
              </a:ext>
            </a:extLst>
          </p:cNvPr>
          <p:cNvSpPr>
            <a:spLocks noGrp="1"/>
          </p:cNvSpPr>
          <p:nvPr>
            <p:ph idx="1"/>
          </p:nvPr>
        </p:nvSpPr>
        <p:spPr/>
        <p:txBody>
          <a:bodyPr/>
          <a:lstStyle/>
          <a:p>
            <a:r>
              <a:rPr kumimoji="1" lang="ja-JP" altLang="en-US" u="sng" dirty="0">
                <a:solidFill>
                  <a:srgbClr val="FF0000"/>
                </a:solidFill>
                <a:latin typeface="UD デジタル 教科書体 NP" panose="02020400000000000000" pitchFamily="18" charset="-128"/>
                <a:ea typeface="UD デジタル 教科書体 NP" panose="02020400000000000000" pitchFamily="18" charset="-128"/>
              </a:rPr>
              <a:t>共変</a:t>
            </a:r>
            <a:r>
              <a:rPr kumimoji="1" lang="ja-JP" altLang="en-US" dirty="0">
                <a:latin typeface="UD デジタル 教科書体 NP" panose="02020400000000000000" pitchFamily="18" charset="-128"/>
                <a:ea typeface="UD デジタル 教科書体 NP" panose="02020400000000000000" pitchFamily="18" charset="-128"/>
              </a:rPr>
              <a:t>の原則：出来事</a:t>
            </a:r>
            <a:r>
              <a:rPr kumimoji="1" lang="en-US" altLang="ja-JP" dirty="0">
                <a:latin typeface="UD デジタル 教科書体 NP" panose="02020400000000000000" pitchFamily="18" charset="-128"/>
                <a:ea typeface="UD デジタル 教科書体 NP" panose="02020400000000000000" pitchFamily="18" charset="-128"/>
              </a:rPr>
              <a:t>X</a:t>
            </a:r>
            <a:r>
              <a:rPr kumimoji="1" lang="ja-JP" altLang="en-US" dirty="0">
                <a:latin typeface="UD デジタル 教科書体 NP" panose="02020400000000000000" pitchFamily="18" charset="-128"/>
                <a:ea typeface="UD デジタル 教科書体 NP" panose="02020400000000000000" pitchFamily="18" charset="-128"/>
              </a:rPr>
              <a:t>が出来事</a:t>
            </a:r>
            <a:r>
              <a:rPr kumimoji="1" lang="en-US" altLang="ja-JP" dirty="0">
                <a:latin typeface="UD デジタル 教科書体 NP" panose="02020400000000000000" pitchFamily="18" charset="-128"/>
                <a:ea typeface="UD デジタル 教科書体 NP" panose="02020400000000000000" pitchFamily="18" charset="-128"/>
              </a:rPr>
              <a:t>Y</a:t>
            </a:r>
            <a:r>
              <a:rPr kumimoji="1" lang="ja-JP" altLang="en-US" dirty="0">
                <a:latin typeface="UD デジタル 教科書体 NP" panose="02020400000000000000" pitchFamily="18" charset="-128"/>
                <a:ea typeface="UD デジタル 教科書体 NP" panose="02020400000000000000" pitchFamily="18" charset="-128"/>
              </a:rPr>
              <a:t>の原因であるならば，出来事</a:t>
            </a:r>
            <a:r>
              <a:rPr kumimoji="1" lang="en-US" altLang="ja-JP" dirty="0">
                <a:latin typeface="UD デジタル 教科書体 NP" panose="02020400000000000000" pitchFamily="18" charset="-128"/>
                <a:ea typeface="UD デジタル 教科書体 NP" panose="02020400000000000000" pitchFamily="18" charset="-128"/>
              </a:rPr>
              <a:t>X</a:t>
            </a:r>
            <a:r>
              <a:rPr kumimoji="1" lang="ja-JP" altLang="en-US" dirty="0">
                <a:latin typeface="UD デジタル 教科書体 NP" panose="02020400000000000000" pitchFamily="18" charset="-128"/>
                <a:ea typeface="UD デジタル 教科書体 NP" panose="02020400000000000000" pitchFamily="18" charset="-128"/>
              </a:rPr>
              <a:t>と出来事</a:t>
            </a:r>
            <a:r>
              <a:rPr kumimoji="1" lang="en-US" altLang="ja-JP" dirty="0">
                <a:latin typeface="UD デジタル 教科書体 NP" panose="02020400000000000000" pitchFamily="18" charset="-128"/>
                <a:ea typeface="UD デジタル 教科書体 NP" panose="02020400000000000000" pitchFamily="18" charset="-128"/>
              </a:rPr>
              <a:t>Y</a:t>
            </a:r>
            <a:r>
              <a:rPr kumimoji="1" lang="ja-JP" altLang="en-US" dirty="0">
                <a:latin typeface="UD デジタル 教科書体 NP" panose="02020400000000000000" pitchFamily="18" charset="-128"/>
                <a:ea typeface="UD デジタル 教科書体 NP" panose="02020400000000000000" pitchFamily="18" charset="-128"/>
              </a:rPr>
              <a:t>は一緒に変化しな</a:t>
            </a:r>
            <a:r>
              <a:rPr lang="ja-JP" altLang="en-US" dirty="0">
                <a:latin typeface="UD デジタル 教科書体 NP" panose="02020400000000000000" pitchFamily="18" charset="-128"/>
                <a:ea typeface="UD デジタル 教科書体 NP" panose="02020400000000000000" pitchFamily="18" charset="-128"/>
              </a:rPr>
              <a:t>ければならない。</a:t>
            </a:r>
            <a:endParaRPr lang="en-US" altLang="ja-JP" dirty="0">
              <a:latin typeface="UD デジタル 教科書体 NP" panose="02020400000000000000" pitchFamily="18" charset="-128"/>
              <a:ea typeface="UD デジタル 教科書体 NP" panose="02020400000000000000" pitchFamily="18" charset="-128"/>
            </a:endParaRPr>
          </a:p>
          <a:p>
            <a:r>
              <a:rPr kumimoji="1" lang="ja-JP" altLang="en-US" dirty="0">
                <a:latin typeface="UD デジタル 教科書体 NP" panose="02020400000000000000" pitchFamily="18" charset="-128"/>
                <a:ea typeface="UD デジタル 教科書体 NP" panose="02020400000000000000" pitchFamily="18" charset="-128"/>
              </a:rPr>
              <a:t>２つの出来事の共変のありようは，統計的に測定して表現することが可能である。数量的に測定・表現された共変を特に</a:t>
            </a:r>
            <a:r>
              <a:rPr kumimoji="1" lang="ja-JP" altLang="en-US" u="sng" dirty="0">
                <a:solidFill>
                  <a:srgbClr val="FF0000"/>
                </a:solidFill>
                <a:latin typeface="UD デジタル 教科書体 NP" panose="02020400000000000000" pitchFamily="18" charset="-128"/>
                <a:ea typeface="UD デジタル 教科書体 NP" panose="02020400000000000000" pitchFamily="18" charset="-128"/>
              </a:rPr>
              <a:t>相関</a:t>
            </a:r>
            <a:r>
              <a:rPr kumimoji="1" lang="ja-JP" altLang="en-US" dirty="0">
                <a:latin typeface="UD デジタル 教科書体 NP" panose="02020400000000000000" pitchFamily="18" charset="-128"/>
                <a:ea typeface="UD デジタル 教科書体 NP" panose="02020400000000000000" pitchFamily="18" charset="-128"/>
              </a:rPr>
              <a:t>と呼ぶ。</a:t>
            </a:r>
            <a:endParaRPr kumimoji="1" lang="en-US" altLang="ja-JP" dirty="0">
              <a:latin typeface="UD デジタル 教科書体 NP" panose="02020400000000000000" pitchFamily="18" charset="-128"/>
              <a:ea typeface="UD デジタル 教科書体 NP" panose="02020400000000000000" pitchFamily="18" charset="-128"/>
            </a:endParaRPr>
          </a:p>
          <a:p>
            <a:r>
              <a:rPr lang="ja-JP" altLang="en-US" u="sng" dirty="0">
                <a:latin typeface="UD デジタル 教科書体 NP" panose="02020400000000000000" pitchFamily="18" charset="-128"/>
                <a:ea typeface="UD デジタル 教科書体 NP" panose="02020400000000000000" pitchFamily="18" charset="-128"/>
              </a:rPr>
              <a:t>共変は因果関係を立証するための条件のひとつにすぎない</a:t>
            </a:r>
            <a:r>
              <a:rPr lang="ja-JP" altLang="en-US" dirty="0">
                <a:latin typeface="UD デジタル 教科書体 NP" panose="02020400000000000000" pitchFamily="18" charset="-128"/>
                <a:ea typeface="UD デジタル 教科書体 NP" panose="02020400000000000000" pitchFamily="18" charset="-128"/>
              </a:rPr>
              <a:t>。しかし，</a:t>
            </a:r>
            <a:r>
              <a:rPr lang="ja-JP" altLang="en-US" u="sng" dirty="0">
                <a:latin typeface="UD デジタル 教科書体 NP" panose="02020400000000000000" pitchFamily="18" charset="-128"/>
                <a:ea typeface="UD デジタル 教科書体 NP" panose="02020400000000000000" pitchFamily="18" charset="-128"/>
              </a:rPr>
              <a:t>相関があるという証拠だけに基づいて，そこに因果関係があるかのような誤った解釈をしてしまうことが非常に多い</a:t>
            </a:r>
            <a:r>
              <a:rPr lang="ja-JP" altLang="en-US" dirty="0">
                <a:latin typeface="UD デジタル 教科書体 NP" panose="02020400000000000000" pitchFamily="18" charset="-128"/>
                <a:ea typeface="UD デジタル 教科書体 NP" panose="02020400000000000000" pitchFamily="18" charset="-128"/>
              </a:rPr>
              <a:t>。</a:t>
            </a:r>
            <a:endParaRPr kumimoji="1" lang="ja-JP" altLang="en-US" dirty="0">
              <a:latin typeface="UD デジタル 教科書体 NP" panose="02020400000000000000" pitchFamily="18" charset="-128"/>
              <a:ea typeface="UD デジタル 教科書体 NP" panose="02020400000000000000" pitchFamily="18" charset="-128"/>
            </a:endParaRPr>
          </a:p>
        </p:txBody>
      </p:sp>
    </p:spTree>
    <p:extLst>
      <p:ext uri="{BB962C8B-B14F-4D97-AF65-F5344CB8AC3E}">
        <p14:creationId xmlns:p14="http://schemas.microsoft.com/office/powerpoint/2010/main" val="923342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7A2C611-6538-B05E-9C6A-D52CD2CEFED3}"/>
              </a:ext>
            </a:extLst>
          </p:cNvPr>
          <p:cNvSpPr>
            <a:spLocks noGrp="1"/>
          </p:cNvSpPr>
          <p:nvPr>
            <p:ph type="title"/>
          </p:nvPr>
        </p:nvSpPr>
        <p:spPr/>
        <p:txBody>
          <a:bodyPr/>
          <a:lstStyle/>
          <a:p>
            <a:r>
              <a:rPr lang="ja-JP" altLang="en-US" dirty="0"/>
              <a:t>今日の学習</a:t>
            </a:r>
            <a:endParaRPr kumimoji="1" lang="ja-JP" altLang="en-US" dirty="0"/>
          </a:p>
        </p:txBody>
      </p:sp>
      <p:sp>
        <p:nvSpPr>
          <p:cNvPr id="3" name="コンテンツ プレースホルダー 2">
            <a:extLst>
              <a:ext uri="{FF2B5EF4-FFF2-40B4-BE49-F238E27FC236}">
                <a16:creationId xmlns:a16="http://schemas.microsoft.com/office/drawing/2014/main" id="{5EA30206-7320-BD89-A145-F128B66E45E5}"/>
              </a:ext>
            </a:extLst>
          </p:cNvPr>
          <p:cNvSpPr>
            <a:spLocks noGrp="1"/>
          </p:cNvSpPr>
          <p:nvPr>
            <p:ph idx="1"/>
          </p:nvPr>
        </p:nvSpPr>
        <p:spPr/>
        <p:txBody>
          <a:bodyPr/>
          <a:lstStyle/>
          <a:p>
            <a:r>
              <a:rPr lang="en-US" altLang="ja-JP" dirty="0">
                <a:latin typeface="UD デジタル 教科書体 NP" panose="02020400000000000000" pitchFamily="18" charset="-128"/>
                <a:ea typeface="UD デジタル 教科書体 NP" panose="02020400000000000000" pitchFamily="18" charset="-128"/>
              </a:rPr>
              <a:t>E.B.</a:t>
            </a:r>
            <a:r>
              <a:rPr lang="ja-JP" altLang="en-US" dirty="0">
                <a:latin typeface="UD デジタル 教科書体 NP" panose="02020400000000000000" pitchFamily="18" charset="-128"/>
                <a:ea typeface="UD デジタル 教科書体 NP" panose="02020400000000000000" pitchFamily="18" charset="-128"/>
              </a:rPr>
              <a:t>ゼックミスタ・</a:t>
            </a:r>
            <a:r>
              <a:rPr lang="en-US" altLang="ja-JP" dirty="0">
                <a:latin typeface="UD デジタル 教科書体 NP" panose="02020400000000000000" pitchFamily="18" charset="-128"/>
                <a:ea typeface="UD デジタル 教科書体 NP" panose="02020400000000000000" pitchFamily="18" charset="-128"/>
              </a:rPr>
              <a:t>J.E.</a:t>
            </a:r>
            <a:r>
              <a:rPr lang="ja-JP" altLang="en-US" dirty="0">
                <a:latin typeface="UD デジタル 教科書体 NP" panose="02020400000000000000" pitchFamily="18" charset="-128"/>
                <a:ea typeface="UD デジタル 教科書体 NP" panose="02020400000000000000" pitchFamily="18" charset="-128"/>
              </a:rPr>
              <a:t>ジョンソン</a:t>
            </a:r>
            <a:r>
              <a:rPr lang="en-US" altLang="ja-JP" dirty="0">
                <a:latin typeface="UD デジタル 教科書体 NP" panose="02020400000000000000" pitchFamily="18" charset="-128"/>
                <a:ea typeface="UD デジタル 教科書体 NP" panose="02020400000000000000" pitchFamily="18" charset="-128"/>
              </a:rPr>
              <a:t>『</a:t>
            </a:r>
            <a:r>
              <a:rPr lang="ja-JP" altLang="en-US" dirty="0">
                <a:latin typeface="UD デジタル 教科書体 NP" panose="02020400000000000000" pitchFamily="18" charset="-128"/>
                <a:ea typeface="UD デジタル 教科書体 NP" panose="02020400000000000000" pitchFamily="18" charset="-128"/>
              </a:rPr>
              <a:t>クリティカルシンキング</a:t>
            </a:r>
            <a:r>
              <a:rPr lang="en-US" altLang="ja-JP" dirty="0">
                <a:latin typeface="UD デジタル 教科書体 NP" panose="02020400000000000000" pitchFamily="18" charset="-128"/>
                <a:ea typeface="UD デジタル 教科書体 NP" panose="02020400000000000000" pitchFamily="18" charset="-128"/>
              </a:rPr>
              <a:t>』</a:t>
            </a:r>
            <a:r>
              <a:rPr lang="ja-JP" altLang="en-US" dirty="0">
                <a:latin typeface="UD デジタル 教科書体 NP" panose="02020400000000000000" pitchFamily="18" charset="-128"/>
                <a:ea typeface="UD デジタル 教科書体 NP" panose="02020400000000000000" pitchFamily="18" charset="-128"/>
              </a:rPr>
              <a:t>の，第１章と，第２章の一部を学ぶ。</a:t>
            </a:r>
            <a:endParaRPr lang="en-US" altLang="ja-JP" dirty="0">
              <a:latin typeface="UD デジタル 教科書体 NP" panose="02020400000000000000" pitchFamily="18" charset="-128"/>
              <a:ea typeface="UD デジタル 教科書体 NP" panose="02020400000000000000" pitchFamily="18" charset="-128"/>
            </a:endParaRPr>
          </a:p>
          <a:p>
            <a:r>
              <a:rPr lang="ja-JP" altLang="en-US" u="sng" dirty="0">
                <a:solidFill>
                  <a:srgbClr val="FF0000"/>
                </a:solidFill>
                <a:latin typeface="UD デジタル 教科書体 NP" panose="02020400000000000000" pitchFamily="18" charset="-128"/>
                <a:ea typeface="UD デジタル 教科書体 NP" panose="02020400000000000000" pitchFamily="18" charset="-128"/>
              </a:rPr>
              <a:t>クリティカルシンキング</a:t>
            </a:r>
            <a:r>
              <a:rPr lang="ja-JP" altLang="en-US" dirty="0">
                <a:latin typeface="UD デジタル 教科書体 NP" panose="02020400000000000000" pitchFamily="18" charset="-128"/>
                <a:ea typeface="UD デジタル 教科書体 NP" panose="02020400000000000000" pitchFamily="18" charset="-128"/>
              </a:rPr>
              <a:t>（</a:t>
            </a:r>
            <a:r>
              <a:rPr lang="ja-JP" altLang="en-US" u="sng" dirty="0">
                <a:solidFill>
                  <a:srgbClr val="FF0000"/>
                </a:solidFill>
                <a:latin typeface="UD デジタル 教科書体 NP" panose="02020400000000000000" pitchFamily="18" charset="-128"/>
                <a:ea typeface="UD デジタル 教科書体 NP" panose="02020400000000000000" pitchFamily="18" charset="-128"/>
              </a:rPr>
              <a:t>批判的思考</a:t>
            </a:r>
            <a:r>
              <a:rPr lang="ja-JP" altLang="en-US" dirty="0">
                <a:latin typeface="UD デジタル 教科書体 NP" panose="02020400000000000000" pitchFamily="18" charset="-128"/>
                <a:ea typeface="UD デジタル 教科書体 NP" panose="02020400000000000000" pitchFamily="18" charset="-128"/>
              </a:rPr>
              <a:t>）とは？</a:t>
            </a:r>
            <a:endParaRPr lang="en-US" altLang="ja-JP" dirty="0">
              <a:latin typeface="UD デジタル 教科書体 NP" panose="02020400000000000000" pitchFamily="18" charset="-128"/>
              <a:ea typeface="UD デジタル 教科書体 NP" panose="02020400000000000000" pitchFamily="18" charset="-128"/>
            </a:endParaRPr>
          </a:p>
          <a:p>
            <a:pPr lvl="1"/>
            <a:r>
              <a:rPr lang="ja-JP" altLang="en-US" dirty="0">
                <a:latin typeface="UD デジタル 教科書体 NP" panose="02020400000000000000" pitchFamily="18" charset="-128"/>
                <a:ea typeface="UD デジタル 教科書体 NP" panose="02020400000000000000" pitchFamily="18" charset="-128"/>
              </a:rPr>
              <a:t>人間が陥りやすい思考の落とし穴や先入観による影響などを十分に自覚した上で，そこから脱却し，ものごとを冷静に，客観的に，論理的に考え，判断してゆくことを意味します。（訳者まえがき）</a:t>
            </a:r>
            <a:endParaRPr lang="en-US" altLang="ja-JP" dirty="0">
              <a:latin typeface="UD デジタル 教科書体 NP" panose="02020400000000000000" pitchFamily="18" charset="-128"/>
              <a:ea typeface="UD デジタル 教科書体 NP" panose="02020400000000000000" pitchFamily="18" charset="-128"/>
            </a:endParaRPr>
          </a:p>
          <a:p>
            <a:pPr lvl="1"/>
            <a:r>
              <a:rPr kumimoji="1" lang="ja-JP" altLang="en-US" dirty="0">
                <a:latin typeface="UD デジタル 教科書体 NP" panose="02020400000000000000" pitchFamily="18" charset="-128"/>
                <a:ea typeface="UD デジタル 教科書体 NP" panose="02020400000000000000" pitchFamily="18" charset="-128"/>
              </a:rPr>
              <a:t>・・・ぜひ知っておいていただきたいのは，クリティカルな思考とは一つの「技術」だということです。「思考力」というとどうしても頭の良し悪しというものと結びつけて考える人が多いと思いますが，スポーツやゲームなどと同じで，効率的なコツと訓練によって誰でもある程度の水準まで伸ばすことが可能なのです。（訳者まえがき）</a:t>
            </a:r>
          </a:p>
        </p:txBody>
      </p:sp>
    </p:spTree>
    <p:extLst>
      <p:ext uri="{BB962C8B-B14F-4D97-AF65-F5344CB8AC3E}">
        <p14:creationId xmlns:p14="http://schemas.microsoft.com/office/powerpoint/2010/main" val="275360523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273176F-8D17-84D1-62F6-A4E10EB61437}"/>
              </a:ext>
            </a:extLst>
          </p:cNvPr>
          <p:cNvSpPr>
            <a:spLocks noGrp="1"/>
          </p:cNvSpPr>
          <p:nvPr>
            <p:ph type="title"/>
          </p:nvPr>
        </p:nvSpPr>
        <p:spPr/>
        <p:txBody>
          <a:bodyPr/>
          <a:lstStyle/>
          <a:p>
            <a:r>
              <a:rPr kumimoji="1" lang="ja-JP" altLang="en-US" dirty="0"/>
              <a:t>クリシン原則５</a:t>
            </a:r>
          </a:p>
        </p:txBody>
      </p:sp>
      <p:sp>
        <p:nvSpPr>
          <p:cNvPr id="3" name="コンテンツ プレースホルダー 2">
            <a:extLst>
              <a:ext uri="{FF2B5EF4-FFF2-40B4-BE49-F238E27FC236}">
                <a16:creationId xmlns:a16="http://schemas.microsoft.com/office/drawing/2014/main" id="{08773B10-74C3-A314-19CC-EB41F4C79D15}"/>
              </a:ext>
            </a:extLst>
          </p:cNvPr>
          <p:cNvSpPr>
            <a:spLocks noGrp="1"/>
          </p:cNvSpPr>
          <p:nvPr>
            <p:ph idx="1"/>
          </p:nvPr>
        </p:nvSpPr>
        <p:spPr/>
        <p:txBody>
          <a:bodyPr/>
          <a:lstStyle/>
          <a:p>
            <a:r>
              <a:rPr kumimoji="1" lang="ja-JP" altLang="en-US" dirty="0">
                <a:latin typeface="UD デジタル 教科書体 NP" panose="02020400000000000000" pitchFamily="18" charset="-128"/>
                <a:ea typeface="UD デジタル 教科書体 NP" panose="02020400000000000000" pitchFamily="18" charset="-128"/>
              </a:rPr>
              <a:t>共変関係は，それだけでは因果関係を意味しない。共変のみを根拠に因果関係を結論づけてはならない。</a:t>
            </a:r>
          </a:p>
        </p:txBody>
      </p:sp>
    </p:spTree>
    <p:extLst>
      <p:ext uri="{BB962C8B-B14F-4D97-AF65-F5344CB8AC3E}">
        <p14:creationId xmlns:p14="http://schemas.microsoft.com/office/powerpoint/2010/main" val="327312819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A4E279-9545-667C-5890-7A3E6D6AF4B4}"/>
              </a:ext>
            </a:extLst>
          </p:cNvPr>
          <p:cNvSpPr>
            <a:spLocks noGrp="1"/>
          </p:cNvSpPr>
          <p:nvPr>
            <p:ph type="title"/>
          </p:nvPr>
        </p:nvSpPr>
        <p:spPr/>
        <p:txBody>
          <a:bodyPr/>
          <a:lstStyle/>
          <a:p>
            <a:r>
              <a:rPr kumimoji="1" lang="ja-JP" altLang="en-US" dirty="0"/>
              <a:t>時間的順序関係</a:t>
            </a:r>
          </a:p>
        </p:txBody>
      </p:sp>
      <p:sp>
        <p:nvSpPr>
          <p:cNvPr id="3" name="コンテンツ プレースホルダー 2">
            <a:extLst>
              <a:ext uri="{FF2B5EF4-FFF2-40B4-BE49-F238E27FC236}">
                <a16:creationId xmlns:a16="http://schemas.microsoft.com/office/drawing/2014/main" id="{6EBE2767-8E66-4271-D3B8-CAB9E81B8A76}"/>
              </a:ext>
            </a:extLst>
          </p:cNvPr>
          <p:cNvSpPr>
            <a:spLocks noGrp="1"/>
          </p:cNvSpPr>
          <p:nvPr>
            <p:ph idx="1"/>
          </p:nvPr>
        </p:nvSpPr>
        <p:spPr/>
        <p:txBody>
          <a:bodyPr/>
          <a:lstStyle/>
          <a:p>
            <a:r>
              <a:rPr kumimoji="1" lang="ja-JP" altLang="en-US" u="sng" dirty="0">
                <a:solidFill>
                  <a:srgbClr val="FF0000"/>
                </a:solidFill>
                <a:latin typeface="UD デジタル 教科書体 NP" panose="02020400000000000000" pitchFamily="18" charset="-128"/>
                <a:ea typeface="UD デジタル 教科書体 NP" panose="02020400000000000000" pitchFamily="18" charset="-128"/>
              </a:rPr>
              <a:t>時間的順序関係</a:t>
            </a:r>
            <a:r>
              <a:rPr kumimoji="1" lang="ja-JP" altLang="en-US" dirty="0">
                <a:latin typeface="UD デジタル 教科書体 NP" panose="02020400000000000000" pitchFamily="18" charset="-128"/>
                <a:ea typeface="UD デジタル 教科書体 NP" panose="02020400000000000000" pitchFamily="18" charset="-128"/>
              </a:rPr>
              <a:t>：もし</a:t>
            </a:r>
            <a:r>
              <a:rPr kumimoji="1" lang="en-US" altLang="ja-JP" dirty="0">
                <a:latin typeface="UD デジタル 教科書体 NP" panose="02020400000000000000" pitchFamily="18" charset="-128"/>
                <a:ea typeface="UD デジタル 教科書体 NP" panose="02020400000000000000" pitchFamily="18" charset="-128"/>
              </a:rPr>
              <a:t>X</a:t>
            </a:r>
            <a:r>
              <a:rPr kumimoji="1" lang="ja-JP" altLang="en-US" dirty="0">
                <a:latin typeface="UD デジタル 教科書体 NP" panose="02020400000000000000" pitchFamily="18" charset="-128"/>
                <a:ea typeface="UD デジタル 教科書体 NP" panose="02020400000000000000" pitchFamily="18" charset="-128"/>
              </a:rPr>
              <a:t>が</a:t>
            </a:r>
            <a:r>
              <a:rPr kumimoji="1" lang="en-US" altLang="ja-JP" dirty="0">
                <a:latin typeface="UD デジタル 教科書体 NP" panose="02020400000000000000" pitchFamily="18" charset="-128"/>
                <a:ea typeface="UD デジタル 教科書体 NP" panose="02020400000000000000" pitchFamily="18" charset="-128"/>
              </a:rPr>
              <a:t>Y</a:t>
            </a:r>
            <a:r>
              <a:rPr kumimoji="1" lang="ja-JP" altLang="en-US" dirty="0">
                <a:latin typeface="UD デジタル 教科書体 NP" panose="02020400000000000000" pitchFamily="18" charset="-128"/>
                <a:ea typeface="UD デジタル 教科書体 NP" panose="02020400000000000000" pitchFamily="18" charset="-128"/>
              </a:rPr>
              <a:t>の原因であるならば，</a:t>
            </a:r>
            <a:r>
              <a:rPr kumimoji="1" lang="en-US" altLang="ja-JP" dirty="0">
                <a:latin typeface="UD デジタル 教科書体 NP" panose="02020400000000000000" pitchFamily="18" charset="-128"/>
                <a:ea typeface="UD デジタル 教科書体 NP" panose="02020400000000000000" pitchFamily="18" charset="-128"/>
              </a:rPr>
              <a:t>X</a:t>
            </a:r>
            <a:r>
              <a:rPr kumimoji="1" lang="ja-JP" altLang="en-US" dirty="0">
                <a:latin typeface="UD デジタル 教科書体 NP" panose="02020400000000000000" pitchFamily="18" charset="-128"/>
                <a:ea typeface="UD デジタル 教科書体 NP" panose="02020400000000000000" pitchFamily="18" charset="-128"/>
              </a:rPr>
              <a:t>が</a:t>
            </a:r>
            <a:r>
              <a:rPr kumimoji="1" lang="en-US" altLang="ja-JP" dirty="0">
                <a:latin typeface="UD デジタル 教科書体 NP" panose="02020400000000000000" pitchFamily="18" charset="-128"/>
                <a:ea typeface="UD デジタル 教科書体 NP" panose="02020400000000000000" pitchFamily="18" charset="-128"/>
              </a:rPr>
              <a:t>Y</a:t>
            </a:r>
            <a:r>
              <a:rPr kumimoji="1" lang="ja-JP" altLang="en-US" dirty="0">
                <a:latin typeface="UD デジタル 教科書体 NP" panose="02020400000000000000" pitchFamily="18" charset="-128"/>
                <a:ea typeface="UD デジタル 教科書体 NP" panose="02020400000000000000" pitchFamily="18" charset="-128"/>
              </a:rPr>
              <a:t>より時間的に先に起こっていなければならない。</a:t>
            </a:r>
            <a:endParaRPr kumimoji="1" lang="en-US" altLang="ja-JP" dirty="0">
              <a:latin typeface="UD デジタル 教科書体 NP" panose="02020400000000000000" pitchFamily="18" charset="-128"/>
              <a:ea typeface="UD デジタル 教科書体 NP" panose="02020400000000000000" pitchFamily="18" charset="-128"/>
            </a:endParaRPr>
          </a:p>
          <a:p>
            <a:r>
              <a:rPr lang="ja-JP" altLang="en-US" dirty="0">
                <a:latin typeface="UD デジタル 教科書体 NP" panose="02020400000000000000" pitchFamily="18" charset="-128"/>
                <a:ea typeface="UD デジタル 教科書体 NP" panose="02020400000000000000" pitchFamily="18" charset="-128"/>
              </a:rPr>
              <a:t>あたりまえのようだが，時間的順序が見た目ほど単純でないケースがある。</a:t>
            </a:r>
            <a:endParaRPr lang="en-US" altLang="ja-JP" dirty="0">
              <a:latin typeface="UD デジタル 教科書体 NP" panose="02020400000000000000" pitchFamily="18" charset="-128"/>
              <a:ea typeface="UD デジタル 教科書体 NP" panose="02020400000000000000" pitchFamily="18" charset="-128"/>
            </a:endParaRPr>
          </a:p>
          <a:p>
            <a:pPr lvl="1"/>
            <a:r>
              <a:rPr kumimoji="1" lang="ja-JP" altLang="en-US" dirty="0">
                <a:latin typeface="UD デジタル 教科書体 NP" panose="02020400000000000000" pitchFamily="18" charset="-128"/>
                <a:ea typeface="UD デジタル 教科書体 NP" panose="02020400000000000000" pitchFamily="18" charset="-128"/>
              </a:rPr>
              <a:t>例：「体罰などの厳しいしつけを行う親に育てられた子どもは，体罰を用いない親に育てられた子どもに比べて，性格的により攻撃的な傾向が見られる」という研究結果（架空）が発表されたとする。</a:t>
            </a:r>
            <a:r>
              <a:rPr lang="ja-JP" altLang="en-US" dirty="0">
                <a:latin typeface="UD デジタル 教科書体 NP" panose="02020400000000000000" pitchFamily="18" charset="-128"/>
                <a:ea typeface="UD デジタル 教科書体 NP" panose="02020400000000000000" pitchFamily="18" charset="-128"/>
              </a:rPr>
              <a:t>しつけ（時間的に前）によって，性格（時間的に後）が攻撃的になったように見える。</a:t>
            </a:r>
            <a:endParaRPr lang="en-US" altLang="ja-JP" dirty="0">
              <a:latin typeface="UD デジタル 教科書体 NP" panose="02020400000000000000" pitchFamily="18" charset="-128"/>
              <a:ea typeface="UD デジタル 教科書体 NP" panose="02020400000000000000" pitchFamily="18" charset="-128"/>
            </a:endParaRPr>
          </a:p>
          <a:p>
            <a:pPr lvl="1"/>
            <a:r>
              <a:rPr kumimoji="1" lang="ja-JP" altLang="en-US" dirty="0">
                <a:latin typeface="UD デジタル 教科書体 NP" panose="02020400000000000000" pitchFamily="18" charset="-128"/>
                <a:ea typeface="UD デジタル 教科書体 NP" panose="02020400000000000000" pitchFamily="18" charset="-128"/>
              </a:rPr>
              <a:t>しかし，子どもの攻撃性には生まれつきの個人差があり，攻撃性の強い子どもを育てる親はついついしつけが厳しくなるのかもしれない。</a:t>
            </a:r>
          </a:p>
        </p:txBody>
      </p:sp>
    </p:spTree>
    <p:extLst>
      <p:ext uri="{BB962C8B-B14F-4D97-AF65-F5344CB8AC3E}">
        <p14:creationId xmlns:p14="http://schemas.microsoft.com/office/powerpoint/2010/main" val="24015539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4DAD809-CE70-F147-0176-1966CFEDB641}"/>
              </a:ext>
            </a:extLst>
          </p:cNvPr>
          <p:cNvSpPr>
            <a:spLocks noGrp="1"/>
          </p:cNvSpPr>
          <p:nvPr>
            <p:ph type="title"/>
          </p:nvPr>
        </p:nvSpPr>
        <p:spPr/>
        <p:txBody>
          <a:bodyPr/>
          <a:lstStyle/>
          <a:p>
            <a:r>
              <a:rPr kumimoji="1" lang="ja-JP" altLang="en-US" dirty="0"/>
              <a:t>クリシン原則６</a:t>
            </a:r>
          </a:p>
        </p:txBody>
      </p:sp>
      <p:sp>
        <p:nvSpPr>
          <p:cNvPr id="3" name="コンテンツ プレースホルダー 2">
            <a:extLst>
              <a:ext uri="{FF2B5EF4-FFF2-40B4-BE49-F238E27FC236}">
                <a16:creationId xmlns:a16="http://schemas.microsoft.com/office/drawing/2014/main" id="{D89C0C3B-242C-E554-6EA4-4FC8117DF7E4}"/>
              </a:ext>
            </a:extLst>
          </p:cNvPr>
          <p:cNvSpPr>
            <a:spLocks noGrp="1"/>
          </p:cNvSpPr>
          <p:nvPr>
            <p:ph idx="1"/>
          </p:nvPr>
        </p:nvSpPr>
        <p:spPr/>
        <p:txBody>
          <a:bodyPr/>
          <a:lstStyle/>
          <a:p>
            <a:r>
              <a:rPr kumimoji="1" lang="ja-JP" altLang="en-US" dirty="0">
                <a:latin typeface="UD デジタル 教科書体 NP" panose="02020400000000000000" pitchFamily="18" charset="-128"/>
                <a:ea typeface="UD デジタル 教科書体 NP" panose="02020400000000000000" pitchFamily="18" charset="-128"/>
              </a:rPr>
              <a:t>原因と結果の発生順序が，直接的に見える順と逆である可能性が考えられないか検討せよ。</a:t>
            </a:r>
          </a:p>
        </p:txBody>
      </p:sp>
    </p:spTree>
    <p:extLst>
      <p:ext uri="{BB962C8B-B14F-4D97-AF65-F5344CB8AC3E}">
        <p14:creationId xmlns:p14="http://schemas.microsoft.com/office/powerpoint/2010/main" val="409556251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F42DFEE-5E22-07AD-D475-7A591AFFB1DD}"/>
              </a:ext>
            </a:extLst>
          </p:cNvPr>
          <p:cNvSpPr>
            <a:spLocks noGrp="1"/>
          </p:cNvSpPr>
          <p:nvPr>
            <p:ph type="title"/>
          </p:nvPr>
        </p:nvSpPr>
        <p:spPr/>
        <p:txBody>
          <a:bodyPr/>
          <a:lstStyle/>
          <a:p>
            <a:r>
              <a:rPr kumimoji="1" lang="ja-JP" altLang="en-US" dirty="0"/>
              <a:t>考えてみよう </a:t>
            </a:r>
            <a:r>
              <a:rPr kumimoji="1" lang="en-US" altLang="ja-JP" dirty="0"/>
              <a:t>2.4</a:t>
            </a:r>
            <a:endParaRPr kumimoji="1" lang="ja-JP" altLang="en-US" dirty="0"/>
          </a:p>
        </p:txBody>
      </p:sp>
      <p:sp>
        <p:nvSpPr>
          <p:cNvPr id="3" name="コンテンツ プレースホルダー 2">
            <a:extLst>
              <a:ext uri="{FF2B5EF4-FFF2-40B4-BE49-F238E27FC236}">
                <a16:creationId xmlns:a16="http://schemas.microsoft.com/office/drawing/2014/main" id="{DC792CEE-1904-5814-2611-F406B32ECAD7}"/>
              </a:ext>
            </a:extLst>
          </p:cNvPr>
          <p:cNvSpPr>
            <a:spLocks noGrp="1"/>
          </p:cNvSpPr>
          <p:nvPr>
            <p:ph idx="1"/>
          </p:nvPr>
        </p:nvSpPr>
        <p:spPr/>
        <p:txBody>
          <a:bodyPr/>
          <a:lstStyle/>
          <a:p>
            <a:r>
              <a:rPr kumimoji="1" lang="ja-JP" altLang="en-US" dirty="0">
                <a:latin typeface="UD デジタル 教科書体 NP" panose="02020400000000000000" pitchFamily="18" charset="-128"/>
                <a:ea typeface="UD デジタル 教科書体 NP" panose="02020400000000000000" pitchFamily="18" charset="-128"/>
              </a:rPr>
              <a:t>ある心理学の研究によると，テレビで暴力シーンを見る時間が長い子どもは，生活上で攻撃的な行動をとりやすい傾向があることが実際に確かめられている。この研究結果の一つの解釈としては，子どもが暴力的なテレビ番組を見て，それを模倣した結果，攻撃的・暴力的な性格になってしまったと考えることができる。しかし，出来事の時間順序と因果関係がこの解釈とは異なっている別の可能性を考えることもできるはずだ。それを考えてみよう。</a:t>
            </a:r>
          </a:p>
        </p:txBody>
      </p:sp>
    </p:spTree>
    <p:extLst>
      <p:ext uri="{BB962C8B-B14F-4D97-AF65-F5344CB8AC3E}">
        <p14:creationId xmlns:p14="http://schemas.microsoft.com/office/powerpoint/2010/main" val="230086673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48A0522-6A58-C5C4-028A-D79A1FEB9A4A}"/>
              </a:ext>
            </a:extLst>
          </p:cNvPr>
          <p:cNvSpPr>
            <a:spLocks noGrp="1"/>
          </p:cNvSpPr>
          <p:nvPr>
            <p:ph type="title"/>
          </p:nvPr>
        </p:nvSpPr>
        <p:spPr/>
        <p:txBody>
          <a:bodyPr/>
          <a:lstStyle/>
          <a:p>
            <a:r>
              <a:rPr kumimoji="1" lang="ja-JP" altLang="en-US" dirty="0"/>
              <a:t>考えてみよう </a:t>
            </a:r>
            <a:r>
              <a:rPr kumimoji="1" lang="en-US" altLang="ja-JP" dirty="0"/>
              <a:t>2.4</a:t>
            </a:r>
            <a:r>
              <a:rPr kumimoji="1" lang="ja-JP" altLang="en-US" dirty="0"/>
              <a:t>　解説</a:t>
            </a:r>
          </a:p>
        </p:txBody>
      </p:sp>
      <p:sp>
        <p:nvSpPr>
          <p:cNvPr id="3" name="コンテンツ プレースホルダー 2">
            <a:extLst>
              <a:ext uri="{FF2B5EF4-FFF2-40B4-BE49-F238E27FC236}">
                <a16:creationId xmlns:a16="http://schemas.microsoft.com/office/drawing/2014/main" id="{372F1B85-9C9D-1AB6-9F39-98BA120F8BD6}"/>
              </a:ext>
            </a:extLst>
          </p:cNvPr>
          <p:cNvSpPr>
            <a:spLocks noGrp="1"/>
          </p:cNvSpPr>
          <p:nvPr>
            <p:ph idx="1"/>
          </p:nvPr>
        </p:nvSpPr>
        <p:spPr/>
        <p:txBody>
          <a:bodyPr/>
          <a:lstStyle/>
          <a:p>
            <a:r>
              <a:rPr kumimoji="1" lang="ja-JP" altLang="en-US" dirty="0">
                <a:latin typeface="UD デジタル 教科書体 NP" panose="02020400000000000000" pitchFamily="18" charset="-128"/>
                <a:ea typeface="UD デジタル 教科書体 NP" panose="02020400000000000000" pitchFamily="18" charset="-128"/>
              </a:rPr>
              <a:t>子どもの中には，先天的に攻撃的な傾向をもつ者がいる可能性について考慮しなければならない。こういった子どもは，本来攻撃的な行動をとりやすく，また，テレビでも暴力的な番組が好きだったりするだろう。そうすると時間的順序としては，攻撃的な行動をすることは，テレビの暴力的なシーンを見ることよりも前に起こっているという可能性もある。</a:t>
            </a:r>
          </a:p>
        </p:txBody>
      </p:sp>
    </p:spTree>
    <p:extLst>
      <p:ext uri="{BB962C8B-B14F-4D97-AF65-F5344CB8AC3E}">
        <p14:creationId xmlns:p14="http://schemas.microsoft.com/office/powerpoint/2010/main" val="198246874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3579BDE-7D75-1536-E41D-6F79003682DF}"/>
              </a:ext>
            </a:extLst>
          </p:cNvPr>
          <p:cNvSpPr>
            <a:spLocks noGrp="1"/>
          </p:cNvSpPr>
          <p:nvPr>
            <p:ph type="title"/>
          </p:nvPr>
        </p:nvSpPr>
        <p:spPr/>
        <p:txBody>
          <a:bodyPr/>
          <a:lstStyle/>
          <a:p>
            <a:r>
              <a:rPr kumimoji="1" lang="ja-JP" altLang="en-US" dirty="0"/>
              <a:t>もっともらしい他の原因の排除</a:t>
            </a:r>
          </a:p>
        </p:txBody>
      </p:sp>
      <p:sp>
        <p:nvSpPr>
          <p:cNvPr id="3" name="コンテンツ プレースホルダー 2">
            <a:extLst>
              <a:ext uri="{FF2B5EF4-FFF2-40B4-BE49-F238E27FC236}">
                <a16:creationId xmlns:a16="http://schemas.microsoft.com/office/drawing/2014/main" id="{550FA571-A288-E2DC-B78E-507B7C01BFF5}"/>
              </a:ext>
            </a:extLst>
          </p:cNvPr>
          <p:cNvSpPr>
            <a:spLocks noGrp="1"/>
          </p:cNvSpPr>
          <p:nvPr>
            <p:ph idx="1"/>
          </p:nvPr>
        </p:nvSpPr>
        <p:spPr/>
        <p:txBody>
          <a:bodyPr/>
          <a:lstStyle/>
          <a:p>
            <a:r>
              <a:rPr lang="ja-JP" altLang="en-US" u="sng" dirty="0">
                <a:solidFill>
                  <a:srgbClr val="FF0000"/>
                </a:solidFill>
                <a:latin typeface="UD デジタル 教科書体 NP" panose="02020400000000000000" pitchFamily="18" charset="-128"/>
                <a:ea typeface="UD デジタル 教科書体 NP" panose="02020400000000000000" pitchFamily="18" charset="-128"/>
              </a:rPr>
              <a:t>もっとも</a:t>
            </a:r>
            <a:r>
              <a:rPr kumimoji="1" lang="ja-JP" altLang="en-US" u="sng" dirty="0">
                <a:solidFill>
                  <a:srgbClr val="FF0000"/>
                </a:solidFill>
                <a:latin typeface="UD デジタル 教科書体 NP" panose="02020400000000000000" pitchFamily="18" charset="-128"/>
                <a:ea typeface="UD デジタル 教科書体 NP" panose="02020400000000000000" pitchFamily="18" charset="-128"/>
              </a:rPr>
              <a:t>らしい原因の排除</a:t>
            </a:r>
            <a:r>
              <a:rPr kumimoji="1" lang="ja-JP" altLang="en-US" dirty="0">
                <a:latin typeface="UD デジタル 教科書体 NP" panose="02020400000000000000" pitchFamily="18" charset="-128"/>
                <a:ea typeface="UD デジタル 教科書体 NP" panose="02020400000000000000" pitchFamily="18" charset="-128"/>
              </a:rPr>
              <a:t>：出来事</a:t>
            </a:r>
            <a:r>
              <a:rPr kumimoji="1" lang="en-US" altLang="ja-JP" dirty="0">
                <a:latin typeface="UD デジタル 教科書体 NP" panose="02020400000000000000" pitchFamily="18" charset="-128"/>
                <a:ea typeface="UD デジタル 教科書体 NP" panose="02020400000000000000" pitchFamily="18" charset="-128"/>
              </a:rPr>
              <a:t>X</a:t>
            </a:r>
            <a:r>
              <a:rPr kumimoji="1" lang="ja-JP" altLang="en-US" dirty="0">
                <a:latin typeface="UD デジタル 教科書体 NP" panose="02020400000000000000" pitchFamily="18" charset="-128"/>
                <a:ea typeface="UD デジタル 教科書体 NP" panose="02020400000000000000" pitchFamily="18" charset="-128"/>
              </a:rPr>
              <a:t>が</a:t>
            </a:r>
            <a:r>
              <a:rPr kumimoji="1" lang="en-US" altLang="ja-JP" dirty="0">
                <a:latin typeface="UD デジタル 教科書体 NP" panose="02020400000000000000" pitchFamily="18" charset="-128"/>
                <a:ea typeface="UD デジタル 教科書体 NP" panose="02020400000000000000" pitchFamily="18" charset="-128"/>
              </a:rPr>
              <a:t>Y</a:t>
            </a:r>
            <a:r>
              <a:rPr kumimoji="1" lang="ja-JP" altLang="en-US" dirty="0">
                <a:latin typeface="UD デジタル 教科書体 NP" panose="02020400000000000000" pitchFamily="18" charset="-128"/>
                <a:ea typeface="UD デジタル 教科書体 NP" panose="02020400000000000000" pitchFamily="18" charset="-128"/>
              </a:rPr>
              <a:t>の原因と考えられ，さらにこの出来事</a:t>
            </a:r>
            <a:r>
              <a:rPr kumimoji="1" lang="en-US" altLang="ja-JP" dirty="0">
                <a:latin typeface="UD デジタル 教科書体 NP" panose="02020400000000000000" pitchFamily="18" charset="-128"/>
                <a:ea typeface="UD デジタル 教科書体 NP" panose="02020400000000000000" pitchFamily="18" charset="-128"/>
              </a:rPr>
              <a:t>X</a:t>
            </a:r>
            <a:r>
              <a:rPr kumimoji="1" lang="ja-JP" altLang="en-US" dirty="0">
                <a:latin typeface="UD デジタル 教科書体 NP" panose="02020400000000000000" pitchFamily="18" charset="-128"/>
                <a:ea typeface="UD デジタル 教科書体 NP" panose="02020400000000000000" pitchFamily="18" charset="-128"/>
              </a:rPr>
              <a:t>以外に</a:t>
            </a:r>
            <a:r>
              <a:rPr kumimoji="1" lang="en-US" altLang="ja-JP" dirty="0">
                <a:latin typeface="UD デジタル 教科書体 NP" panose="02020400000000000000" pitchFamily="18" charset="-128"/>
                <a:ea typeface="UD デジタル 教科書体 NP" panose="02020400000000000000" pitchFamily="18" charset="-128"/>
              </a:rPr>
              <a:t>Y</a:t>
            </a:r>
            <a:r>
              <a:rPr kumimoji="1" lang="ja-JP" altLang="en-US" dirty="0">
                <a:latin typeface="UD デジタル 教科書体 NP" panose="02020400000000000000" pitchFamily="18" charset="-128"/>
                <a:ea typeface="UD デジタル 教科書体 NP" panose="02020400000000000000" pitchFamily="18" charset="-128"/>
              </a:rPr>
              <a:t>を「合理的に」説明できるものが何も存在しないときにのみ，</a:t>
            </a:r>
            <a:r>
              <a:rPr kumimoji="1" lang="en-US" altLang="ja-JP" dirty="0">
                <a:latin typeface="UD デジタル 教科書体 NP" panose="02020400000000000000" pitchFamily="18" charset="-128"/>
                <a:ea typeface="UD デジタル 教科書体 NP" panose="02020400000000000000" pitchFamily="18" charset="-128"/>
              </a:rPr>
              <a:t>X</a:t>
            </a:r>
            <a:r>
              <a:rPr kumimoji="1" lang="ja-JP" altLang="en-US" dirty="0">
                <a:latin typeface="UD デジタル 教科書体 NP" panose="02020400000000000000" pitchFamily="18" charset="-128"/>
                <a:ea typeface="UD デジタル 教科書体 NP" panose="02020400000000000000" pitchFamily="18" charset="-128"/>
              </a:rPr>
              <a:t>が</a:t>
            </a:r>
            <a:r>
              <a:rPr lang="en-US" altLang="ja-JP" dirty="0">
                <a:latin typeface="UD デジタル 教科書体 NP" panose="02020400000000000000" pitchFamily="18" charset="-128"/>
                <a:ea typeface="UD デジタル 教科書体 NP" panose="02020400000000000000" pitchFamily="18" charset="-128"/>
              </a:rPr>
              <a:t>Y</a:t>
            </a:r>
            <a:r>
              <a:rPr lang="ja-JP" altLang="en-US" dirty="0">
                <a:latin typeface="UD デジタル 教科書体 NP" panose="02020400000000000000" pitchFamily="18" charset="-128"/>
                <a:ea typeface="UD デジタル 教科書体 NP" panose="02020400000000000000" pitchFamily="18" charset="-128"/>
              </a:rPr>
              <a:t>の原因であると認められる。</a:t>
            </a:r>
            <a:endParaRPr kumimoji="1" lang="en-US" altLang="ja-JP" dirty="0">
              <a:latin typeface="UD デジタル 教科書体 NP" panose="02020400000000000000" pitchFamily="18" charset="-128"/>
              <a:ea typeface="UD デジタル 教科書体 NP" panose="02020400000000000000" pitchFamily="18" charset="-128"/>
            </a:endParaRPr>
          </a:p>
          <a:p>
            <a:r>
              <a:rPr lang="ja-JP" altLang="en-US" u="sng" dirty="0">
                <a:solidFill>
                  <a:srgbClr val="FF0000"/>
                </a:solidFill>
                <a:latin typeface="UD デジタル 教科書体 NP" panose="02020400000000000000" pitchFamily="18" charset="-128"/>
                <a:ea typeface="UD デジタル 教科書体 NP" panose="02020400000000000000" pitchFamily="18" charset="-128"/>
              </a:rPr>
              <a:t>第３変数</a:t>
            </a:r>
            <a:r>
              <a:rPr lang="ja-JP" altLang="en-US" dirty="0">
                <a:latin typeface="UD デジタル 教科書体 NP" panose="02020400000000000000" pitchFamily="18" charset="-128"/>
                <a:ea typeface="UD デジタル 教科書体 NP" panose="02020400000000000000" pitchFamily="18" charset="-128"/>
              </a:rPr>
              <a:t>の問題とも呼ばれ，因果関係を考えるうえで最もクリティカルな思考力が必要とされる。</a:t>
            </a:r>
            <a:endParaRPr lang="en-US" altLang="ja-JP" dirty="0">
              <a:latin typeface="UD デジタル 教科書体 NP" panose="02020400000000000000" pitchFamily="18" charset="-128"/>
              <a:ea typeface="UD デジタル 教科書体 NP" panose="02020400000000000000" pitchFamily="18" charset="-128"/>
            </a:endParaRPr>
          </a:p>
          <a:p>
            <a:r>
              <a:rPr kumimoji="1" lang="ja-JP" altLang="en-US" dirty="0">
                <a:latin typeface="UD デジタル 教科書体 NP" panose="02020400000000000000" pitchFamily="18" charset="-128"/>
                <a:ea typeface="UD デジタル 教科書体 NP" panose="02020400000000000000" pitchFamily="18" charset="-128"/>
              </a:rPr>
              <a:t>２つの出来事</a:t>
            </a:r>
            <a:r>
              <a:rPr kumimoji="1" lang="en-US" altLang="ja-JP" dirty="0">
                <a:latin typeface="UD デジタル 教科書体 NP" panose="02020400000000000000" pitchFamily="18" charset="-128"/>
                <a:ea typeface="UD デジタル 教科書体 NP" panose="02020400000000000000" pitchFamily="18" charset="-128"/>
              </a:rPr>
              <a:t>X</a:t>
            </a:r>
            <a:r>
              <a:rPr kumimoji="1" lang="ja-JP" altLang="en-US" dirty="0">
                <a:latin typeface="UD デジタル 教科書体 NP" panose="02020400000000000000" pitchFamily="18" charset="-128"/>
                <a:ea typeface="UD デジタル 教科書体 NP" panose="02020400000000000000" pitchFamily="18" charset="-128"/>
              </a:rPr>
              <a:t>と</a:t>
            </a:r>
            <a:r>
              <a:rPr kumimoji="1" lang="en-US" altLang="ja-JP" dirty="0">
                <a:latin typeface="UD デジタル 教科書体 NP" panose="02020400000000000000" pitchFamily="18" charset="-128"/>
                <a:ea typeface="UD デジタル 教科書体 NP" panose="02020400000000000000" pitchFamily="18" charset="-128"/>
              </a:rPr>
              <a:t>Y</a:t>
            </a:r>
            <a:r>
              <a:rPr kumimoji="1" lang="ja-JP" altLang="en-US" dirty="0">
                <a:latin typeface="UD デジタル 教科書体 NP" panose="02020400000000000000" pitchFamily="18" charset="-128"/>
                <a:ea typeface="UD デジタル 教科書体 NP" panose="02020400000000000000" pitchFamily="18" charset="-128"/>
              </a:rPr>
              <a:t>に共変関係があるとき，われわれはとかく目の前の状況にのみ注目して，</a:t>
            </a:r>
            <a:r>
              <a:rPr kumimoji="1" lang="en-US" altLang="ja-JP" dirty="0">
                <a:latin typeface="UD デジタル 教科書体 NP" panose="02020400000000000000" pitchFamily="18" charset="-128"/>
                <a:ea typeface="UD デジタル 教科書体 NP" panose="02020400000000000000" pitchFamily="18" charset="-128"/>
              </a:rPr>
              <a:t>X</a:t>
            </a:r>
            <a:r>
              <a:rPr kumimoji="1" lang="ja-JP" altLang="en-US" dirty="0">
                <a:latin typeface="UD デジタル 教科書体 NP" panose="02020400000000000000" pitchFamily="18" charset="-128"/>
                <a:ea typeface="UD デジタル 教科書体 NP" panose="02020400000000000000" pitchFamily="18" charset="-128"/>
              </a:rPr>
              <a:t>と</a:t>
            </a:r>
            <a:r>
              <a:rPr kumimoji="1" lang="en-US" altLang="ja-JP" dirty="0">
                <a:latin typeface="UD デジタル 教科書体 NP" panose="02020400000000000000" pitchFamily="18" charset="-128"/>
                <a:ea typeface="UD デジタル 教科書体 NP" panose="02020400000000000000" pitchFamily="18" charset="-128"/>
              </a:rPr>
              <a:t>Y</a:t>
            </a:r>
            <a:r>
              <a:rPr kumimoji="1" lang="ja-JP" altLang="en-US" dirty="0">
                <a:latin typeface="UD デジタル 教科書体 NP" panose="02020400000000000000" pitchFamily="18" charset="-128"/>
                <a:ea typeface="UD デジタル 教科書体 NP" panose="02020400000000000000" pitchFamily="18" charset="-128"/>
              </a:rPr>
              <a:t>の間だけで因果関係を判断してしまいがち。</a:t>
            </a:r>
            <a:endParaRPr kumimoji="1" lang="en-US" altLang="ja-JP" dirty="0">
              <a:latin typeface="UD デジタル 教科書体 NP" panose="02020400000000000000" pitchFamily="18" charset="-128"/>
              <a:ea typeface="UD デジタル 教科書体 NP" panose="02020400000000000000" pitchFamily="18" charset="-128"/>
            </a:endParaRPr>
          </a:p>
        </p:txBody>
      </p:sp>
    </p:spTree>
    <p:extLst>
      <p:ext uri="{BB962C8B-B14F-4D97-AF65-F5344CB8AC3E}">
        <p14:creationId xmlns:p14="http://schemas.microsoft.com/office/powerpoint/2010/main" val="216165229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7A20809-676C-8D6F-4BBC-2D314231761E}"/>
              </a:ext>
            </a:extLst>
          </p:cNvPr>
          <p:cNvSpPr>
            <a:spLocks noGrp="1"/>
          </p:cNvSpPr>
          <p:nvPr>
            <p:ph type="title"/>
          </p:nvPr>
        </p:nvSpPr>
        <p:spPr/>
        <p:txBody>
          <a:bodyPr/>
          <a:lstStyle/>
          <a:p>
            <a:endParaRPr kumimoji="1" lang="ja-JP" altLang="en-US"/>
          </a:p>
        </p:txBody>
      </p:sp>
      <p:sp>
        <p:nvSpPr>
          <p:cNvPr id="3" name="コンテンツ プレースホルダー 2">
            <a:extLst>
              <a:ext uri="{FF2B5EF4-FFF2-40B4-BE49-F238E27FC236}">
                <a16:creationId xmlns:a16="http://schemas.microsoft.com/office/drawing/2014/main" id="{28EBC7AE-DA52-C884-0301-D2F5C9944DFE}"/>
              </a:ext>
            </a:extLst>
          </p:cNvPr>
          <p:cNvSpPr>
            <a:spLocks noGrp="1"/>
          </p:cNvSpPr>
          <p:nvPr>
            <p:ph idx="1"/>
          </p:nvPr>
        </p:nvSpPr>
        <p:spPr/>
        <p:txBody>
          <a:bodyPr/>
          <a:lstStyle/>
          <a:p>
            <a:r>
              <a:rPr lang="ja-JP" altLang="en-US" dirty="0">
                <a:latin typeface="UD デジタル 教科書体 NP" panose="02020400000000000000" pitchFamily="18" charset="-128"/>
                <a:ea typeface="UD デジタル 教科書体 NP" panose="02020400000000000000" pitchFamily="18" charset="-128"/>
              </a:rPr>
              <a:t>しかし，</a:t>
            </a:r>
            <a:r>
              <a:rPr lang="ja-JP" altLang="en-US" u="sng" dirty="0">
                <a:latin typeface="UD デジタル 教科書体 NP" panose="02020400000000000000" pitchFamily="18" charset="-128"/>
                <a:ea typeface="UD デジタル 教科書体 NP" panose="02020400000000000000" pitchFamily="18" charset="-128"/>
              </a:rPr>
              <a:t>背後に隠れている第３の変数</a:t>
            </a:r>
            <a:r>
              <a:rPr lang="en-US" altLang="ja-JP" u="sng" dirty="0">
                <a:latin typeface="UD デジタル 教科書体 NP" panose="02020400000000000000" pitchFamily="18" charset="-128"/>
                <a:ea typeface="UD デジタル 教科書体 NP" panose="02020400000000000000" pitchFamily="18" charset="-128"/>
              </a:rPr>
              <a:t>Z</a:t>
            </a:r>
            <a:r>
              <a:rPr lang="ja-JP" altLang="en-US" u="sng" dirty="0">
                <a:latin typeface="UD デジタル 教科書体 NP" panose="02020400000000000000" pitchFamily="18" charset="-128"/>
                <a:ea typeface="UD デジタル 教科書体 NP" panose="02020400000000000000" pitchFamily="18" charset="-128"/>
              </a:rPr>
              <a:t>が</a:t>
            </a:r>
            <a:r>
              <a:rPr lang="en-US" altLang="ja-JP" u="sng" dirty="0">
                <a:latin typeface="UD デジタル 教科書体 NP" panose="02020400000000000000" pitchFamily="18" charset="-128"/>
                <a:ea typeface="UD デジタル 教科書体 NP" panose="02020400000000000000" pitchFamily="18" charset="-128"/>
              </a:rPr>
              <a:t>X</a:t>
            </a:r>
            <a:r>
              <a:rPr lang="ja-JP" altLang="en-US" u="sng" dirty="0">
                <a:latin typeface="UD デジタル 教科書体 NP" panose="02020400000000000000" pitchFamily="18" charset="-128"/>
                <a:ea typeface="UD デジタル 教科書体 NP" panose="02020400000000000000" pitchFamily="18" charset="-128"/>
              </a:rPr>
              <a:t>と</a:t>
            </a:r>
            <a:r>
              <a:rPr lang="en-US" altLang="ja-JP" u="sng" dirty="0">
                <a:latin typeface="UD デジタル 教科書体 NP" panose="02020400000000000000" pitchFamily="18" charset="-128"/>
                <a:ea typeface="UD デジタル 教科書体 NP" panose="02020400000000000000" pitchFamily="18" charset="-128"/>
              </a:rPr>
              <a:t>Y</a:t>
            </a:r>
            <a:r>
              <a:rPr lang="ja-JP" altLang="en-US" u="sng" dirty="0">
                <a:latin typeface="UD デジタル 教科書体 NP" panose="02020400000000000000" pitchFamily="18" charset="-128"/>
                <a:ea typeface="UD デジタル 教科書体 NP" panose="02020400000000000000" pitchFamily="18" charset="-128"/>
              </a:rPr>
              <a:t>の両方の原因として関係している場合もよくある</a:t>
            </a:r>
            <a:r>
              <a:rPr lang="ja-JP" altLang="en-US" dirty="0">
                <a:latin typeface="UD デジタル 教科書体 NP" panose="02020400000000000000" pitchFamily="18" charset="-128"/>
                <a:ea typeface="UD デジタル 教科書体 NP" panose="02020400000000000000" pitchFamily="18" charset="-128"/>
              </a:rPr>
              <a:t>。</a:t>
            </a:r>
          </a:p>
          <a:p>
            <a:pPr lvl="1"/>
            <a:r>
              <a:rPr kumimoji="1" lang="ja-JP" altLang="en-US" dirty="0">
                <a:latin typeface="UD デジタル 教科書体 NP" panose="02020400000000000000" pitchFamily="18" charset="-128"/>
                <a:ea typeface="UD デジタル 教科書体 NP" panose="02020400000000000000" pitchFamily="18" charset="-128"/>
              </a:rPr>
              <a:t>例：ある年での月別のアイスクリームの販売総数と犯罪発生率には相関がある。</a:t>
            </a:r>
            <a:endParaRPr lang="en-US" altLang="ja-JP" dirty="0">
              <a:latin typeface="UD デジタル 教科書体 NP" panose="02020400000000000000" pitchFamily="18" charset="-128"/>
              <a:ea typeface="UD デジタル 教科書体 NP" panose="02020400000000000000" pitchFamily="18" charset="-128"/>
            </a:endParaRPr>
          </a:p>
          <a:p>
            <a:pPr lvl="1"/>
            <a:r>
              <a:rPr kumimoji="1" lang="ja-JP" altLang="en-US" dirty="0">
                <a:latin typeface="UD デジタル 教科書体 NP" panose="02020400000000000000" pitchFamily="18" charset="-128"/>
                <a:ea typeface="UD デジタル 教科書体 NP" panose="02020400000000000000" pitchFamily="18" charset="-128"/>
              </a:rPr>
              <a:t>気温が上がり暑くなってくると不快指数が上がってイライラを募らせる人が多くなる。</a:t>
            </a:r>
            <a:endParaRPr kumimoji="1" lang="en-US" altLang="ja-JP" dirty="0">
              <a:latin typeface="UD デジタル 教科書体 NP" panose="02020400000000000000" pitchFamily="18" charset="-128"/>
              <a:ea typeface="UD デジタル 教科書体 NP" panose="02020400000000000000" pitchFamily="18" charset="-128"/>
            </a:endParaRPr>
          </a:p>
          <a:p>
            <a:pPr lvl="1"/>
            <a:r>
              <a:rPr lang="ja-JP" altLang="en-US" dirty="0">
                <a:latin typeface="UD デジタル 教科書体 NP" panose="02020400000000000000" pitchFamily="18" charset="-128"/>
                <a:ea typeface="UD デジタル 教科書体 NP" panose="02020400000000000000" pitchFamily="18" charset="-128"/>
              </a:rPr>
              <a:t>夜遅くまで外出する人や開放的な気分になっている人が増え，夜の街での犯罪を誘発する。</a:t>
            </a:r>
            <a:endParaRPr lang="en-US" altLang="ja-JP" dirty="0">
              <a:latin typeface="UD デジタル 教科書体 NP" panose="02020400000000000000" pitchFamily="18" charset="-128"/>
              <a:ea typeface="UD デジタル 教科書体 NP" panose="02020400000000000000" pitchFamily="18" charset="-128"/>
            </a:endParaRPr>
          </a:p>
          <a:p>
            <a:pPr lvl="1"/>
            <a:r>
              <a:rPr kumimoji="1" lang="ja-JP" altLang="en-US" dirty="0">
                <a:latin typeface="UD デジタル 教科書体 NP" panose="02020400000000000000" pitchFamily="18" charset="-128"/>
                <a:ea typeface="UD デジタル 教科書体 NP" panose="02020400000000000000" pitchFamily="18" charset="-128"/>
              </a:rPr>
              <a:t>一方で，気温が上がると人々はアイスクリームを買うようになる。</a:t>
            </a:r>
            <a:endParaRPr kumimoji="1" lang="en-US" altLang="ja-JP" dirty="0">
              <a:latin typeface="UD デジタル 教科書体 NP" panose="02020400000000000000" pitchFamily="18" charset="-128"/>
              <a:ea typeface="UD デジタル 教科書体 NP" panose="02020400000000000000" pitchFamily="18" charset="-128"/>
            </a:endParaRPr>
          </a:p>
        </p:txBody>
      </p:sp>
    </p:spTree>
    <p:extLst>
      <p:ext uri="{BB962C8B-B14F-4D97-AF65-F5344CB8AC3E}">
        <p14:creationId xmlns:p14="http://schemas.microsoft.com/office/powerpoint/2010/main" val="230918121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BC9E7E6-F7B7-2A68-8CE7-273FF5C84310}"/>
              </a:ext>
            </a:extLst>
          </p:cNvPr>
          <p:cNvSpPr>
            <a:spLocks noGrp="1"/>
          </p:cNvSpPr>
          <p:nvPr>
            <p:ph type="title"/>
          </p:nvPr>
        </p:nvSpPr>
        <p:spPr/>
        <p:txBody>
          <a:bodyPr/>
          <a:lstStyle/>
          <a:p>
            <a:endParaRPr kumimoji="1" lang="ja-JP" altLang="en-US"/>
          </a:p>
        </p:txBody>
      </p:sp>
      <p:sp>
        <p:nvSpPr>
          <p:cNvPr id="3" name="コンテンツ プレースホルダー 2">
            <a:extLst>
              <a:ext uri="{FF2B5EF4-FFF2-40B4-BE49-F238E27FC236}">
                <a16:creationId xmlns:a16="http://schemas.microsoft.com/office/drawing/2014/main" id="{B16E25E4-DF2F-F267-CF77-2436ADE838F2}"/>
              </a:ext>
            </a:extLst>
          </p:cNvPr>
          <p:cNvSpPr>
            <a:spLocks noGrp="1"/>
          </p:cNvSpPr>
          <p:nvPr>
            <p:ph idx="1"/>
          </p:nvPr>
        </p:nvSpPr>
        <p:spPr/>
        <p:txBody>
          <a:bodyPr/>
          <a:lstStyle/>
          <a:p>
            <a:r>
              <a:rPr kumimoji="1" lang="ja-JP" altLang="en-US" dirty="0">
                <a:latin typeface="UD デジタル 教科書体 NP" panose="02020400000000000000" pitchFamily="18" charset="-128"/>
                <a:ea typeface="UD デジタル 教科書体 NP" panose="02020400000000000000" pitchFamily="18" charset="-128"/>
              </a:rPr>
              <a:t>第３変数を考慮することによって，因果関係が理解しやすくなる場合もあるが，一方で単純に見えていた因果関係が非常に複雑になってくる場合もある。</a:t>
            </a:r>
            <a:endParaRPr kumimoji="1" lang="en-US" altLang="ja-JP" dirty="0">
              <a:latin typeface="UD デジタル 教科書体 NP" panose="02020400000000000000" pitchFamily="18" charset="-128"/>
              <a:ea typeface="UD デジタル 教科書体 NP" panose="02020400000000000000" pitchFamily="18" charset="-128"/>
            </a:endParaRPr>
          </a:p>
          <a:p>
            <a:pPr lvl="1"/>
            <a:r>
              <a:rPr lang="ja-JP" altLang="en-US" dirty="0">
                <a:latin typeface="UD デジタル 教科書体 NP" panose="02020400000000000000" pitchFamily="18" charset="-128"/>
                <a:ea typeface="UD デジタル 教科書体 NP" panose="02020400000000000000" pitchFamily="18" charset="-128"/>
              </a:rPr>
              <a:t>例：喫煙と呼吸器の病気の間には共変関係が存在する。タバコを吸う人は吸わない人に比べて呼吸器の問題をかかえるようになる傾向が大きい。</a:t>
            </a:r>
            <a:endParaRPr lang="en-US" altLang="ja-JP" dirty="0">
              <a:latin typeface="UD デジタル 教科書体 NP" panose="02020400000000000000" pitchFamily="18" charset="-128"/>
              <a:ea typeface="UD デジタル 教科書体 NP" panose="02020400000000000000" pitchFamily="18" charset="-128"/>
            </a:endParaRPr>
          </a:p>
          <a:p>
            <a:pPr lvl="1"/>
            <a:r>
              <a:rPr kumimoji="1" lang="ja-JP" altLang="en-US" dirty="0">
                <a:latin typeface="UD デジタル 教科書体 NP" panose="02020400000000000000" pitchFamily="18" charset="-128"/>
                <a:ea typeface="UD デジタル 教科書体 NP" panose="02020400000000000000" pitchFamily="18" charset="-128"/>
              </a:rPr>
              <a:t>さらに，時間的な順序関係も明らかである。</a:t>
            </a:r>
            <a:endParaRPr kumimoji="1" lang="en-US" altLang="ja-JP" dirty="0">
              <a:latin typeface="UD デジタル 教科書体 NP" panose="02020400000000000000" pitchFamily="18" charset="-128"/>
              <a:ea typeface="UD デジタル 教科書体 NP" panose="02020400000000000000" pitchFamily="18" charset="-128"/>
            </a:endParaRPr>
          </a:p>
          <a:p>
            <a:pPr lvl="1"/>
            <a:r>
              <a:rPr kumimoji="1" lang="ja-JP" altLang="en-US" dirty="0">
                <a:latin typeface="UD デジタル 教科書体 NP" panose="02020400000000000000" pitchFamily="18" charset="-128"/>
                <a:ea typeface="UD デジタル 教科書体 NP" panose="02020400000000000000" pitchFamily="18" charset="-128"/>
              </a:rPr>
              <a:t>しかし，第３の変数として，ストレスが考えられる。ストレスが多い人は病気になりやすく，また同時に，ストレスが多い人は喫煙量が多くなるということは十分に考えられる。</a:t>
            </a:r>
          </a:p>
        </p:txBody>
      </p:sp>
    </p:spTree>
    <p:extLst>
      <p:ext uri="{BB962C8B-B14F-4D97-AF65-F5344CB8AC3E}">
        <p14:creationId xmlns:p14="http://schemas.microsoft.com/office/powerpoint/2010/main" val="49939600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2ED9ADB-2F74-C2C4-83AE-C5EDA8653529}"/>
              </a:ext>
            </a:extLst>
          </p:cNvPr>
          <p:cNvSpPr>
            <a:spLocks noGrp="1"/>
          </p:cNvSpPr>
          <p:nvPr>
            <p:ph type="title"/>
          </p:nvPr>
        </p:nvSpPr>
        <p:spPr/>
        <p:txBody>
          <a:bodyPr/>
          <a:lstStyle/>
          <a:p>
            <a:r>
              <a:rPr lang="ja-JP" altLang="en-US" dirty="0"/>
              <a:t>クリシン原則７</a:t>
            </a:r>
            <a:endParaRPr kumimoji="1" lang="ja-JP" altLang="en-US" dirty="0"/>
          </a:p>
        </p:txBody>
      </p:sp>
      <p:sp>
        <p:nvSpPr>
          <p:cNvPr id="3" name="コンテンツ プレースホルダー 2">
            <a:extLst>
              <a:ext uri="{FF2B5EF4-FFF2-40B4-BE49-F238E27FC236}">
                <a16:creationId xmlns:a16="http://schemas.microsoft.com/office/drawing/2014/main" id="{13E039D9-97CC-3CC9-03E2-BB4650FC4415}"/>
              </a:ext>
            </a:extLst>
          </p:cNvPr>
          <p:cNvSpPr>
            <a:spLocks noGrp="1"/>
          </p:cNvSpPr>
          <p:nvPr>
            <p:ph idx="1"/>
          </p:nvPr>
        </p:nvSpPr>
        <p:spPr/>
        <p:txBody>
          <a:bodyPr/>
          <a:lstStyle/>
          <a:p>
            <a:r>
              <a:rPr kumimoji="1" lang="ja-JP" altLang="en-US" dirty="0">
                <a:latin typeface="UD デジタル 教科書体 NP" panose="02020400000000000000" pitchFamily="18" charset="-128"/>
                <a:ea typeface="UD デジタル 教科書体 NP" panose="02020400000000000000" pitchFamily="18" charset="-128"/>
              </a:rPr>
              <a:t>因果関係の根拠を求める際，第３変数が存在する可能性を注意深くさぐれ。</a:t>
            </a:r>
          </a:p>
        </p:txBody>
      </p:sp>
    </p:spTree>
    <p:extLst>
      <p:ext uri="{BB962C8B-B14F-4D97-AF65-F5344CB8AC3E}">
        <p14:creationId xmlns:p14="http://schemas.microsoft.com/office/powerpoint/2010/main" val="283010383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EA70414-32F1-996F-B2FA-F6F34E925660}"/>
              </a:ext>
            </a:extLst>
          </p:cNvPr>
          <p:cNvSpPr>
            <a:spLocks noGrp="1"/>
          </p:cNvSpPr>
          <p:nvPr>
            <p:ph type="title"/>
          </p:nvPr>
        </p:nvSpPr>
        <p:spPr/>
        <p:txBody>
          <a:bodyPr/>
          <a:lstStyle/>
          <a:p>
            <a:r>
              <a:rPr kumimoji="1" lang="ja-JP" altLang="en-US" dirty="0"/>
              <a:t>考えてみよう </a:t>
            </a:r>
            <a:r>
              <a:rPr kumimoji="1" lang="en-US" altLang="ja-JP" dirty="0"/>
              <a:t>2.5</a:t>
            </a:r>
            <a:r>
              <a:rPr kumimoji="1" lang="ja-JP" altLang="en-US" dirty="0"/>
              <a:t>（本日の授業後課題）</a:t>
            </a:r>
          </a:p>
        </p:txBody>
      </p:sp>
      <p:sp>
        <p:nvSpPr>
          <p:cNvPr id="3" name="コンテンツ プレースホルダー 2">
            <a:extLst>
              <a:ext uri="{FF2B5EF4-FFF2-40B4-BE49-F238E27FC236}">
                <a16:creationId xmlns:a16="http://schemas.microsoft.com/office/drawing/2014/main" id="{9D3B7D2C-AC0A-E407-D07D-DEA0F71565D0}"/>
              </a:ext>
            </a:extLst>
          </p:cNvPr>
          <p:cNvSpPr>
            <a:spLocks noGrp="1"/>
          </p:cNvSpPr>
          <p:nvPr>
            <p:ph idx="1"/>
          </p:nvPr>
        </p:nvSpPr>
        <p:spPr/>
        <p:txBody>
          <a:bodyPr/>
          <a:lstStyle/>
          <a:p>
            <a:r>
              <a:rPr kumimoji="1" lang="ja-JP" altLang="en-US" dirty="0">
                <a:latin typeface="UD デジタル 教科書体 NP" panose="02020400000000000000" pitchFamily="18" charset="-128"/>
                <a:ea typeface="UD デジタル 教科書体 NP" panose="02020400000000000000" pitchFamily="18" charset="-128"/>
              </a:rPr>
              <a:t>次にあげる１から３に書かれている２つの出来事の間の共変関係は確かに存在するものである。つまり，２つの出来事の間には実際に相関があり，また相関が期待できるだけの根拠もある。一見奇妙に見えるのは，実は第３変数の存在がからんでいるからである。</a:t>
            </a:r>
            <a:endParaRPr kumimoji="1" lang="en-US" altLang="ja-JP" dirty="0">
              <a:latin typeface="UD デジタル 教科書体 NP" panose="02020400000000000000" pitchFamily="18" charset="-128"/>
              <a:ea typeface="UD デジタル 教科書体 NP" panose="02020400000000000000" pitchFamily="18" charset="-128"/>
            </a:endParaRPr>
          </a:p>
          <a:p>
            <a:r>
              <a:rPr lang="ja-JP" altLang="en-US" dirty="0">
                <a:latin typeface="UD デジタル 教科書体 NP" panose="02020400000000000000" pitchFamily="18" charset="-128"/>
                <a:ea typeface="UD デジタル 教科書体 NP" panose="02020400000000000000" pitchFamily="18" charset="-128"/>
              </a:rPr>
              <a:t>まず，２つの出来事の間にどのような相関があるか，その相関の性質，すなわち，強さと方向（正の相関 </a:t>
            </a:r>
            <a:r>
              <a:rPr lang="en-US" altLang="ja-JP" dirty="0">
                <a:latin typeface="UD デジタル 教科書体 NP" panose="02020400000000000000" pitchFamily="18" charset="-128"/>
                <a:ea typeface="UD デジタル 教科書体 NP" panose="02020400000000000000" pitchFamily="18" charset="-128"/>
              </a:rPr>
              <a:t>/ </a:t>
            </a:r>
            <a:r>
              <a:rPr lang="ja-JP" altLang="en-US" dirty="0">
                <a:latin typeface="UD デジタル 教科書体 NP" panose="02020400000000000000" pitchFamily="18" charset="-128"/>
                <a:ea typeface="UD デジタル 教科書体 NP" panose="02020400000000000000" pitchFamily="18" charset="-128"/>
              </a:rPr>
              <a:t>負の相関）について自分なりに考えてみなさい。</a:t>
            </a:r>
            <a:endParaRPr lang="en-US" altLang="ja-JP" dirty="0">
              <a:latin typeface="UD デジタル 教科書体 NP" panose="02020400000000000000" pitchFamily="18" charset="-128"/>
              <a:ea typeface="UD デジタル 教科書体 NP" panose="02020400000000000000" pitchFamily="18" charset="-128"/>
            </a:endParaRPr>
          </a:p>
          <a:p>
            <a:r>
              <a:rPr kumimoji="1" lang="ja-JP" altLang="en-US" dirty="0">
                <a:latin typeface="UD デジタル 教科書体 NP" panose="02020400000000000000" pitchFamily="18" charset="-128"/>
                <a:ea typeface="UD デジタル 教科書体 NP" panose="02020400000000000000" pitchFamily="18" charset="-128"/>
              </a:rPr>
              <a:t>その</a:t>
            </a:r>
            <a:r>
              <a:rPr lang="ja-JP" altLang="en-US" dirty="0">
                <a:latin typeface="UD デジタル 教科書体 NP" panose="02020400000000000000" pitchFamily="18" charset="-128"/>
                <a:ea typeface="UD デジタル 教科書体 NP" panose="02020400000000000000" pitchFamily="18" charset="-128"/>
              </a:rPr>
              <a:t>うえで，第３変数が何かを考えてみよう。</a:t>
            </a:r>
            <a:endParaRPr kumimoji="1" lang="ja-JP" altLang="en-US" dirty="0">
              <a:latin typeface="UD デジタル 教科書体 NP" panose="02020400000000000000" pitchFamily="18" charset="-128"/>
              <a:ea typeface="UD デジタル 教科書体 NP" panose="02020400000000000000" pitchFamily="18" charset="-128"/>
            </a:endParaRPr>
          </a:p>
        </p:txBody>
      </p:sp>
    </p:spTree>
    <p:extLst>
      <p:ext uri="{BB962C8B-B14F-4D97-AF65-F5344CB8AC3E}">
        <p14:creationId xmlns:p14="http://schemas.microsoft.com/office/powerpoint/2010/main" val="30298303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FD2FBE4-6E8A-4ED4-68BF-7615713E7A87}"/>
              </a:ext>
            </a:extLst>
          </p:cNvPr>
          <p:cNvSpPr>
            <a:spLocks noGrp="1"/>
          </p:cNvSpPr>
          <p:nvPr>
            <p:ph type="title"/>
          </p:nvPr>
        </p:nvSpPr>
        <p:spPr/>
        <p:txBody>
          <a:bodyPr/>
          <a:lstStyle/>
          <a:p>
            <a:r>
              <a:rPr lang="ja-JP" altLang="en-US" dirty="0"/>
              <a:t>１章　クリティカルな思考とは何か</a:t>
            </a:r>
            <a:br>
              <a:rPr lang="en-US" altLang="ja-JP" dirty="0"/>
            </a:br>
            <a:r>
              <a:rPr lang="en-US" altLang="ja-JP" dirty="0"/>
              <a:t>		</a:t>
            </a:r>
            <a:r>
              <a:rPr lang="ja-JP" altLang="en-US" dirty="0"/>
              <a:t>いかに学べばよいのか</a:t>
            </a:r>
            <a:endParaRPr kumimoji="1" lang="ja-JP" altLang="en-US" dirty="0"/>
          </a:p>
        </p:txBody>
      </p:sp>
    </p:spTree>
    <p:extLst>
      <p:ext uri="{BB962C8B-B14F-4D97-AF65-F5344CB8AC3E}">
        <p14:creationId xmlns:p14="http://schemas.microsoft.com/office/powerpoint/2010/main" val="223053945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92974E3-7CC5-5CDB-44B2-F00A90335B2B}"/>
              </a:ext>
            </a:extLst>
          </p:cNvPr>
          <p:cNvSpPr>
            <a:spLocks noGrp="1"/>
          </p:cNvSpPr>
          <p:nvPr>
            <p:ph type="title"/>
          </p:nvPr>
        </p:nvSpPr>
        <p:spPr/>
        <p:txBody>
          <a:bodyPr/>
          <a:lstStyle/>
          <a:p>
            <a:endParaRPr kumimoji="1" lang="ja-JP" altLang="en-US"/>
          </a:p>
        </p:txBody>
      </p:sp>
      <p:sp>
        <p:nvSpPr>
          <p:cNvPr id="3" name="コンテンツ プレースホルダー 2">
            <a:extLst>
              <a:ext uri="{FF2B5EF4-FFF2-40B4-BE49-F238E27FC236}">
                <a16:creationId xmlns:a16="http://schemas.microsoft.com/office/drawing/2014/main" id="{5280EDCF-132E-8EED-937D-372B795E82DA}"/>
              </a:ext>
            </a:extLst>
          </p:cNvPr>
          <p:cNvSpPr>
            <a:spLocks noGrp="1"/>
          </p:cNvSpPr>
          <p:nvPr>
            <p:ph idx="1"/>
          </p:nvPr>
        </p:nvSpPr>
        <p:spPr/>
        <p:txBody>
          <a:bodyPr/>
          <a:lstStyle/>
          <a:p>
            <a:pPr marL="514350" indent="-514350">
              <a:buFont typeface="+mj-lt"/>
              <a:buAutoNum type="arabicPeriod"/>
            </a:pPr>
            <a:r>
              <a:rPr kumimoji="1" lang="ja-JP" altLang="en-US" dirty="0">
                <a:latin typeface="UD デジタル 教科書体 NP" panose="02020400000000000000" pitchFamily="18" charset="-128"/>
                <a:ea typeface="UD デジタル 教科書体 NP" panose="02020400000000000000" pitchFamily="18" charset="-128"/>
              </a:rPr>
              <a:t>一般に，人の体重とその人のボキャブラリーの豊富さの間に相関がある。</a:t>
            </a:r>
            <a:endParaRPr kumimoji="1" lang="en-US" altLang="ja-JP" dirty="0">
              <a:latin typeface="UD デジタル 教科書体 NP" panose="02020400000000000000" pitchFamily="18" charset="-128"/>
              <a:ea typeface="UD デジタル 教科書体 NP" panose="02020400000000000000" pitchFamily="18" charset="-128"/>
            </a:endParaRPr>
          </a:p>
          <a:p>
            <a:pPr marL="514350" indent="-514350">
              <a:buFont typeface="+mj-lt"/>
              <a:buAutoNum type="arabicPeriod"/>
            </a:pPr>
            <a:r>
              <a:rPr kumimoji="1" lang="ja-JP" altLang="en-US" dirty="0">
                <a:latin typeface="UD デジタル 教科書体 NP" panose="02020400000000000000" pitchFamily="18" charset="-128"/>
                <a:ea typeface="UD デジタル 教科書体 NP" panose="02020400000000000000" pitchFamily="18" charset="-128"/>
              </a:rPr>
              <a:t>車を持っている学生が起こした交通事故・違反の回数と，その学生の</a:t>
            </a:r>
            <a:r>
              <a:rPr kumimoji="1" lang="en-US" altLang="ja-JP" dirty="0">
                <a:latin typeface="UD デジタル 教科書体 NP" panose="02020400000000000000" pitchFamily="18" charset="-128"/>
                <a:ea typeface="UD デジタル 教科書体 NP" panose="02020400000000000000" pitchFamily="18" charset="-128"/>
              </a:rPr>
              <a:t>GPA</a:t>
            </a:r>
            <a:r>
              <a:rPr kumimoji="1" lang="ja-JP" altLang="en-US" dirty="0">
                <a:latin typeface="UD デジタル 教科書体 NP" panose="02020400000000000000" pitchFamily="18" charset="-128"/>
                <a:ea typeface="UD デジタル 教科書体 NP" panose="02020400000000000000" pitchFamily="18" charset="-128"/>
              </a:rPr>
              <a:t>（全科目成績の平均点）の間には相関がある。</a:t>
            </a:r>
            <a:endParaRPr kumimoji="1" lang="en-US" altLang="ja-JP" dirty="0">
              <a:latin typeface="UD デジタル 教科書体 NP" panose="02020400000000000000" pitchFamily="18" charset="-128"/>
              <a:ea typeface="UD デジタル 教科書体 NP" panose="02020400000000000000" pitchFamily="18" charset="-128"/>
            </a:endParaRPr>
          </a:p>
          <a:p>
            <a:pPr marL="514350" indent="-514350">
              <a:buFont typeface="+mj-lt"/>
              <a:buAutoNum type="arabicPeriod"/>
            </a:pPr>
            <a:r>
              <a:rPr kumimoji="1" lang="ja-JP" altLang="en-US" dirty="0">
                <a:latin typeface="UD デジタル 教科書体 NP" panose="02020400000000000000" pitchFamily="18" charset="-128"/>
                <a:ea typeface="UD デジタル 教科書体 NP" panose="02020400000000000000" pitchFamily="18" charset="-128"/>
              </a:rPr>
              <a:t>小学校高学年の児童においては，国語の学力テストの得点と，生徒の髪の毛の長さの間には信頼できるある関係が見られる。</a:t>
            </a:r>
          </a:p>
        </p:txBody>
      </p:sp>
    </p:spTree>
    <p:extLst>
      <p:ext uri="{BB962C8B-B14F-4D97-AF65-F5344CB8AC3E}">
        <p14:creationId xmlns:p14="http://schemas.microsoft.com/office/powerpoint/2010/main" val="240332797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39F49FD-8510-24D8-7AD7-B5AFE6C782F5}"/>
              </a:ext>
            </a:extLst>
          </p:cNvPr>
          <p:cNvSpPr>
            <a:spLocks noGrp="1"/>
          </p:cNvSpPr>
          <p:nvPr>
            <p:ph type="title"/>
          </p:nvPr>
        </p:nvSpPr>
        <p:spPr/>
        <p:txBody>
          <a:bodyPr/>
          <a:lstStyle/>
          <a:p>
            <a:endParaRPr kumimoji="1" lang="ja-JP" altLang="en-US"/>
          </a:p>
        </p:txBody>
      </p:sp>
      <p:sp>
        <p:nvSpPr>
          <p:cNvPr id="3" name="コンテンツ プレースホルダー 2">
            <a:extLst>
              <a:ext uri="{FF2B5EF4-FFF2-40B4-BE49-F238E27FC236}">
                <a16:creationId xmlns:a16="http://schemas.microsoft.com/office/drawing/2014/main" id="{BAE740CB-10EA-A979-FB6E-CC329784443B}"/>
              </a:ext>
            </a:extLst>
          </p:cNvPr>
          <p:cNvSpPr>
            <a:spLocks noGrp="1"/>
          </p:cNvSpPr>
          <p:nvPr>
            <p:ph idx="1"/>
          </p:nvPr>
        </p:nvSpPr>
        <p:spPr/>
        <p:txBody>
          <a:bodyPr/>
          <a:lstStyle/>
          <a:p>
            <a:r>
              <a:rPr lang="ja-JP" altLang="en-US" dirty="0">
                <a:latin typeface="UD デジタル 教科書体 NP" panose="02020400000000000000" pitchFamily="18" charset="-128"/>
                <a:ea typeface="UD デジタル 教科書体 NP" panose="02020400000000000000" pitchFamily="18" charset="-128"/>
              </a:rPr>
              <a:t>アンケート「授業で得たデータを研究で使用することへの同意」に回答してください。</a:t>
            </a:r>
            <a:endParaRPr kumimoji="1" lang="ja-JP" altLang="en-US" dirty="0">
              <a:latin typeface="UD デジタル 教科書体 NP" panose="02020400000000000000" pitchFamily="18" charset="-128"/>
              <a:ea typeface="UD デジタル 教科書体 NP" panose="02020400000000000000" pitchFamily="18" charset="-128"/>
            </a:endParaRPr>
          </a:p>
        </p:txBody>
      </p:sp>
    </p:spTree>
    <p:extLst>
      <p:ext uri="{BB962C8B-B14F-4D97-AF65-F5344CB8AC3E}">
        <p14:creationId xmlns:p14="http://schemas.microsoft.com/office/powerpoint/2010/main" val="28374483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EC8478D-2067-F438-12FF-AC4D869DEFA8}"/>
              </a:ext>
            </a:extLst>
          </p:cNvPr>
          <p:cNvSpPr>
            <a:spLocks noGrp="1"/>
          </p:cNvSpPr>
          <p:nvPr>
            <p:ph type="title"/>
          </p:nvPr>
        </p:nvSpPr>
        <p:spPr/>
        <p:txBody>
          <a:bodyPr/>
          <a:lstStyle/>
          <a:p>
            <a:r>
              <a:rPr kumimoji="1" lang="ja-JP" altLang="en-US" dirty="0"/>
              <a:t>クリティカルな思考とは何か</a:t>
            </a:r>
          </a:p>
        </p:txBody>
      </p:sp>
      <p:sp>
        <p:nvSpPr>
          <p:cNvPr id="3" name="コンテンツ プレースホルダー 2">
            <a:extLst>
              <a:ext uri="{FF2B5EF4-FFF2-40B4-BE49-F238E27FC236}">
                <a16:creationId xmlns:a16="http://schemas.microsoft.com/office/drawing/2014/main" id="{384CEFC9-727C-91C2-7C2B-EEA2591397D4}"/>
              </a:ext>
            </a:extLst>
          </p:cNvPr>
          <p:cNvSpPr>
            <a:spLocks noGrp="1"/>
          </p:cNvSpPr>
          <p:nvPr>
            <p:ph idx="1"/>
          </p:nvPr>
        </p:nvSpPr>
        <p:spPr/>
        <p:txBody>
          <a:bodyPr/>
          <a:lstStyle/>
          <a:p>
            <a:r>
              <a:rPr kumimoji="1" lang="ja-JP" altLang="en-US" dirty="0">
                <a:latin typeface="UD デジタル 教科書体 NP" panose="02020400000000000000" pitchFamily="18" charset="-128"/>
                <a:ea typeface="UD デジタル 教科書体 NP" panose="02020400000000000000" pitchFamily="18" charset="-128"/>
              </a:rPr>
              <a:t>一言でいえば「良質な思考」である。</a:t>
            </a:r>
            <a:endParaRPr kumimoji="1" lang="en-US" altLang="ja-JP" dirty="0">
              <a:latin typeface="UD デジタル 教科書体 NP" panose="02020400000000000000" pitchFamily="18" charset="-128"/>
              <a:ea typeface="UD デジタル 教科書体 NP" panose="02020400000000000000" pitchFamily="18" charset="-128"/>
            </a:endParaRPr>
          </a:p>
          <a:p>
            <a:pPr lvl="1"/>
            <a:r>
              <a:rPr lang="ja-JP" altLang="en-US" dirty="0">
                <a:latin typeface="UD デジタル 教科書体 NP" panose="02020400000000000000" pitchFamily="18" charset="-128"/>
                <a:ea typeface="UD デジタル 教科書体 NP" panose="02020400000000000000" pitchFamily="18" charset="-128"/>
              </a:rPr>
              <a:t>良質の思考をそれと認識することはさしてむずかしいことではない。なぜなら，われわれの多くが日々習慣的にするような思考とは別種類のものであり，おのずと浮き立つものだからである。</a:t>
            </a:r>
            <a:endParaRPr lang="en-US" altLang="ja-JP" dirty="0">
              <a:latin typeface="UD デジタル 教科書体 NP" panose="02020400000000000000" pitchFamily="18" charset="-128"/>
              <a:ea typeface="UD デジタル 教科書体 NP" panose="02020400000000000000" pitchFamily="18" charset="-128"/>
            </a:endParaRPr>
          </a:p>
          <a:p>
            <a:r>
              <a:rPr kumimoji="1" lang="ja-JP" altLang="en-US" dirty="0">
                <a:latin typeface="UD デジタル 教科書体 NP" panose="02020400000000000000" pitchFamily="18" charset="-128"/>
                <a:ea typeface="UD デジタル 教科書体 NP" panose="02020400000000000000" pitchFamily="18" charset="-128"/>
              </a:rPr>
              <a:t>訳者による定義：</a:t>
            </a:r>
            <a:r>
              <a:rPr kumimoji="1" lang="ja-JP" altLang="en-US" u="sng" dirty="0">
                <a:latin typeface="UD デジタル 教科書体 NP" panose="02020400000000000000" pitchFamily="18" charset="-128"/>
                <a:ea typeface="UD デジタル 教科書体 NP" panose="02020400000000000000" pitchFamily="18" charset="-128"/>
              </a:rPr>
              <a:t>適切な基準や根拠に基づく，論理的で，偏りのない思考</a:t>
            </a:r>
            <a:endParaRPr kumimoji="1" lang="en-US" altLang="ja-JP" u="sng" dirty="0">
              <a:latin typeface="UD デジタル 教科書体 NP" panose="02020400000000000000" pitchFamily="18" charset="-128"/>
              <a:ea typeface="UD デジタル 教科書体 NP" panose="02020400000000000000" pitchFamily="18" charset="-128"/>
            </a:endParaRPr>
          </a:p>
          <a:p>
            <a:pPr lvl="1"/>
            <a:r>
              <a:rPr kumimoji="1" lang="ja-JP" altLang="en-US" dirty="0">
                <a:latin typeface="UD デジタル 教科書体 NP" panose="02020400000000000000" pitchFamily="18" charset="-128"/>
                <a:ea typeface="UD デジタル 教科書体 NP" panose="02020400000000000000" pitchFamily="18" charset="-128"/>
              </a:rPr>
              <a:t>人間が陥りやすい思考の落とし穴や先入観による影響などを十分に自覚した上で，そこから脱却し，ものごとを冷静に，客観的に，論理的に考え，判断してゆくことを意味します。（訳者まえがき）</a:t>
            </a:r>
          </a:p>
          <a:p>
            <a:endParaRPr kumimoji="1" lang="en-US" altLang="ja-JP" u="sng" dirty="0"/>
          </a:p>
          <a:p>
            <a:endParaRPr kumimoji="1" lang="ja-JP" altLang="en-US" dirty="0"/>
          </a:p>
        </p:txBody>
      </p:sp>
    </p:spTree>
    <p:extLst>
      <p:ext uri="{BB962C8B-B14F-4D97-AF65-F5344CB8AC3E}">
        <p14:creationId xmlns:p14="http://schemas.microsoft.com/office/powerpoint/2010/main" val="22245274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8275FCD-CF13-4F7B-C9B7-C5DE869363AB}"/>
              </a:ext>
            </a:extLst>
          </p:cNvPr>
          <p:cNvSpPr>
            <a:spLocks noGrp="1"/>
          </p:cNvSpPr>
          <p:nvPr>
            <p:ph type="title"/>
          </p:nvPr>
        </p:nvSpPr>
        <p:spPr/>
        <p:txBody>
          <a:bodyPr/>
          <a:lstStyle/>
          <a:p>
            <a:endParaRPr kumimoji="1" lang="ja-JP" altLang="en-US"/>
          </a:p>
        </p:txBody>
      </p:sp>
      <p:sp>
        <p:nvSpPr>
          <p:cNvPr id="3" name="コンテンツ プレースホルダー 2">
            <a:extLst>
              <a:ext uri="{FF2B5EF4-FFF2-40B4-BE49-F238E27FC236}">
                <a16:creationId xmlns:a16="http://schemas.microsoft.com/office/drawing/2014/main" id="{3A29F27A-64C1-EE3E-77FB-9F424E0753B9}"/>
              </a:ext>
            </a:extLst>
          </p:cNvPr>
          <p:cNvSpPr>
            <a:spLocks noGrp="1"/>
          </p:cNvSpPr>
          <p:nvPr>
            <p:ph idx="1"/>
          </p:nvPr>
        </p:nvSpPr>
        <p:spPr/>
        <p:txBody>
          <a:bodyPr/>
          <a:lstStyle/>
          <a:p>
            <a:r>
              <a:rPr kumimoji="1" lang="ja-JP" altLang="en-US" dirty="0">
                <a:latin typeface="UD デジタル 教科書体 NP" panose="02020400000000000000" pitchFamily="18" charset="-128"/>
                <a:ea typeface="UD デジタル 教科書体 NP" panose="02020400000000000000" pitchFamily="18" charset="-128"/>
              </a:rPr>
              <a:t>クリティカルな思考の３要素</a:t>
            </a:r>
            <a:endParaRPr kumimoji="1" lang="en-US" altLang="ja-JP" dirty="0">
              <a:latin typeface="UD デジタル 教科書体 NP" panose="02020400000000000000" pitchFamily="18" charset="-128"/>
              <a:ea typeface="UD デジタル 教科書体 NP" panose="02020400000000000000" pitchFamily="18" charset="-128"/>
            </a:endParaRPr>
          </a:p>
          <a:p>
            <a:pPr marL="914400" lvl="1" indent="-457200">
              <a:buFont typeface="+mj-lt"/>
              <a:buAutoNum type="arabicPeriod"/>
            </a:pPr>
            <a:r>
              <a:rPr lang="ja-JP" altLang="en-US" dirty="0">
                <a:latin typeface="UD デジタル 教科書体 NP" panose="02020400000000000000" pitchFamily="18" charset="-128"/>
                <a:ea typeface="UD デジタル 教科書体 NP" panose="02020400000000000000" pitchFamily="18" charset="-128"/>
              </a:rPr>
              <a:t>問題に対して注意深く観察し，じっくり考えようとする</a:t>
            </a:r>
            <a:r>
              <a:rPr lang="ja-JP" altLang="en-US" u="sng" dirty="0">
                <a:latin typeface="UD デジタル 教科書体 NP" panose="02020400000000000000" pitchFamily="18" charset="-128"/>
                <a:ea typeface="UD デジタル 教科書体 NP" panose="02020400000000000000" pitchFamily="18" charset="-128"/>
              </a:rPr>
              <a:t>態度</a:t>
            </a:r>
            <a:endParaRPr lang="en-US" altLang="ja-JP" u="sng" dirty="0">
              <a:latin typeface="UD デジタル 教科書体 NP" panose="02020400000000000000" pitchFamily="18" charset="-128"/>
              <a:ea typeface="UD デジタル 教科書体 NP" panose="02020400000000000000" pitchFamily="18" charset="-128"/>
            </a:endParaRPr>
          </a:p>
          <a:p>
            <a:pPr marL="914400" lvl="1" indent="-457200">
              <a:buFont typeface="+mj-lt"/>
              <a:buAutoNum type="arabicPeriod"/>
            </a:pPr>
            <a:r>
              <a:rPr kumimoji="1" lang="ja-JP" altLang="en-US" dirty="0">
                <a:latin typeface="UD デジタル 教科書体 NP" panose="02020400000000000000" pitchFamily="18" charset="-128"/>
                <a:ea typeface="UD デジタル 教科書体 NP" panose="02020400000000000000" pitchFamily="18" charset="-128"/>
              </a:rPr>
              <a:t>論理的な探究法や推論の方法に関する</a:t>
            </a:r>
            <a:r>
              <a:rPr kumimoji="1" lang="ja-JP" altLang="en-US" u="sng" dirty="0">
                <a:latin typeface="UD デジタル 教科書体 NP" panose="02020400000000000000" pitchFamily="18" charset="-128"/>
                <a:ea typeface="UD デジタル 教科書体 NP" panose="02020400000000000000" pitchFamily="18" charset="-128"/>
              </a:rPr>
              <a:t>知識</a:t>
            </a:r>
            <a:endParaRPr kumimoji="1" lang="en-US" altLang="ja-JP" u="sng" dirty="0">
              <a:latin typeface="UD デジタル 教科書体 NP" panose="02020400000000000000" pitchFamily="18" charset="-128"/>
              <a:ea typeface="UD デジタル 教科書体 NP" panose="02020400000000000000" pitchFamily="18" charset="-128"/>
            </a:endParaRPr>
          </a:p>
          <a:p>
            <a:pPr marL="914400" lvl="1" indent="-457200">
              <a:buFont typeface="+mj-lt"/>
              <a:buAutoNum type="arabicPeriod"/>
            </a:pPr>
            <a:r>
              <a:rPr lang="ja-JP" altLang="en-US" dirty="0">
                <a:latin typeface="UD デジタル 教科書体 NP" panose="02020400000000000000" pitchFamily="18" charset="-128"/>
                <a:ea typeface="UD デジタル 教科書体 NP" panose="02020400000000000000" pitchFamily="18" charset="-128"/>
              </a:rPr>
              <a:t>それらの方法を適用する</a:t>
            </a:r>
            <a:r>
              <a:rPr lang="ja-JP" altLang="en-US" u="sng" dirty="0">
                <a:latin typeface="UD デジタル 教科書体 NP" panose="02020400000000000000" pitchFamily="18" charset="-128"/>
                <a:ea typeface="UD デジタル 教科書体 NP" panose="02020400000000000000" pitchFamily="18" charset="-128"/>
              </a:rPr>
              <a:t>技術</a:t>
            </a:r>
            <a:endParaRPr lang="en-US" altLang="ja-JP" u="sng" dirty="0">
              <a:latin typeface="UD デジタル 教科書体 NP" panose="02020400000000000000" pitchFamily="18" charset="-128"/>
              <a:ea typeface="UD デジタル 教科書体 NP" panose="02020400000000000000" pitchFamily="18" charset="-128"/>
            </a:endParaRPr>
          </a:p>
          <a:p>
            <a:r>
              <a:rPr kumimoji="1" lang="ja-JP" altLang="en-US" dirty="0">
                <a:latin typeface="UD デジタル 教科書体 NP" panose="02020400000000000000" pitchFamily="18" charset="-128"/>
                <a:ea typeface="UD デジタル 教科書体 NP" panose="02020400000000000000" pitchFamily="18" charset="-128"/>
              </a:rPr>
              <a:t>このなかで</a:t>
            </a:r>
            <a:r>
              <a:rPr kumimoji="1" lang="ja-JP" altLang="en-US" u="sng" dirty="0">
                <a:latin typeface="UD デジタル 教科書体 NP" panose="02020400000000000000" pitchFamily="18" charset="-128"/>
                <a:ea typeface="UD デジタル 教科書体 NP" panose="02020400000000000000" pitchFamily="18" charset="-128"/>
              </a:rPr>
              <a:t>最も重要なのは思考の態度</a:t>
            </a:r>
            <a:r>
              <a:rPr kumimoji="1" lang="ja-JP" altLang="en-US" dirty="0">
                <a:latin typeface="UD デジタル 教科書体 NP" panose="02020400000000000000" pitchFamily="18" charset="-128"/>
                <a:ea typeface="UD デジタル 教科書体 NP" panose="02020400000000000000" pitchFamily="18" charset="-128"/>
              </a:rPr>
              <a:t>。</a:t>
            </a:r>
          </a:p>
        </p:txBody>
      </p:sp>
    </p:spTree>
    <p:extLst>
      <p:ext uri="{BB962C8B-B14F-4D97-AF65-F5344CB8AC3E}">
        <p14:creationId xmlns:p14="http://schemas.microsoft.com/office/powerpoint/2010/main" val="21094721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5DC37FC-8234-F8A6-A47D-0250E3615606}"/>
              </a:ext>
            </a:extLst>
          </p:cNvPr>
          <p:cNvSpPr>
            <a:spLocks noGrp="1"/>
          </p:cNvSpPr>
          <p:nvPr>
            <p:ph type="title"/>
          </p:nvPr>
        </p:nvSpPr>
        <p:spPr/>
        <p:txBody>
          <a:bodyPr/>
          <a:lstStyle/>
          <a:p>
            <a:r>
              <a:rPr kumimoji="1" lang="ja-JP" altLang="en-US" dirty="0"/>
              <a:t>クリシン原則１</a:t>
            </a:r>
          </a:p>
        </p:txBody>
      </p:sp>
      <p:sp>
        <p:nvSpPr>
          <p:cNvPr id="3" name="コンテンツ プレースホルダー 2">
            <a:extLst>
              <a:ext uri="{FF2B5EF4-FFF2-40B4-BE49-F238E27FC236}">
                <a16:creationId xmlns:a16="http://schemas.microsoft.com/office/drawing/2014/main" id="{DDD67CFB-A805-6803-0960-A8436F49B78F}"/>
              </a:ext>
            </a:extLst>
          </p:cNvPr>
          <p:cNvSpPr>
            <a:spLocks noGrp="1"/>
          </p:cNvSpPr>
          <p:nvPr>
            <p:ph idx="1"/>
          </p:nvPr>
        </p:nvSpPr>
        <p:spPr/>
        <p:txBody>
          <a:bodyPr/>
          <a:lstStyle/>
          <a:p>
            <a:r>
              <a:rPr kumimoji="1" lang="ja-JP" altLang="en-US" dirty="0">
                <a:latin typeface="UD デジタル 教科書体 NP" panose="02020400000000000000" pitchFamily="18" charset="-128"/>
                <a:ea typeface="UD デジタル 教科書体 NP" panose="02020400000000000000" pitchFamily="18" charset="-128"/>
              </a:rPr>
              <a:t>クリティカルな思考に必要な要素は，態度・知識・技術である。特に重要なのが，注意深く観察し，じっくり考えようとする「態度」である。</a:t>
            </a:r>
          </a:p>
        </p:txBody>
      </p:sp>
    </p:spTree>
    <p:extLst>
      <p:ext uri="{BB962C8B-B14F-4D97-AF65-F5344CB8AC3E}">
        <p14:creationId xmlns:p14="http://schemas.microsoft.com/office/powerpoint/2010/main" val="25456390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EF468C9-E7B9-32AA-6149-C47165EA8DB4}"/>
              </a:ext>
            </a:extLst>
          </p:cNvPr>
          <p:cNvSpPr>
            <a:spLocks noGrp="1"/>
          </p:cNvSpPr>
          <p:nvPr>
            <p:ph type="title"/>
          </p:nvPr>
        </p:nvSpPr>
        <p:spPr/>
        <p:txBody>
          <a:bodyPr/>
          <a:lstStyle/>
          <a:p>
            <a:r>
              <a:rPr kumimoji="1" lang="ja-JP" altLang="en-US" dirty="0"/>
              <a:t>あとの課題への準備</a:t>
            </a:r>
          </a:p>
        </p:txBody>
      </p:sp>
      <p:sp>
        <p:nvSpPr>
          <p:cNvPr id="3" name="コンテンツ プレースホルダー 2">
            <a:extLst>
              <a:ext uri="{FF2B5EF4-FFF2-40B4-BE49-F238E27FC236}">
                <a16:creationId xmlns:a16="http://schemas.microsoft.com/office/drawing/2014/main" id="{5FEE6CF3-2759-BCB5-2A12-E4680E3CBF92}"/>
              </a:ext>
            </a:extLst>
          </p:cNvPr>
          <p:cNvSpPr>
            <a:spLocks noGrp="1"/>
          </p:cNvSpPr>
          <p:nvPr>
            <p:ph idx="1"/>
          </p:nvPr>
        </p:nvSpPr>
        <p:spPr/>
        <p:txBody>
          <a:bodyPr/>
          <a:lstStyle/>
          <a:p>
            <a:r>
              <a:rPr kumimoji="1" lang="ja-JP" altLang="en-US" dirty="0">
                <a:latin typeface="UD デジタル 教科書体 NP" panose="02020400000000000000" pitchFamily="18" charset="-128"/>
                <a:ea typeface="UD デジタル 教科書体 NP" panose="02020400000000000000" pitchFamily="18" charset="-128"/>
              </a:rPr>
              <a:t>あなたの知っている人の中で，優れた思考力を持つ人，つまり，その人の考え方，推理力，洞察力に対してあなたが一目置いている人を思い出してほしい。友人や教師や親や上司でもよいし，評論家や政治家でもよい。思いあたる人がいなければ・・・，シャーロック・ホームズのような架空の人物でもよい。</a:t>
            </a:r>
          </a:p>
        </p:txBody>
      </p:sp>
    </p:spTree>
    <p:extLst>
      <p:ext uri="{BB962C8B-B14F-4D97-AF65-F5344CB8AC3E}">
        <p14:creationId xmlns:p14="http://schemas.microsoft.com/office/powerpoint/2010/main" val="33187191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877</TotalTime>
  <Words>3993</Words>
  <Application>Microsoft Office PowerPoint</Application>
  <PresentationFormat>ワイド画面</PresentationFormat>
  <Paragraphs>181</Paragraphs>
  <Slides>51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51</vt:i4>
      </vt:variant>
    </vt:vector>
  </HeadingPairs>
  <TitlesOfParts>
    <vt:vector size="56" baseType="lpstr">
      <vt:lpstr>UD デジタル 教科書体 NP</vt:lpstr>
      <vt:lpstr>游ゴシック</vt:lpstr>
      <vt:lpstr>游ゴシック Light</vt:lpstr>
      <vt:lpstr>Arial</vt:lpstr>
      <vt:lpstr>Office テーマ</vt:lpstr>
      <vt:lpstr>人間科学概論 第11回：クリティカルシンキング</vt:lpstr>
      <vt:lpstr>前回講義</vt:lpstr>
      <vt:lpstr>PowerPoint プレゼンテーション</vt:lpstr>
      <vt:lpstr>今日の学習</vt:lpstr>
      <vt:lpstr>１章　クリティカルな思考とは何か   いかに学べばよいのか</vt:lpstr>
      <vt:lpstr>クリティカルな思考とは何か</vt:lpstr>
      <vt:lpstr>PowerPoint プレゼンテーション</vt:lpstr>
      <vt:lpstr>クリシン原則１</vt:lpstr>
      <vt:lpstr>あとの課題への準備</vt:lpstr>
      <vt:lpstr>クリティカルな思考をする人の特性</vt:lpstr>
      <vt:lpstr>PowerPoint プレゼンテーション</vt:lpstr>
      <vt:lpstr>考えてみよう 1.1</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考えてみよう 1.1　解説</vt:lpstr>
      <vt:lpstr>PowerPoint プレゼンテーション</vt:lpstr>
      <vt:lpstr>PowerPoint プレゼンテーション</vt:lpstr>
      <vt:lpstr>クリティカルな思考を学ぶことは可能か</vt:lpstr>
      <vt:lpstr>PowerPoint プレゼンテーション</vt:lpstr>
      <vt:lpstr>思考の原則の具体例</vt:lpstr>
      <vt:lpstr>PowerPoint プレゼンテーション</vt:lpstr>
      <vt:lpstr>クリシン原則２</vt:lpstr>
      <vt:lpstr>第２章　ものごとの原因について考える</vt:lpstr>
      <vt:lpstr>原因推測ということばを整理しておこう</vt:lpstr>
      <vt:lpstr>PowerPoint プレゼンテーション</vt:lpstr>
      <vt:lpstr>原因の選択</vt:lpstr>
      <vt:lpstr>PowerPoint プレゼンテーション</vt:lpstr>
      <vt:lpstr>クリシン原則３</vt:lpstr>
      <vt:lpstr>因果関係を決定する基準</vt:lpstr>
      <vt:lpstr>クリシン原則４</vt:lpstr>
      <vt:lpstr>出来事の共変</vt:lpstr>
      <vt:lpstr>クリシン原則５</vt:lpstr>
      <vt:lpstr>時間的順序関係</vt:lpstr>
      <vt:lpstr>クリシン原則６</vt:lpstr>
      <vt:lpstr>考えてみよう 2.4</vt:lpstr>
      <vt:lpstr>考えてみよう 2.4　解説</vt:lpstr>
      <vt:lpstr>もっともらしい他の原因の排除</vt:lpstr>
      <vt:lpstr>PowerPoint プレゼンテーション</vt:lpstr>
      <vt:lpstr>PowerPoint プレゼンテーション</vt:lpstr>
      <vt:lpstr>クリシン原則７</vt:lpstr>
      <vt:lpstr>考えてみよう 2.5（本日の授業後課題）</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敦 寺尾</dc:creator>
  <cp:lastModifiedBy>敦 寺尾</cp:lastModifiedBy>
  <cp:revision>23</cp:revision>
  <dcterms:created xsi:type="dcterms:W3CDTF">2025-12-14T01:43:27Z</dcterms:created>
  <dcterms:modified xsi:type="dcterms:W3CDTF">2025-12-22T01:39:11Z</dcterms:modified>
</cp:coreProperties>
</file>