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60" r:id="rId4"/>
    <p:sldId id="261" r:id="rId5"/>
    <p:sldId id="271" r:id="rId6"/>
    <p:sldId id="275" r:id="rId7"/>
    <p:sldId id="263" r:id="rId8"/>
    <p:sldId id="265" r:id="rId9"/>
    <p:sldId id="264" r:id="rId10"/>
    <p:sldId id="272" r:id="rId11"/>
    <p:sldId id="266" r:id="rId12"/>
    <p:sldId id="267" r:id="rId13"/>
    <p:sldId id="274" r:id="rId1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3" d="100"/>
          <a:sy n="93" d="100"/>
        </p:scale>
        <p:origin x="54" y="12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69D7262-3060-4AA7-A691-E5A37C0B7546}" type="datetimeFigureOut">
              <a:rPr kumimoji="1" lang="ja-JP" altLang="en-US" smtClean="0"/>
              <a:t>2026/4/5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23B6D61-CC1E-4790-AAB3-F4085747B0E5}" type="slidenum">
              <a:rPr kumimoji="1" lang="ja-JP" altLang="en-US" smtClean="0"/>
              <a:t>‹#›</a:t>
            </a:fld>
            <a:endParaRPr kumimoji="1" lang="ja-JP" altLang="en-US"/>
          </a:p>
        </p:txBody>
      </p:sp>
    </p:spTree>
    <p:extLst>
      <p:ext uri="{BB962C8B-B14F-4D97-AF65-F5344CB8AC3E}">
        <p14:creationId xmlns:p14="http://schemas.microsoft.com/office/powerpoint/2010/main" val="2666594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69D7262-3060-4AA7-A691-E5A37C0B7546}" type="datetimeFigureOut">
              <a:rPr kumimoji="1" lang="ja-JP" altLang="en-US" smtClean="0"/>
              <a:t>2026/4/5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23B6D61-CC1E-4790-AAB3-F4085747B0E5}" type="slidenum">
              <a:rPr kumimoji="1" lang="ja-JP" altLang="en-US" smtClean="0"/>
              <a:t>‹#›</a:t>
            </a:fld>
            <a:endParaRPr kumimoji="1" lang="ja-JP" altLang="en-US"/>
          </a:p>
        </p:txBody>
      </p:sp>
    </p:spTree>
    <p:extLst>
      <p:ext uri="{BB962C8B-B14F-4D97-AF65-F5344CB8AC3E}">
        <p14:creationId xmlns:p14="http://schemas.microsoft.com/office/powerpoint/2010/main" val="2337993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69D7262-3060-4AA7-A691-E5A37C0B7546}" type="datetimeFigureOut">
              <a:rPr kumimoji="1" lang="ja-JP" altLang="en-US" smtClean="0"/>
              <a:t>2026/4/5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23B6D61-CC1E-4790-AAB3-F4085747B0E5}" type="slidenum">
              <a:rPr kumimoji="1" lang="ja-JP" altLang="en-US" smtClean="0"/>
              <a:t>‹#›</a:t>
            </a:fld>
            <a:endParaRPr kumimoji="1" lang="ja-JP" altLang="en-US"/>
          </a:p>
        </p:txBody>
      </p:sp>
    </p:spTree>
    <p:extLst>
      <p:ext uri="{BB962C8B-B14F-4D97-AF65-F5344CB8AC3E}">
        <p14:creationId xmlns:p14="http://schemas.microsoft.com/office/powerpoint/2010/main" val="3401609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69D7262-3060-4AA7-A691-E5A37C0B7546}" type="datetimeFigureOut">
              <a:rPr kumimoji="1" lang="ja-JP" altLang="en-US" smtClean="0"/>
              <a:t>2026/4/5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23B6D61-CC1E-4790-AAB3-F4085747B0E5}" type="slidenum">
              <a:rPr kumimoji="1" lang="ja-JP" altLang="en-US" smtClean="0"/>
              <a:t>‹#›</a:t>
            </a:fld>
            <a:endParaRPr kumimoji="1" lang="ja-JP" altLang="en-US"/>
          </a:p>
        </p:txBody>
      </p:sp>
    </p:spTree>
    <p:extLst>
      <p:ext uri="{BB962C8B-B14F-4D97-AF65-F5344CB8AC3E}">
        <p14:creationId xmlns:p14="http://schemas.microsoft.com/office/powerpoint/2010/main" val="3053853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69D7262-3060-4AA7-A691-E5A37C0B7546}" type="datetimeFigureOut">
              <a:rPr kumimoji="1" lang="ja-JP" altLang="en-US" smtClean="0"/>
              <a:t>2026/4/5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23B6D61-CC1E-4790-AAB3-F4085747B0E5}" type="slidenum">
              <a:rPr kumimoji="1" lang="ja-JP" altLang="en-US" smtClean="0"/>
              <a:t>‹#›</a:t>
            </a:fld>
            <a:endParaRPr kumimoji="1" lang="ja-JP" altLang="en-US"/>
          </a:p>
        </p:txBody>
      </p:sp>
    </p:spTree>
    <p:extLst>
      <p:ext uri="{BB962C8B-B14F-4D97-AF65-F5344CB8AC3E}">
        <p14:creationId xmlns:p14="http://schemas.microsoft.com/office/powerpoint/2010/main" val="461347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69D7262-3060-4AA7-A691-E5A37C0B7546}" type="datetimeFigureOut">
              <a:rPr kumimoji="1" lang="ja-JP" altLang="en-US" smtClean="0"/>
              <a:t>2026/4/5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23B6D61-CC1E-4790-AAB3-F4085747B0E5}" type="slidenum">
              <a:rPr kumimoji="1" lang="ja-JP" altLang="en-US" smtClean="0"/>
              <a:t>‹#›</a:t>
            </a:fld>
            <a:endParaRPr kumimoji="1" lang="ja-JP" altLang="en-US"/>
          </a:p>
        </p:txBody>
      </p:sp>
    </p:spTree>
    <p:extLst>
      <p:ext uri="{BB962C8B-B14F-4D97-AF65-F5344CB8AC3E}">
        <p14:creationId xmlns:p14="http://schemas.microsoft.com/office/powerpoint/2010/main" val="1187115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69D7262-3060-4AA7-A691-E5A37C0B7546}" type="datetimeFigureOut">
              <a:rPr kumimoji="1" lang="ja-JP" altLang="en-US" smtClean="0"/>
              <a:t>2026/4/5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23B6D61-CC1E-4790-AAB3-F4085747B0E5}" type="slidenum">
              <a:rPr kumimoji="1" lang="ja-JP" altLang="en-US" smtClean="0"/>
              <a:t>‹#›</a:t>
            </a:fld>
            <a:endParaRPr kumimoji="1" lang="ja-JP" altLang="en-US"/>
          </a:p>
        </p:txBody>
      </p:sp>
    </p:spTree>
    <p:extLst>
      <p:ext uri="{BB962C8B-B14F-4D97-AF65-F5344CB8AC3E}">
        <p14:creationId xmlns:p14="http://schemas.microsoft.com/office/powerpoint/2010/main" val="706418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69D7262-3060-4AA7-A691-E5A37C0B7546}" type="datetimeFigureOut">
              <a:rPr kumimoji="1" lang="ja-JP" altLang="en-US" smtClean="0"/>
              <a:t>2026/4/5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23B6D61-CC1E-4790-AAB3-F4085747B0E5}" type="slidenum">
              <a:rPr kumimoji="1" lang="ja-JP" altLang="en-US" smtClean="0"/>
              <a:t>‹#›</a:t>
            </a:fld>
            <a:endParaRPr kumimoji="1" lang="ja-JP" altLang="en-US"/>
          </a:p>
        </p:txBody>
      </p:sp>
    </p:spTree>
    <p:extLst>
      <p:ext uri="{BB962C8B-B14F-4D97-AF65-F5344CB8AC3E}">
        <p14:creationId xmlns:p14="http://schemas.microsoft.com/office/powerpoint/2010/main" val="2741719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69D7262-3060-4AA7-A691-E5A37C0B7546}" type="datetimeFigureOut">
              <a:rPr kumimoji="1" lang="ja-JP" altLang="en-US" smtClean="0"/>
              <a:t>2026/4/5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23B6D61-CC1E-4790-AAB3-F4085747B0E5}" type="slidenum">
              <a:rPr kumimoji="1" lang="ja-JP" altLang="en-US" smtClean="0"/>
              <a:t>‹#›</a:t>
            </a:fld>
            <a:endParaRPr kumimoji="1" lang="ja-JP" altLang="en-US"/>
          </a:p>
        </p:txBody>
      </p:sp>
    </p:spTree>
    <p:extLst>
      <p:ext uri="{BB962C8B-B14F-4D97-AF65-F5344CB8AC3E}">
        <p14:creationId xmlns:p14="http://schemas.microsoft.com/office/powerpoint/2010/main" val="3710342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69D7262-3060-4AA7-A691-E5A37C0B7546}" type="datetimeFigureOut">
              <a:rPr kumimoji="1" lang="ja-JP" altLang="en-US" smtClean="0"/>
              <a:t>2026/4/5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23B6D61-CC1E-4790-AAB3-F4085747B0E5}" type="slidenum">
              <a:rPr kumimoji="1" lang="ja-JP" altLang="en-US" smtClean="0"/>
              <a:t>‹#›</a:t>
            </a:fld>
            <a:endParaRPr kumimoji="1" lang="ja-JP" altLang="en-US"/>
          </a:p>
        </p:txBody>
      </p:sp>
    </p:spTree>
    <p:extLst>
      <p:ext uri="{BB962C8B-B14F-4D97-AF65-F5344CB8AC3E}">
        <p14:creationId xmlns:p14="http://schemas.microsoft.com/office/powerpoint/2010/main" val="204233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69D7262-3060-4AA7-A691-E5A37C0B7546}" type="datetimeFigureOut">
              <a:rPr kumimoji="1" lang="ja-JP" altLang="en-US" smtClean="0"/>
              <a:t>2026/4/5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23B6D61-CC1E-4790-AAB3-F4085747B0E5}" type="slidenum">
              <a:rPr kumimoji="1" lang="ja-JP" altLang="en-US" smtClean="0"/>
              <a:t>‹#›</a:t>
            </a:fld>
            <a:endParaRPr kumimoji="1" lang="ja-JP" altLang="en-US"/>
          </a:p>
        </p:txBody>
      </p:sp>
    </p:spTree>
    <p:extLst>
      <p:ext uri="{BB962C8B-B14F-4D97-AF65-F5344CB8AC3E}">
        <p14:creationId xmlns:p14="http://schemas.microsoft.com/office/powerpoint/2010/main" val="603417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9D7262-3060-4AA7-A691-E5A37C0B7546}" type="datetimeFigureOut">
              <a:rPr kumimoji="1" lang="ja-JP" altLang="en-US" smtClean="0"/>
              <a:t>2026/4/5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3B6D61-CC1E-4790-AAB3-F4085747B0E5}" type="slidenum">
              <a:rPr kumimoji="1" lang="ja-JP" altLang="en-US" smtClean="0"/>
              <a:t>‹#›</a:t>
            </a:fld>
            <a:endParaRPr kumimoji="1" lang="ja-JP" altLang="en-US"/>
          </a:p>
        </p:txBody>
      </p:sp>
    </p:spTree>
    <p:extLst>
      <p:ext uri="{BB962C8B-B14F-4D97-AF65-F5344CB8AC3E}">
        <p14:creationId xmlns:p14="http://schemas.microsoft.com/office/powerpoint/2010/main" val="28300100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kumimoji="1" lang="ja-JP" altLang="en-US" sz="3600"/>
              <a:t>情報</a:t>
            </a:r>
            <a:r>
              <a:rPr kumimoji="1" lang="ja-JP" altLang="en-US" sz="3600" dirty="0"/>
              <a:t>通信技術の活用と教育方法（中等）</a:t>
            </a:r>
            <a:br>
              <a:rPr kumimoji="1" lang="en-US" altLang="ja-JP" sz="3600" dirty="0"/>
            </a:br>
            <a:br>
              <a:rPr kumimoji="1" lang="en-US" altLang="ja-JP" sz="3600" dirty="0"/>
            </a:br>
            <a:r>
              <a:rPr lang="ja-JP" altLang="en-US" sz="3600" dirty="0"/>
              <a:t>ガイダンス</a:t>
            </a:r>
            <a:endParaRPr kumimoji="1" lang="ja-JP" altLang="en-US" sz="3600" dirty="0"/>
          </a:p>
        </p:txBody>
      </p:sp>
      <p:sp>
        <p:nvSpPr>
          <p:cNvPr id="3" name="サブタイトル 2"/>
          <p:cNvSpPr>
            <a:spLocks noGrp="1"/>
          </p:cNvSpPr>
          <p:nvPr>
            <p:ph type="subTitle" idx="1"/>
          </p:nvPr>
        </p:nvSpPr>
        <p:spPr/>
        <p:txBody>
          <a:bodyPr/>
          <a:lstStyle/>
          <a:p>
            <a:r>
              <a:rPr kumimoji="1" lang="ja-JP" altLang="en-US" dirty="0"/>
              <a:t>寺尾 敦</a:t>
            </a:r>
            <a:endParaRPr kumimoji="1" lang="en-US" altLang="ja-JP" dirty="0"/>
          </a:p>
          <a:p>
            <a:r>
              <a:rPr lang="ja-JP" altLang="en-US" dirty="0"/>
              <a:t>青山学院大学社会情報学部</a:t>
            </a:r>
            <a:endParaRPr lang="en-US" altLang="ja-JP" dirty="0"/>
          </a:p>
          <a:p>
            <a:r>
              <a:rPr lang="en-US" altLang="ja-JP" dirty="0" err="1"/>
              <a:t>a</a:t>
            </a:r>
            <a:r>
              <a:rPr kumimoji="1" lang="en-US" altLang="ja-JP" dirty="0" err="1"/>
              <a:t>tsushi</a:t>
            </a:r>
            <a:r>
              <a:rPr kumimoji="1" lang="en-US" altLang="ja-JP" dirty="0"/>
              <a:t> [at] si.aoyama.ac.jp</a:t>
            </a:r>
            <a:endParaRPr kumimoji="1" lang="ja-JP" altLang="en-US" dirty="0"/>
          </a:p>
        </p:txBody>
      </p:sp>
    </p:spTree>
    <p:extLst>
      <p:ext uri="{BB962C8B-B14F-4D97-AF65-F5344CB8AC3E}">
        <p14:creationId xmlns:p14="http://schemas.microsoft.com/office/powerpoint/2010/main" val="266741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01BA20-7B37-EA4F-D8AC-8FCE77BAF748}"/>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7DC92636-9CA8-BE85-1DB9-201EB9A94EC1}"/>
              </a:ext>
            </a:extLst>
          </p:cNvPr>
          <p:cNvSpPr>
            <a:spLocks noGrp="1"/>
          </p:cNvSpPr>
          <p:nvPr>
            <p:ph idx="1"/>
          </p:nvPr>
        </p:nvSpPr>
        <p:spPr/>
        <p:txBody>
          <a:bodyPr/>
          <a:lstStyle/>
          <a:p>
            <a:r>
              <a:rPr kumimoji="1" lang="ja-JP" altLang="en-US" dirty="0"/>
              <a:t>学習の基本的メカニズムはどの学習者にも共通である。</a:t>
            </a:r>
            <a:endParaRPr kumimoji="1" lang="en-US" altLang="ja-JP" dirty="0"/>
          </a:p>
          <a:p>
            <a:pPr lvl="1"/>
            <a:r>
              <a:rPr lang="ja-JP" altLang="en-US" dirty="0"/>
              <a:t>「人はいかに学ぶか」についての、心理学や認知科学など学習に関わる学術の知見は、どの学習者にも応用できる。</a:t>
            </a:r>
            <a:endParaRPr lang="en-US" altLang="ja-JP" dirty="0"/>
          </a:p>
          <a:p>
            <a:pPr lvl="1"/>
            <a:r>
              <a:rPr lang="ja-JP" altLang="en-US" dirty="0"/>
              <a:t>推薦図書：鈴木宏昭</a:t>
            </a:r>
            <a:r>
              <a:rPr lang="en-US" altLang="ja-JP" dirty="0"/>
              <a:t>『</a:t>
            </a:r>
            <a:r>
              <a:rPr lang="ja-JP" altLang="en-US" dirty="0"/>
              <a:t>私たちはどう学んでいるのか</a:t>
            </a:r>
            <a:r>
              <a:rPr lang="en-US" altLang="ja-JP" dirty="0"/>
              <a:t>』</a:t>
            </a:r>
            <a:r>
              <a:rPr lang="ja-JP" altLang="en-US" dirty="0"/>
              <a:t>ちくまプリマ</a:t>
            </a:r>
            <a:r>
              <a:rPr lang="en-US" altLang="ja-JP" dirty="0"/>
              <a:t>―</a:t>
            </a:r>
            <a:r>
              <a:rPr lang="ja-JP" altLang="en-US" dirty="0"/>
              <a:t>新書</a:t>
            </a:r>
            <a:endParaRPr lang="en-US" altLang="ja-JP" dirty="0"/>
          </a:p>
          <a:p>
            <a:r>
              <a:rPr kumimoji="1" lang="ja-JP" altLang="en-US" dirty="0"/>
              <a:t>一方で、既有知識、動機づけ、得意な情報処理、学習方略の好みには個人差がある。学習者特性はこうした個人差を指している。</a:t>
            </a:r>
          </a:p>
        </p:txBody>
      </p:sp>
    </p:spTree>
    <p:extLst>
      <p:ext uri="{BB962C8B-B14F-4D97-AF65-F5344CB8AC3E}">
        <p14:creationId xmlns:p14="http://schemas.microsoft.com/office/powerpoint/2010/main" val="218542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学習者中心主義</a:t>
            </a:r>
          </a:p>
        </p:txBody>
      </p:sp>
      <p:sp>
        <p:nvSpPr>
          <p:cNvPr id="3" name="コンテンツ プレースホルダー 2"/>
          <p:cNvSpPr>
            <a:spLocks noGrp="1"/>
          </p:cNvSpPr>
          <p:nvPr>
            <p:ph idx="1"/>
          </p:nvPr>
        </p:nvSpPr>
        <p:spPr/>
        <p:txBody>
          <a:bodyPr/>
          <a:lstStyle/>
          <a:p>
            <a:r>
              <a:rPr kumimoji="1" lang="ja-JP" altLang="en-US" u="sng" dirty="0">
                <a:solidFill>
                  <a:srgbClr val="FF0000"/>
                </a:solidFill>
              </a:rPr>
              <a:t>学習者中心主義</a:t>
            </a:r>
            <a:r>
              <a:rPr kumimoji="1" lang="ja-JP" altLang="en-US" dirty="0"/>
              <a:t>（</a:t>
            </a:r>
            <a:r>
              <a:rPr kumimoji="1" lang="en-US" altLang="ja-JP" dirty="0"/>
              <a:t>learner centered</a:t>
            </a:r>
            <a:r>
              <a:rPr kumimoji="1" lang="ja-JP" altLang="en-US" dirty="0"/>
              <a:t>）は</a:t>
            </a:r>
            <a:r>
              <a:rPr kumimoji="1" lang="en-US" altLang="ja-JP" dirty="0"/>
              <a:t>1990</a:t>
            </a:r>
            <a:r>
              <a:rPr kumimoji="1" lang="ja-JP" altLang="en-US" dirty="0"/>
              <a:t>年代頃から、「コンピュータと教育のあり方を考える際」、あるいは「効果的な学習環境をデザインしようとする際」に、注目されはじめたキーコンセプトである。（</a:t>
            </a:r>
            <a:r>
              <a:rPr kumimoji="1" lang="en-US" altLang="ja-JP" dirty="0"/>
              <a:t>『</a:t>
            </a:r>
            <a:r>
              <a:rPr kumimoji="1" lang="ja-JP" altLang="en-US" dirty="0"/>
              <a:t>学びとコンピュータハンドブック</a:t>
            </a:r>
            <a:r>
              <a:rPr kumimoji="1" lang="en-US" altLang="ja-JP" dirty="0"/>
              <a:t>』</a:t>
            </a:r>
            <a:r>
              <a:rPr lang="en-US" altLang="ja-JP" dirty="0"/>
              <a:t>p.10</a:t>
            </a:r>
            <a:r>
              <a:rPr kumimoji="1" lang="ja-JP" altLang="en-US" dirty="0"/>
              <a:t>）</a:t>
            </a:r>
            <a:endParaRPr kumimoji="1" lang="en-US" altLang="ja-JP" dirty="0"/>
          </a:p>
          <a:p>
            <a:pPr lvl="1"/>
            <a:r>
              <a:rPr lang="ja-JP" altLang="en-US" dirty="0"/>
              <a:t>学習環境をデザインする際には、</a:t>
            </a:r>
            <a:r>
              <a:rPr lang="ja-JP" altLang="en-US" u="sng" dirty="0"/>
              <a:t>学習者がそれまでにもっている知識、技能、学習スタイル</a:t>
            </a:r>
            <a:r>
              <a:rPr lang="ja-JP" altLang="en-US" dirty="0"/>
              <a:t>を十分配慮しなければならない。</a:t>
            </a:r>
            <a:endParaRPr kumimoji="1" lang="ja-JP" altLang="en-US" dirty="0"/>
          </a:p>
        </p:txBody>
      </p:sp>
    </p:spTree>
    <p:extLst>
      <p:ext uri="{BB962C8B-B14F-4D97-AF65-F5344CB8AC3E}">
        <p14:creationId xmlns:p14="http://schemas.microsoft.com/office/powerpoint/2010/main" val="3885883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学習環境デザインの４つの視点</a:t>
            </a:r>
          </a:p>
        </p:txBody>
      </p:sp>
      <p:sp>
        <p:nvSpPr>
          <p:cNvPr id="3" name="コンテンツ プレースホルダー 2"/>
          <p:cNvSpPr>
            <a:spLocks noGrp="1"/>
          </p:cNvSpPr>
          <p:nvPr>
            <p:ph idx="1"/>
          </p:nvPr>
        </p:nvSpPr>
        <p:spPr/>
        <p:txBody>
          <a:bodyPr/>
          <a:lstStyle/>
          <a:p>
            <a:r>
              <a:rPr kumimoji="1" lang="ja-JP" altLang="en-US" dirty="0"/>
              <a:t>学習環境をデザインする際に考慮しなければならない４つの視点：</a:t>
            </a:r>
            <a:endParaRPr kumimoji="1" lang="en-US" altLang="ja-JP" dirty="0"/>
          </a:p>
          <a:p>
            <a:pPr lvl="1"/>
            <a:r>
              <a:rPr lang="ja-JP" altLang="en-US" dirty="0"/>
              <a:t>学習者中心の環境</a:t>
            </a:r>
            <a:endParaRPr lang="en-US" altLang="ja-JP" dirty="0"/>
          </a:p>
          <a:p>
            <a:pPr lvl="1"/>
            <a:r>
              <a:rPr kumimoji="1" lang="ja-JP" altLang="en-US" dirty="0"/>
              <a:t>知識中心の環境</a:t>
            </a:r>
            <a:endParaRPr kumimoji="1" lang="en-US" altLang="ja-JP" dirty="0"/>
          </a:p>
          <a:p>
            <a:pPr lvl="1"/>
            <a:r>
              <a:rPr lang="ja-JP" altLang="en-US" dirty="0"/>
              <a:t>評価中心の環境</a:t>
            </a:r>
            <a:endParaRPr lang="en-US" altLang="ja-JP" dirty="0"/>
          </a:p>
          <a:p>
            <a:pPr lvl="1"/>
            <a:r>
              <a:rPr kumimoji="1" lang="ja-JP" altLang="en-US" dirty="0"/>
              <a:t>共同体中心の環境</a:t>
            </a:r>
          </a:p>
        </p:txBody>
      </p:sp>
      <p:sp>
        <p:nvSpPr>
          <p:cNvPr id="4" name="楕円 3"/>
          <p:cNvSpPr/>
          <p:nvPr/>
        </p:nvSpPr>
        <p:spPr>
          <a:xfrm>
            <a:off x="6711676" y="2401455"/>
            <a:ext cx="4017818" cy="4017818"/>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楕円 6"/>
          <p:cNvSpPr/>
          <p:nvPr/>
        </p:nvSpPr>
        <p:spPr>
          <a:xfrm>
            <a:off x="6990107" y="3295682"/>
            <a:ext cx="1986963" cy="1986963"/>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7983589" y="2760635"/>
            <a:ext cx="1467068" cy="400110"/>
          </a:xfrm>
          <a:prstGeom prst="rect">
            <a:avLst/>
          </a:prstGeom>
          <a:noFill/>
        </p:spPr>
        <p:txBody>
          <a:bodyPr wrap="none" rtlCol="0">
            <a:spAutoFit/>
          </a:bodyPr>
          <a:lstStyle/>
          <a:p>
            <a:r>
              <a:rPr kumimoji="1" lang="ja-JP" altLang="en-US" sz="2000" dirty="0"/>
              <a:t>共同体中心</a:t>
            </a:r>
          </a:p>
        </p:txBody>
      </p:sp>
      <p:sp>
        <p:nvSpPr>
          <p:cNvPr id="10" name="楕円 9"/>
          <p:cNvSpPr/>
          <p:nvPr/>
        </p:nvSpPr>
        <p:spPr>
          <a:xfrm>
            <a:off x="8457175" y="3322292"/>
            <a:ext cx="1986963" cy="1986963"/>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楕円 10"/>
          <p:cNvSpPr/>
          <p:nvPr/>
        </p:nvSpPr>
        <p:spPr>
          <a:xfrm>
            <a:off x="7723641" y="4266704"/>
            <a:ext cx="1986963" cy="1986963"/>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7027052" y="3901043"/>
            <a:ext cx="1467068" cy="400110"/>
          </a:xfrm>
          <a:prstGeom prst="rect">
            <a:avLst/>
          </a:prstGeom>
          <a:noFill/>
        </p:spPr>
        <p:txBody>
          <a:bodyPr wrap="none" rtlCol="0">
            <a:spAutoFit/>
          </a:bodyPr>
          <a:lstStyle/>
          <a:p>
            <a:r>
              <a:rPr lang="ja-JP" altLang="en-US" sz="2000" dirty="0"/>
              <a:t>学習者</a:t>
            </a:r>
            <a:r>
              <a:rPr kumimoji="1" lang="ja-JP" altLang="en-US" sz="2000" dirty="0"/>
              <a:t>中心</a:t>
            </a:r>
          </a:p>
        </p:txBody>
      </p:sp>
      <p:sp>
        <p:nvSpPr>
          <p:cNvPr id="14" name="テキスト ボックス 13"/>
          <p:cNvSpPr txBox="1"/>
          <p:nvPr/>
        </p:nvSpPr>
        <p:spPr>
          <a:xfrm>
            <a:off x="9031197" y="3901043"/>
            <a:ext cx="1210588" cy="400110"/>
          </a:xfrm>
          <a:prstGeom prst="rect">
            <a:avLst/>
          </a:prstGeom>
          <a:noFill/>
        </p:spPr>
        <p:txBody>
          <a:bodyPr wrap="none" rtlCol="0">
            <a:spAutoFit/>
          </a:bodyPr>
          <a:lstStyle/>
          <a:p>
            <a:r>
              <a:rPr lang="ja-JP" altLang="en-US" sz="2000" dirty="0"/>
              <a:t>知識</a:t>
            </a:r>
            <a:r>
              <a:rPr kumimoji="1" lang="ja-JP" altLang="en-US" sz="2000" dirty="0"/>
              <a:t>中心</a:t>
            </a:r>
          </a:p>
        </p:txBody>
      </p:sp>
      <p:sp>
        <p:nvSpPr>
          <p:cNvPr id="15" name="テキスト ボックス 14"/>
          <p:cNvSpPr txBox="1"/>
          <p:nvPr/>
        </p:nvSpPr>
        <p:spPr>
          <a:xfrm>
            <a:off x="8158625" y="5457475"/>
            <a:ext cx="1210588" cy="400110"/>
          </a:xfrm>
          <a:prstGeom prst="rect">
            <a:avLst/>
          </a:prstGeom>
          <a:noFill/>
        </p:spPr>
        <p:txBody>
          <a:bodyPr wrap="none" rtlCol="0">
            <a:spAutoFit/>
          </a:bodyPr>
          <a:lstStyle/>
          <a:p>
            <a:r>
              <a:rPr lang="ja-JP" altLang="en-US" sz="2000" dirty="0"/>
              <a:t>評価</a:t>
            </a:r>
            <a:r>
              <a:rPr kumimoji="1" lang="ja-JP" altLang="en-US" sz="2000" dirty="0"/>
              <a:t>中心</a:t>
            </a:r>
          </a:p>
        </p:txBody>
      </p:sp>
      <p:sp>
        <p:nvSpPr>
          <p:cNvPr id="16" name="テキスト ボックス 15"/>
          <p:cNvSpPr txBox="1"/>
          <p:nvPr/>
        </p:nvSpPr>
        <p:spPr>
          <a:xfrm>
            <a:off x="952557" y="4430567"/>
            <a:ext cx="4570482" cy="646331"/>
          </a:xfrm>
          <a:prstGeom prst="rect">
            <a:avLst/>
          </a:prstGeom>
          <a:noFill/>
        </p:spPr>
        <p:txBody>
          <a:bodyPr wrap="none" rtlCol="0">
            <a:spAutoFit/>
          </a:bodyPr>
          <a:lstStyle/>
          <a:p>
            <a:r>
              <a:rPr kumimoji="1" lang="ja-JP" altLang="en-US" dirty="0"/>
              <a:t>ブランスフォード、ブラウン、クッキング</a:t>
            </a:r>
            <a:endParaRPr kumimoji="1" lang="en-US" altLang="ja-JP" dirty="0"/>
          </a:p>
          <a:p>
            <a:r>
              <a:rPr kumimoji="1" lang="en-US" altLang="ja-JP" dirty="0"/>
              <a:t>『</a:t>
            </a:r>
            <a:r>
              <a:rPr kumimoji="1" lang="ja-JP" altLang="en-US" dirty="0"/>
              <a:t>授業を変える</a:t>
            </a:r>
            <a:r>
              <a:rPr kumimoji="1" lang="en-US" altLang="ja-JP" dirty="0"/>
              <a:t>』</a:t>
            </a:r>
            <a:r>
              <a:rPr kumimoji="1" lang="ja-JP" altLang="en-US" dirty="0"/>
              <a:t>北大路書房　第６章</a:t>
            </a:r>
          </a:p>
        </p:txBody>
      </p:sp>
      <p:sp>
        <p:nvSpPr>
          <p:cNvPr id="5" name="テキスト ボックス 4">
            <a:extLst>
              <a:ext uri="{FF2B5EF4-FFF2-40B4-BE49-F238E27FC236}">
                <a16:creationId xmlns:a16="http://schemas.microsoft.com/office/drawing/2014/main" id="{945C0E42-9A1B-DC67-7496-EA9DD495FBE4}"/>
              </a:ext>
            </a:extLst>
          </p:cNvPr>
          <p:cNvSpPr txBox="1"/>
          <p:nvPr/>
        </p:nvSpPr>
        <p:spPr>
          <a:xfrm>
            <a:off x="1022598" y="5211835"/>
            <a:ext cx="5340784" cy="95410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2800" dirty="0"/>
              <a:t>第２回授業で、「ジグソー法」を用いて学習する。</a:t>
            </a:r>
            <a:endParaRPr lang="en-US" altLang="ja-JP" sz="2800" dirty="0"/>
          </a:p>
        </p:txBody>
      </p:sp>
    </p:spTree>
    <p:extLst>
      <p:ext uri="{BB962C8B-B14F-4D97-AF65-F5344CB8AC3E}">
        <p14:creationId xmlns:p14="http://schemas.microsoft.com/office/powerpoint/2010/main" val="15919063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B06ABE-6324-FF7F-5AF3-D46E303543ED}"/>
              </a:ext>
            </a:extLst>
          </p:cNvPr>
          <p:cNvSpPr>
            <a:spLocks noGrp="1"/>
          </p:cNvSpPr>
          <p:nvPr>
            <p:ph type="title"/>
          </p:nvPr>
        </p:nvSpPr>
        <p:spPr/>
        <p:txBody>
          <a:bodyPr/>
          <a:lstStyle/>
          <a:p>
            <a:r>
              <a:rPr kumimoji="1" lang="ja-JP" altLang="en-US" dirty="0"/>
              <a:t>情報通信技術の活用</a:t>
            </a:r>
          </a:p>
        </p:txBody>
      </p:sp>
      <p:sp>
        <p:nvSpPr>
          <p:cNvPr id="3" name="コンテンツ プレースホルダー 2">
            <a:extLst>
              <a:ext uri="{FF2B5EF4-FFF2-40B4-BE49-F238E27FC236}">
                <a16:creationId xmlns:a16="http://schemas.microsoft.com/office/drawing/2014/main" id="{6AA0ADB2-80C0-8272-AC74-0D9E8A82067B}"/>
              </a:ext>
            </a:extLst>
          </p:cNvPr>
          <p:cNvSpPr>
            <a:spLocks noGrp="1"/>
          </p:cNvSpPr>
          <p:nvPr>
            <p:ph idx="1"/>
          </p:nvPr>
        </p:nvSpPr>
        <p:spPr/>
        <p:txBody>
          <a:bodyPr/>
          <a:lstStyle/>
          <a:p>
            <a:r>
              <a:rPr kumimoji="1" lang="ja-JP" altLang="en-US" dirty="0"/>
              <a:t>近年の学校教育は</a:t>
            </a:r>
            <a:r>
              <a:rPr kumimoji="1" lang="en-US" altLang="ja-JP" dirty="0"/>
              <a:t>ICT</a:t>
            </a:r>
            <a:r>
              <a:rPr kumimoji="1" lang="ja-JP" altLang="en-US" dirty="0"/>
              <a:t>と密接な関係にある。</a:t>
            </a:r>
            <a:endParaRPr kumimoji="1" lang="en-US" altLang="ja-JP" dirty="0"/>
          </a:p>
          <a:p>
            <a:pPr lvl="1"/>
            <a:r>
              <a:rPr lang="ja-JP" altLang="en-US" dirty="0"/>
              <a:t>インターネット</a:t>
            </a:r>
            <a:endParaRPr lang="en-US" altLang="ja-JP" dirty="0"/>
          </a:p>
          <a:p>
            <a:pPr lvl="1"/>
            <a:r>
              <a:rPr lang="ja-JP" altLang="en-US" dirty="0"/>
              <a:t>デジタル教科書</a:t>
            </a:r>
            <a:endParaRPr lang="en-US" altLang="ja-JP" dirty="0"/>
          </a:p>
          <a:p>
            <a:pPr lvl="1"/>
            <a:r>
              <a:rPr kumimoji="1" lang="ja-JP" altLang="en-US" dirty="0"/>
              <a:t>オンライン授業</a:t>
            </a:r>
            <a:endParaRPr kumimoji="1" lang="en-US" altLang="ja-JP" dirty="0"/>
          </a:p>
          <a:p>
            <a:pPr lvl="1"/>
            <a:r>
              <a:rPr kumimoji="1" lang="ja-JP" altLang="en-US" dirty="0"/>
              <a:t>生成</a:t>
            </a:r>
            <a:r>
              <a:rPr kumimoji="1" lang="en-US" altLang="ja-JP" dirty="0"/>
              <a:t>AI</a:t>
            </a:r>
          </a:p>
          <a:p>
            <a:r>
              <a:rPr kumimoji="1" lang="ja-JP" altLang="en-US" dirty="0"/>
              <a:t>学習環境デザインにおいて、これら</a:t>
            </a:r>
            <a:r>
              <a:rPr kumimoji="1" lang="en-US" altLang="ja-JP" dirty="0"/>
              <a:t>ICT</a:t>
            </a:r>
            <a:r>
              <a:rPr kumimoji="1" lang="ja-JP" altLang="en-US" dirty="0"/>
              <a:t>を活用し、学習を促進したい。</a:t>
            </a:r>
            <a:endParaRPr kumimoji="1" lang="en-US" altLang="ja-JP" dirty="0"/>
          </a:p>
          <a:p>
            <a:pPr lvl="1"/>
            <a:r>
              <a:rPr lang="en-US" altLang="ja-JP" dirty="0"/>
              <a:t>ICT</a:t>
            </a:r>
            <a:r>
              <a:rPr lang="ja-JP" altLang="en-US" dirty="0"/>
              <a:t>の使用ありきではなく、</a:t>
            </a:r>
            <a:r>
              <a:rPr lang="ja-JP" altLang="en-US" u="sng" dirty="0"/>
              <a:t>学習目標（獲得する知識やスキル）の達成を支援するために、</a:t>
            </a:r>
            <a:r>
              <a:rPr lang="en-US" altLang="ja-JP" u="sng" dirty="0"/>
              <a:t>ICT</a:t>
            </a:r>
            <a:r>
              <a:rPr lang="ja-JP" altLang="en-US" u="sng" dirty="0"/>
              <a:t>がどのように活用できるかを考える</a:t>
            </a:r>
            <a:r>
              <a:rPr lang="ja-JP" altLang="en-US" dirty="0"/>
              <a:t>。</a:t>
            </a:r>
            <a:endParaRPr kumimoji="1" lang="en-US" altLang="ja-JP" dirty="0"/>
          </a:p>
        </p:txBody>
      </p:sp>
    </p:spTree>
    <p:extLst>
      <p:ext uri="{BB962C8B-B14F-4D97-AF65-F5344CB8AC3E}">
        <p14:creationId xmlns:p14="http://schemas.microsoft.com/office/powerpoint/2010/main" val="4106888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授業についての連絡</a:t>
            </a:r>
          </a:p>
        </p:txBody>
      </p:sp>
      <p:sp>
        <p:nvSpPr>
          <p:cNvPr id="3" name="コンテンツ プレースホルダー 2"/>
          <p:cNvSpPr>
            <a:spLocks noGrp="1"/>
          </p:cNvSpPr>
          <p:nvPr>
            <p:ph idx="1"/>
          </p:nvPr>
        </p:nvSpPr>
        <p:spPr/>
        <p:txBody>
          <a:bodyPr/>
          <a:lstStyle/>
          <a:p>
            <a:r>
              <a:rPr lang="ja-JP" altLang="en-US" dirty="0"/>
              <a:t>授業についての教員から全受講者の連絡は </a:t>
            </a:r>
            <a:r>
              <a:rPr lang="en-US" altLang="ja-JP" dirty="0"/>
              <a:t>Moodle </a:t>
            </a:r>
            <a:r>
              <a:rPr lang="ja-JP" altLang="en-US" dirty="0"/>
              <a:t>の「フォーラム」で行います。</a:t>
            </a:r>
            <a:r>
              <a:rPr lang="en-US" altLang="ja-JP" dirty="0"/>
              <a:t>Moodle </a:t>
            </a:r>
            <a:r>
              <a:rPr lang="ja-JP" altLang="en-US" dirty="0"/>
              <a:t>からの通知メールをスマートフォンに転送するなどして、連絡を見逃すことがないようにしてください。</a:t>
            </a:r>
            <a:endParaRPr lang="en-US" altLang="ja-JP" dirty="0"/>
          </a:p>
          <a:p>
            <a:r>
              <a:rPr lang="ja-JP" altLang="en-US" dirty="0"/>
              <a:t>質問や連絡がある場合には、</a:t>
            </a:r>
            <a:r>
              <a:rPr lang="en-US" altLang="ja-JP" dirty="0"/>
              <a:t>Moodle </a:t>
            </a:r>
            <a:r>
              <a:rPr lang="ja-JP" altLang="en-US" dirty="0"/>
              <a:t>の「質問受付」から連絡するか、寺尾までメール（</a:t>
            </a:r>
            <a:r>
              <a:rPr lang="en-US" altLang="ja-JP" dirty="0" err="1"/>
              <a:t>atsushi</a:t>
            </a:r>
            <a:r>
              <a:rPr lang="en-US" altLang="ja-JP" dirty="0"/>
              <a:t> [at] si.aoyama.ac.jp</a:t>
            </a:r>
            <a:r>
              <a:rPr lang="ja-JP" altLang="en-US" dirty="0"/>
              <a:t>）をください。</a:t>
            </a:r>
            <a:endParaRPr lang="en-US" altLang="ja-JP" dirty="0"/>
          </a:p>
          <a:p>
            <a:pPr lvl="1"/>
            <a:r>
              <a:rPr lang="ja-JP" altLang="en-US" dirty="0"/>
              <a:t>注意：学生のメールアドレスに送信されたメール通知に返信しても、教員には届きません！</a:t>
            </a:r>
          </a:p>
        </p:txBody>
      </p:sp>
    </p:spTree>
    <p:extLst>
      <p:ext uri="{BB962C8B-B14F-4D97-AF65-F5344CB8AC3E}">
        <p14:creationId xmlns:p14="http://schemas.microsoft.com/office/powerpoint/2010/main" val="2150548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講義概要（シラバスより）</a:t>
            </a:r>
            <a:endParaRPr kumimoji="1" lang="ja-JP" altLang="en-US" dirty="0"/>
          </a:p>
        </p:txBody>
      </p:sp>
      <p:sp>
        <p:nvSpPr>
          <p:cNvPr id="3" name="コンテンツ プレースホルダー 2"/>
          <p:cNvSpPr>
            <a:spLocks noGrp="1"/>
          </p:cNvSpPr>
          <p:nvPr>
            <p:ph idx="1"/>
          </p:nvPr>
        </p:nvSpPr>
        <p:spPr/>
        <p:txBody>
          <a:bodyPr/>
          <a:lstStyle/>
          <a:p>
            <a:r>
              <a:rPr lang="ja-JP" altLang="en-US" dirty="0"/>
              <a:t>学習者（中等教育＜中学校、高等学校、中等教育学校＞における生徒）が何を考え、どのように行動するかを理解することが教育を行うときにはきわめて重要である。この講義は、</a:t>
            </a:r>
            <a:r>
              <a:rPr lang="ja-JP" altLang="en-US" u="sng" dirty="0"/>
              <a:t>学習者の特性をよく理解</a:t>
            </a:r>
            <a:r>
              <a:rPr lang="ja-JP" altLang="en-US" dirty="0"/>
              <a:t>すること、</a:t>
            </a:r>
            <a:r>
              <a:rPr lang="ja-JP" altLang="en-US" u="sng" dirty="0"/>
              <a:t>それに応じた教育の方法</a:t>
            </a:r>
            <a:r>
              <a:rPr lang="ja-JP" altLang="en-US" dirty="0"/>
              <a:t>を考えること、および</a:t>
            </a:r>
            <a:r>
              <a:rPr lang="ja-JP" altLang="en-US" u="sng" dirty="0"/>
              <a:t>情報機器の特性を理解し効果的に活用</a:t>
            </a:r>
            <a:r>
              <a:rPr lang="ja-JP" altLang="en-US" dirty="0"/>
              <a:t>する方法を習得すること、この３つから構成される。</a:t>
            </a:r>
            <a:endParaRPr lang="en-US" altLang="ja-JP" dirty="0"/>
          </a:p>
        </p:txBody>
      </p:sp>
    </p:spTree>
    <p:extLst>
      <p:ext uri="{BB962C8B-B14F-4D97-AF65-F5344CB8AC3E}">
        <p14:creationId xmlns:p14="http://schemas.microsoft.com/office/powerpoint/2010/main" val="761608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達成目標</a:t>
            </a:r>
            <a:r>
              <a:rPr lang="ja-JP" altLang="en-US" dirty="0"/>
              <a:t>（シラバスより）</a:t>
            </a:r>
            <a:endParaRPr kumimoji="1" lang="ja-JP" altLang="en-US" dirty="0"/>
          </a:p>
        </p:txBody>
      </p:sp>
      <p:sp>
        <p:nvSpPr>
          <p:cNvPr id="3" name="コンテンツ プレースホルダー 2"/>
          <p:cNvSpPr>
            <a:spLocks noGrp="1"/>
          </p:cNvSpPr>
          <p:nvPr>
            <p:ph idx="1"/>
          </p:nvPr>
        </p:nvSpPr>
        <p:spPr/>
        <p:txBody>
          <a:bodyPr/>
          <a:lstStyle/>
          <a:p>
            <a:r>
              <a:rPr lang="ja-JP" altLang="en-US" dirty="0"/>
              <a:t>これからの社会を担う子供たちに求められる資質・能力について理論的基礎を理解し、それらを育成するために必要な、教育の方法、教育の技術、情報機器及び教材の活用に関する基礎的な知識・技能を身に付ける。</a:t>
            </a:r>
            <a:endParaRPr lang="en-US" altLang="ja-JP" dirty="0"/>
          </a:p>
        </p:txBody>
      </p:sp>
    </p:spTree>
    <p:extLst>
      <p:ext uri="{BB962C8B-B14F-4D97-AF65-F5344CB8AC3E}">
        <p14:creationId xmlns:p14="http://schemas.microsoft.com/office/powerpoint/2010/main" val="1343339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643FC0-96A6-42B8-9922-E7530E3141A5}"/>
              </a:ext>
            </a:extLst>
          </p:cNvPr>
          <p:cNvSpPr>
            <a:spLocks noGrp="1"/>
          </p:cNvSpPr>
          <p:nvPr>
            <p:ph type="title"/>
          </p:nvPr>
        </p:nvSpPr>
        <p:spPr/>
        <p:txBody>
          <a:bodyPr/>
          <a:lstStyle/>
          <a:p>
            <a:r>
              <a:rPr kumimoji="1" lang="ja-JP" altLang="en-US" dirty="0"/>
              <a:t>授業計画</a:t>
            </a:r>
          </a:p>
        </p:txBody>
      </p:sp>
      <p:sp>
        <p:nvSpPr>
          <p:cNvPr id="3" name="コンテンツ プレースホルダー 2">
            <a:extLst>
              <a:ext uri="{FF2B5EF4-FFF2-40B4-BE49-F238E27FC236}">
                <a16:creationId xmlns:a16="http://schemas.microsoft.com/office/drawing/2014/main" id="{17C90881-AE37-4AA2-95CA-D4352CCA1081}"/>
              </a:ext>
            </a:extLst>
          </p:cNvPr>
          <p:cNvSpPr>
            <a:spLocks noGrp="1"/>
          </p:cNvSpPr>
          <p:nvPr>
            <p:ph idx="1"/>
          </p:nvPr>
        </p:nvSpPr>
        <p:spPr/>
        <p:txBody>
          <a:bodyPr>
            <a:normAutofit/>
          </a:bodyPr>
          <a:lstStyle/>
          <a:p>
            <a:r>
              <a:rPr kumimoji="1" lang="ja-JP" altLang="en-US" dirty="0"/>
              <a:t>この科目はもともと「共通シラバス」が</a:t>
            </a:r>
            <a:r>
              <a:rPr lang="ja-JP" altLang="en-US" dirty="0"/>
              <a:t>作成されていた。</a:t>
            </a:r>
            <a:endParaRPr lang="en-US" altLang="ja-JP" dirty="0"/>
          </a:p>
          <a:p>
            <a:pPr lvl="1"/>
            <a:r>
              <a:rPr kumimoji="1" lang="ja-JP" altLang="en-US" dirty="0"/>
              <a:t>寺尾担当の授業計画は共通シラバスに従ったものである。</a:t>
            </a:r>
            <a:endParaRPr kumimoji="1" lang="en-US" altLang="ja-JP" dirty="0"/>
          </a:p>
          <a:p>
            <a:endParaRPr kumimoji="1" lang="ja-JP" altLang="en-US" dirty="0"/>
          </a:p>
        </p:txBody>
      </p:sp>
      <p:pic>
        <p:nvPicPr>
          <p:cNvPr id="4" name="コンテンツ プレースホルダー 5" descr="グラフィカル ユーザー インターフェイス, テキスト, アプリケーション, メール&#10;&#10;自動的に生成された説明">
            <a:extLst>
              <a:ext uri="{FF2B5EF4-FFF2-40B4-BE49-F238E27FC236}">
                <a16:creationId xmlns:a16="http://schemas.microsoft.com/office/drawing/2014/main" id="{3A432DA1-7FED-7549-0625-D1BAA238377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60005" y="2677949"/>
            <a:ext cx="7726619" cy="3633951"/>
          </a:xfrm>
          <a:prstGeom prst="rect">
            <a:avLst/>
          </a:prstGeom>
        </p:spPr>
      </p:pic>
    </p:spTree>
    <p:extLst>
      <p:ext uri="{BB962C8B-B14F-4D97-AF65-F5344CB8AC3E}">
        <p14:creationId xmlns:p14="http://schemas.microsoft.com/office/powerpoint/2010/main" val="3512633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435927-27EB-1C12-2A9D-6556F6AA7130}"/>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F2049D46-046E-E859-7E4A-77D33AC68B3F}"/>
              </a:ext>
            </a:extLst>
          </p:cNvPr>
          <p:cNvSpPr>
            <a:spLocks noGrp="1"/>
          </p:cNvSpPr>
          <p:nvPr>
            <p:ph idx="1"/>
          </p:nvPr>
        </p:nvSpPr>
        <p:spPr/>
        <p:txBody>
          <a:bodyPr/>
          <a:lstStyle/>
          <a:p>
            <a:r>
              <a:rPr lang="ja-JP" altLang="en-US" dirty="0"/>
              <a:t>「情報機器の特性を理解し効果的に活用する方法の習得」のため、共通シラバスには明示されていない内容をいくつか学習する。</a:t>
            </a:r>
            <a:endParaRPr lang="en-US" altLang="ja-JP" dirty="0"/>
          </a:p>
          <a:p>
            <a:pPr lvl="1"/>
            <a:r>
              <a:rPr lang="ja-JP" altLang="en-US" dirty="0"/>
              <a:t>パスワード管理</a:t>
            </a:r>
            <a:endParaRPr lang="en-US" altLang="ja-JP" dirty="0"/>
          </a:p>
          <a:p>
            <a:pPr lvl="1"/>
            <a:r>
              <a:rPr lang="ja-JP" altLang="en-US" dirty="0"/>
              <a:t>ネットワークとセキュリティ</a:t>
            </a:r>
            <a:endParaRPr lang="en-US" altLang="ja-JP" dirty="0"/>
          </a:p>
          <a:p>
            <a:pPr lvl="1"/>
            <a:r>
              <a:rPr lang="ja-JP" altLang="en-US" dirty="0"/>
              <a:t>個人情報の管理・情報モラル</a:t>
            </a:r>
            <a:endParaRPr lang="en-US" altLang="ja-JP" dirty="0"/>
          </a:p>
          <a:p>
            <a:pPr lvl="1"/>
            <a:r>
              <a:rPr lang="ja-JP" altLang="en-US" dirty="0"/>
              <a:t>著作権</a:t>
            </a:r>
            <a:endParaRPr lang="en-US" altLang="ja-JP" dirty="0"/>
          </a:p>
          <a:p>
            <a:pPr lvl="1"/>
            <a:r>
              <a:rPr lang="ja-JP" altLang="en-US" dirty="0"/>
              <a:t>生成</a:t>
            </a:r>
            <a:r>
              <a:rPr lang="en-US" altLang="ja-JP" dirty="0"/>
              <a:t>AI</a:t>
            </a:r>
            <a:r>
              <a:rPr lang="ja-JP" altLang="en-US" dirty="0"/>
              <a:t>の活用</a:t>
            </a:r>
            <a:endParaRPr lang="en-US" altLang="ja-JP" dirty="0"/>
          </a:p>
        </p:txBody>
      </p:sp>
    </p:spTree>
    <p:extLst>
      <p:ext uri="{BB962C8B-B14F-4D97-AF65-F5344CB8AC3E}">
        <p14:creationId xmlns:p14="http://schemas.microsoft.com/office/powerpoint/2010/main" val="3632610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成績評価方法</a:t>
            </a:r>
          </a:p>
        </p:txBody>
      </p:sp>
      <p:sp>
        <p:nvSpPr>
          <p:cNvPr id="3" name="コンテンツ プレースホルダー 2"/>
          <p:cNvSpPr>
            <a:spLocks noGrp="1"/>
          </p:cNvSpPr>
          <p:nvPr>
            <p:ph idx="1"/>
          </p:nvPr>
        </p:nvSpPr>
        <p:spPr/>
        <p:txBody>
          <a:bodyPr>
            <a:normAutofit/>
          </a:bodyPr>
          <a:lstStyle/>
          <a:p>
            <a:r>
              <a:rPr kumimoji="1" lang="ja-JP" altLang="en-US" dirty="0"/>
              <a:t>平常点（</a:t>
            </a:r>
            <a:r>
              <a:rPr kumimoji="1" lang="en-US" altLang="ja-JP" dirty="0"/>
              <a:t>50%</a:t>
            </a:r>
            <a:r>
              <a:rPr kumimoji="1" lang="ja-JP" altLang="en-US" dirty="0"/>
              <a:t>）：</a:t>
            </a:r>
            <a:r>
              <a:rPr lang="ja-JP" altLang="en-US" dirty="0"/>
              <a:t>授業時間における学習活動への参加を評価する。単に参加するだけでなく、課題提出や発表など、学習活動に関連することすべてを含む。</a:t>
            </a:r>
            <a:endParaRPr lang="en-US" altLang="ja-JP" dirty="0"/>
          </a:p>
          <a:p>
            <a:r>
              <a:rPr lang="ja-JP" altLang="en-US" dirty="0"/>
              <a:t>試験（</a:t>
            </a:r>
            <a:r>
              <a:rPr lang="en-US" altLang="ja-JP" dirty="0"/>
              <a:t>50%</a:t>
            </a:r>
            <a:r>
              <a:rPr lang="ja-JP" altLang="en-US" dirty="0"/>
              <a:t>）：</a:t>
            </a:r>
            <a:r>
              <a:rPr lang="ja-JP" altLang="en-US" b="0" i="0" dirty="0">
                <a:solidFill>
                  <a:srgbClr val="000000"/>
                </a:solidFill>
                <a:effectLst/>
                <a:latin typeface="-apple-system"/>
              </a:rPr>
              <a:t>常識としてほしい基礎知識についての問題と、教育での</a:t>
            </a:r>
            <a:r>
              <a:rPr lang="en-US" altLang="ja-JP" b="0" i="0" dirty="0">
                <a:solidFill>
                  <a:srgbClr val="000000"/>
                </a:solidFill>
                <a:effectLst/>
                <a:latin typeface="-apple-system"/>
              </a:rPr>
              <a:t>ICT</a:t>
            </a:r>
            <a:r>
              <a:rPr lang="ja-JP" altLang="en-US" b="0" i="0" dirty="0">
                <a:solidFill>
                  <a:srgbClr val="000000"/>
                </a:solidFill>
                <a:effectLst/>
                <a:latin typeface="-apple-system"/>
              </a:rPr>
              <a:t>活用に関連した小論文形式の問題を出題する。</a:t>
            </a:r>
            <a:endParaRPr lang="en-US" altLang="ja-JP" b="0" i="0" dirty="0">
              <a:solidFill>
                <a:srgbClr val="000000"/>
              </a:solidFill>
              <a:effectLst/>
              <a:latin typeface="-apple-system"/>
            </a:endParaRPr>
          </a:p>
          <a:p>
            <a:r>
              <a:rPr lang="ja-JP" altLang="en-US" dirty="0"/>
              <a:t>学習活動への参加のみ、あるいは、最終テストのみでは、合格点を得ることはできない。</a:t>
            </a:r>
            <a:endParaRPr lang="en-US" altLang="ja-JP" dirty="0"/>
          </a:p>
        </p:txBody>
      </p:sp>
    </p:spTree>
    <p:extLst>
      <p:ext uri="{BB962C8B-B14F-4D97-AF65-F5344CB8AC3E}">
        <p14:creationId xmlns:p14="http://schemas.microsoft.com/office/powerpoint/2010/main" val="4076553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授業ウェブ</a:t>
            </a:r>
          </a:p>
        </p:txBody>
      </p:sp>
      <p:sp>
        <p:nvSpPr>
          <p:cNvPr id="3" name="コンテンツ プレースホルダー 2"/>
          <p:cNvSpPr>
            <a:spLocks noGrp="1"/>
          </p:cNvSpPr>
          <p:nvPr>
            <p:ph idx="1"/>
          </p:nvPr>
        </p:nvSpPr>
        <p:spPr/>
        <p:txBody>
          <a:bodyPr/>
          <a:lstStyle/>
          <a:p>
            <a:r>
              <a:rPr lang="ja-JP" altLang="en-US" dirty="0"/>
              <a:t>授業スライド、資料、課題提出場所は </a:t>
            </a:r>
            <a:r>
              <a:rPr lang="en-US" altLang="ja-JP" dirty="0"/>
              <a:t>Moodle </a:t>
            </a:r>
            <a:r>
              <a:rPr lang="ja-JP" altLang="en-US" dirty="0"/>
              <a:t>にある。</a:t>
            </a:r>
            <a:endParaRPr lang="en-US" altLang="ja-JP" dirty="0"/>
          </a:p>
          <a:p>
            <a:r>
              <a:rPr lang="ja-JP" altLang="en-US" dirty="0"/>
              <a:t>授業スライドはウェブでも公開している。ただし、著作権の関係で、</a:t>
            </a:r>
            <a:r>
              <a:rPr lang="en-US" altLang="ja-JP" dirty="0"/>
              <a:t>Moodle </a:t>
            </a:r>
            <a:r>
              <a:rPr lang="ja-JP" altLang="en-US" dirty="0"/>
              <a:t>にあるスライドと一部異なることがある。</a:t>
            </a:r>
            <a:endParaRPr lang="en-US" altLang="ja-JP" dirty="0"/>
          </a:p>
          <a:p>
            <a:pPr lvl="1"/>
            <a:r>
              <a:rPr lang="en-US" altLang="ja-JP" dirty="0"/>
              <a:t>https://www.cc.aoyama.ac.jp/~t41338/lecture/aoyama/edumethod/em_top.html</a:t>
            </a:r>
          </a:p>
          <a:p>
            <a:pPr lvl="1"/>
            <a:r>
              <a:rPr lang="en-US" altLang="ja-JP" dirty="0"/>
              <a:t>https://terao.akiba.coocan.jp/lecture/aoyama/edumethod/em_top.html</a:t>
            </a:r>
            <a:endParaRPr kumimoji="1" lang="ja-JP" altLang="en-US" dirty="0"/>
          </a:p>
        </p:txBody>
      </p:sp>
    </p:spTree>
    <p:extLst>
      <p:ext uri="{BB962C8B-B14F-4D97-AF65-F5344CB8AC3E}">
        <p14:creationId xmlns:p14="http://schemas.microsoft.com/office/powerpoint/2010/main" val="2973755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学習者特性とは</a:t>
            </a:r>
            <a:endParaRPr kumimoji="1" lang="ja-JP" altLang="en-US" dirty="0"/>
          </a:p>
        </p:txBody>
      </p:sp>
      <p:sp>
        <p:nvSpPr>
          <p:cNvPr id="3" name="コンテンツ プレースホルダー 2"/>
          <p:cNvSpPr>
            <a:spLocks noGrp="1"/>
          </p:cNvSpPr>
          <p:nvPr>
            <p:ph idx="1"/>
          </p:nvPr>
        </p:nvSpPr>
        <p:spPr/>
        <p:txBody>
          <a:bodyPr/>
          <a:lstStyle/>
          <a:p>
            <a:r>
              <a:rPr lang="ja-JP" altLang="en-US" dirty="0"/>
              <a:t>この講義は、</a:t>
            </a:r>
            <a:r>
              <a:rPr lang="ja-JP" altLang="en-US" u="sng" dirty="0"/>
              <a:t>学習者の特性</a:t>
            </a:r>
            <a:r>
              <a:rPr lang="ja-JP" altLang="en-US" dirty="0"/>
              <a:t>をよく理解すること、それに応じた</a:t>
            </a:r>
            <a:r>
              <a:rPr lang="ja-JP" altLang="en-US" u="sng" dirty="0"/>
              <a:t>教育の方法</a:t>
            </a:r>
            <a:r>
              <a:rPr lang="ja-JP" altLang="en-US" dirty="0"/>
              <a:t>を考えること、および</a:t>
            </a:r>
            <a:r>
              <a:rPr lang="ja-JP" altLang="en-US" u="sng" dirty="0"/>
              <a:t>情報機器の特性</a:t>
            </a:r>
            <a:r>
              <a:rPr lang="ja-JP" altLang="en-US" dirty="0"/>
              <a:t>を理解し効果的に活用する方法を習得すること、この３つから構成される。（シラバスの講義概要より）</a:t>
            </a:r>
            <a:endParaRPr lang="en-US" altLang="ja-JP" dirty="0"/>
          </a:p>
          <a:p>
            <a:r>
              <a:rPr kumimoji="1" lang="ja-JP" altLang="en-US" dirty="0"/>
              <a:t>学習者特性として考えうるもの</a:t>
            </a:r>
            <a:endParaRPr kumimoji="1" lang="en-US" altLang="ja-JP" dirty="0"/>
          </a:p>
          <a:p>
            <a:pPr lvl="1"/>
            <a:r>
              <a:rPr kumimoji="1" lang="ja-JP" altLang="en-US" dirty="0"/>
              <a:t>身体的特性</a:t>
            </a:r>
            <a:endParaRPr kumimoji="1" lang="en-US" altLang="ja-JP" dirty="0"/>
          </a:p>
          <a:p>
            <a:pPr lvl="1"/>
            <a:r>
              <a:rPr lang="ja-JP" altLang="en-US" dirty="0"/>
              <a:t>パーソナリティ特性</a:t>
            </a:r>
            <a:endParaRPr lang="en-US" altLang="ja-JP" dirty="0"/>
          </a:p>
          <a:p>
            <a:pPr lvl="1"/>
            <a:r>
              <a:rPr lang="ja-JP" altLang="en-US" u="sng" dirty="0">
                <a:solidFill>
                  <a:srgbClr val="FF0000"/>
                </a:solidFill>
              </a:rPr>
              <a:t>認知的特性</a:t>
            </a:r>
            <a:endParaRPr lang="en-US" altLang="ja-JP" u="sng" dirty="0">
              <a:solidFill>
                <a:srgbClr val="FF0000"/>
              </a:solidFill>
            </a:endParaRPr>
          </a:p>
          <a:p>
            <a:pPr lvl="1"/>
            <a:r>
              <a:rPr lang="ja-JP" altLang="en-US" dirty="0"/>
              <a:t>非認知的特性（社会情緒的コンピテンス）</a:t>
            </a:r>
            <a:endParaRPr lang="en-US" altLang="ja-JP" dirty="0"/>
          </a:p>
          <a:p>
            <a:pPr lvl="1"/>
            <a:r>
              <a:rPr lang="ja-JP" altLang="en-US" u="sng" dirty="0">
                <a:solidFill>
                  <a:srgbClr val="FF0000"/>
                </a:solidFill>
              </a:rPr>
              <a:t>動機づけ</a:t>
            </a:r>
            <a:endParaRPr lang="en-US" altLang="ja-JP" u="sng" dirty="0">
              <a:solidFill>
                <a:srgbClr val="FF0000"/>
              </a:solidFill>
            </a:endParaRPr>
          </a:p>
        </p:txBody>
      </p:sp>
    </p:spTree>
    <p:extLst>
      <p:ext uri="{BB962C8B-B14F-4D97-AF65-F5344CB8AC3E}">
        <p14:creationId xmlns:p14="http://schemas.microsoft.com/office/powerpoint/2010/main" val="81035070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310</TotalTime>
  <Words>977</Words>
  <Application>Microsoft Office PowerPoint</Application>
  <PresentationFormat>ワイド画面</PresentationFormat>
  <Paragraphs>66</Paragraphs>
  <Slides>13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13</vt:i4>
      </vt:variant>
    </vt:vector>
  </HeadingPairs>
  <TitlesOfParts>
    <vt:vector size="18" baseType="lpstr">
      <vt:lpstr>-apple-system</vt:lpstr>
      <vt:lpstr>游ゴシック</vt:lpstr>
      <vt:lpstr>游ゴシック Light</vt:lpstr>
      <vt:lpstr>Arial</vt:lpstr>
      <vt:lpstr>Office テーマ</vt:lpstr>
      <vt:lpstr>情報通信技術の活用と教育方法（中等）  ガイダンス</vt:lpstr>
      <vt:lpstr>授業についての連絡</vt:lpstr>
      <vt:lpstr>講義概要（シラバスより）</vt:lpstr>
      <vt:lpstr>達成目標（シラバスより）</vt:lpstr>
      <vt:lpstr>授業計画</vt:lpstr>
      <vt:lpstr>PowerPoint プレゼンテーション</vt:lpstr>
      <vt:lpstr>成績評価方法</vt:lpstr>
      <vt:lpstr>授業ウェブ</vt:lpstr>
      <vt:lpstr>学習者特性とは</vt:lpstr>
      <vt:lpstr>PowerPoint プレゼンテーション</vt:lpstr>
      <vt:lpstr>学習者中心主義</vt:lpstr>
      <vt:lpstr>学習環境デザインの４つの視点</vt:lpstr>
      <vt:lpstr>情報通信技術の活用</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教育方法の研究 ガイダンス</dc:title>
  <dc:creator>寺尾 敦</dc:creator>
  <cp:lastModifiedBy>敦 寺尾</cp:lastModifiedBy>
  <cp:revision>24</cp:revision>
  <dcterms:created xsi:type="dcterms:W3CDTF">2020-04-02T11:32:49Z</dcterms:created>
  <dcterms:modified xsi:type="dcterms:W3CDTF">2026-04-05T10:26:40Z</dcterms:modified>
</cp:coreProperties>
</file>