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72" r:id="rId3"/>
    <p:sldId id="271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59" r:id="rId16"/>
    <p:sldId id="258" r:id="rId17"/>
    <p:sldId id="257" r:id="rId18"/>
  </p:sldIdLst>
  <p:sldSz cx="9144000" cy="6858000" type="screen4x3"/>
  <p:notesSz cx="7053263" cy="101869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.wmf"/><Relationship Id="rId1" Type="http://schemas.openxmlformats.org/officeDocument/2006/relationships/image" Target="../media/image8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509349"/>
          </a:xfrm>
          <a:prstGeom prst="rect">
            <a:avLst/>
          </a:prstGeom>
        </p:spPr>
        <p:txBody>
          <a:bodyPr vert="horz" lIns="98508" tIns="49254" rIns="98508" bIns="4925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09349"/>
          </a:xfrm>
          <a:prstGeom prst="rect">
            <a:avLst/>
          </a:prstGeom>
        </p:spPr>
        <p:txBody>
          <a:bodyPr vert="horz" lIns="98508" tIns="49254" rIns="98508" bIns="49254" rtlCol="0"/>
          <a:lstStyle>
            <a:lvl1pPr algn="r">
              <a:defRPr sz="1300"/>
            </a:lvl1pPr>
          </a:lstStyle>
          <a:p>
            <a:fld id="{CFE8FFE9-00BF-4621-815D-448DB246F968}" type="datetimeFigureOut">
              <a:rPr kumimoji="1" lang="ja-JP" altLang="en-US" smtClean="0"/>
              <a:pPr/>
              <a:t>2013/8/18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763588"/>
            <a:ext cx="5092700" cy="382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508" tIns="49254" rIns="98508" bIns="4925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5327" y="4838819"/>
            <a:ext cx="5642610" cy="4584145"/>
          </a:xfrm>
          <a:prstGeom prst="rect">
            <a:avLst/>
          </a:prstGeom>
        </p:spPr>
        <p:txBody>
          <a:bodyPr vert="horz" lIns="98508" tIns="49254" rIns="98508" bIns="4925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675871"/>
            <a:ext cx="3056414" cy="509349"/>
          </a:xfrm>
          <a:prstGeom prst="rect">
            <a:avLst/>
          </a:prstGeom>
        </p:spPr>
        <p:txBody>
          <a:bodyPr vert="horz" lIns="98508" tIns="49254" rIns="98508" bIns="4925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95217" y="9675871"/>
            <a:ext cx="3056414" cy="509349"/>
          </a:xfrm>
          <a:prstGeom prst="rect">
            <a:avLst/>
          </a:prstGeom>
        </p:spPr>
        <p:txBody>
          <a:bodyPr vert="horz" lIns="98508" tIns="49254" rIns="98508" bIns="49254" rtlCol="0" anchor="b"/>
          <a:lstStyle>
            <a:lvl1pPr algn="r">
              <a:defRPr sz="1300"/>
            </a:lvl1pPr>
          </a:lstStyle>
          <a:p>
            <a:fld id="{9AF66C08-74A7-4CBF-A1C4-A6F3195F3A4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2011</a:t>
            </a:r>
            <a:r>
              <a:rPr kumimoji="1" lang="ja-JP" altLang="en-US" dirty="0" smtClean="0"/>
              <a:t>年の実験から，くじびき課題の正解を参照することを許した．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66C08-74A7-4CBF-A1C4-A6F3195F3A4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2013/8/18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2013/8/18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2013/8/18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2013/8/18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2013/8/18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2013/8/18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2013/8/18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2013/8/18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2013/8/18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2013/8/18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A0C5-7AB4-4DE9-8F94-E9F73D7D851E}" type="datetimeFigureOut">
              <a:rPr kumimoji="1" lang="ja-JP" altLang="en-US" smtClean="0"/>
              <a:pPr/>
              <a:t>2013/8/18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2A0C5-7AB4-4DE9-8F94-E9F73D7D851E}" type="datetimeFigureOut">
              <a:rPr kumimoji="1" lang="ja-JP" altLang="en-US" smtClean="0"/>
              <a:pPr/>
              <a:t>2013/8/18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4285D-A9A8-48FD-A782-14B4988D145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1772816"/>
            <a:ext cx="8892480" cy="1470025"/>
          </a:xfrm>
        </p:spPr>
        <p:txBody>
          <a:bodyPr>
            <a:noAutofit/>
          </a:bodyPr>
          <a:lstStyle/>
          <a:p>
            <a:pPr algn="r"/>
            <a:r>
              <a:rPr kumimoji="1" lang="ja-JP" altLang="en-US" sz="10500" dirty="0" smtClean="0"/>
              <a:t>３囚人問題</a:t>
            </a:r>
            <a:r>
              <a:rPr kumimoji="1" lang="ja-JP" altLang="en-US" sz="10500" dirty="0" smtClean="0"/>
              <a:t>は</a:t>
            </a:r>
            <a:r>
              <a:rPr kumimoji="1" lang="en-US" altLang="ja-JP" sz="11000" dirty="0" smtClean="0"/>
              <a:t/>
            </a:r>
            <a:br>
              <a:rPr kumimoji="1" lang="en-US" altLang="ja-JP" sz="11000" dirty="0" smtClean="0"/>
            </a:br>
            <a:r>
              <a:rPr lang="ja-JP" altLang="en-US" sz="8000" dirty="0" smtClean="0"/>
              <a:t>図による問題</a:t>
            </a:r>
            <a:r>
              <a:rPr lang="ja-JP" altLang="en-US" sz="8000" dirty="0" smtClean="0"/>
              <a:t>表象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352928" cy="1752600"/>
          </a:xfrm>
        </p:spPr>
        <p:txBody>
          <a:bodyPr>
            <a:normAutofit/>
          </a:bodyPr>
          <a:lstStyle/>
          <a:p>
            <a:endParaRPr kumimoji="1" lang="en-US" altLang="ja-JP" sz="3600" dirty="0" smtClean="0"/>
          </a:p>
          <a:p>
            <a:pPr algn="r"/>
            <a:r>
              <a:rPr kumimoji="1" lang="ja-JP" altLang="en-US" sz="4000" dirty="0" smtClean="0"/>
              <a:t>寺尾</a:t>
            </a:r>
            <a:r>
              <a:rPr kumimoji="1" lang="ja-JP" altLang="en-US" sz="4000" dirty="0" smtClean="0"/>
              <a:t>敦</a:t>
            </a:r>
            <a:r>
              <a:rPr kumimoji="1" lang="ja-JP" altLang="en-US" sz="4000" dirty="0" smtClean="0"/>
              <a:t>（青山</a:t>
            </a:r>
            <a:r>
              <a:rPr kumimoji="1" lang="ja-JP" altLang="en-US" sz="4000" dirty="0" smtClean="0"/>
              <a:t>学院大学</a:t>
            </a:r>
            <a:r>
              <a:rPr kumimoji="1" lang="ja-JP" altLang="en-US" sz="4000" dirty="0" smtClean="0"/>
              <a:t>）　　　伊藤朋子</a:t>
            </a:r>
            <a:endParaRPr kumimoji="1" lang="en-US" altLang="ja-JP" sz="4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授業で学習した樹形図あるいはルーレット図を描いて，課題解決を試みた．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くじびき：</a:t>
            </a:r>
            <a:r>
              <a:rPr lang="ja-JP" altLang="en-US" dirty="0" smtClean="0"/>
              <a:t>樹形図</a:t>
            </a:r>
            <a:r>
              <a:rPr lang="en-US" altLang="ja-JP" dirty="0" smtClean="0"/>
              <a:t>50</a:t>
            </a:r>
            <a:r>
              <a:rPr lang="ja-JP" altLang="en-US" dirty="0" smtClean="0"/>
              <a:t>名</a:t>
            </a:r>
            <a:r>
              <a:rPr lang="ja-JP" altLang="en-US" dirty="0" smtClean="0"/>
              <a:t>，</a:t>
            </a:r>
            <a:r>
              <a:rPr lang="ja-JP" altLang="en-US" dirty="0" smtClean="0"/>
              <a:t>ルーレット図</a:t>
            </a:r>
            <a:r>
              <a:rPr lang="en-US" altLang="ja-JP" dirty="0" smtClean="0"/>
              <a:t>7</a:t>
            </a:r>
            <a:r>
              <a:rPr lang="ja-JP" altLang="en-US" dirty="0" smtClean="0"/>
              <a:t>名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３囚人：</a:t>
            </a:r>
            <a:r>
              <a:rPr lang="ja-JP" altLang="en-US" dirty="0" smtClean="0"/>
              <a:t>樹形図</a:t>
            </a:r>
            <a:r>
              <a:rPr lang="en-US" altLang="ja-JP" dirty="0" smtClean="0"/>
              <a:t>54</a:t>
            </a:r>
            <a:r>
              <a:rPr lang="ja-JP" altLang="en-US" dirty="0" smtClean="0"/>
              <a:t>名</a:t>
            </a:r>
            <a:r>
              <a:rPr lang="ja-JP" altLang="en-US" dirty="0" smtClean="0"/>
              <a:t>，</a:t>
            </a:r>
            <a:r>
              <a:rPr lang="ja-JP" altLang="en-US" dirty="0" smtClean="0"/>
              <a:t>ルーレット図</a:t>
            </a:r>
            <a:r>
              <a:rPr lang="en-US" altLang="ja-JP" dirty="0" smtClean="0"/>
              <a:t>3</a:t>
            </a:r>
            <a:r>
              <a:rPr lang="ja-JP" altLang="en-US" dirty="0" smtClean="0"/>
              <a:t>名</a:t>
            </a:r>
            <a:endParaRPr lang="en-US" altLang="ja-JP" dirty="0" smtClean="0"/>
          </a:p>
          <a:p>
            <a:r>
              <a:rPr kumimoji="1" lang="ja-JP" altLang="en-US" dirty="0" smtClean="0"/>
              <a:t>３囚人問題への１回目のトライでは未完成の図，２回目は完全な図（＋説明）が提示された．</a:t>
            </a:r>
            <a:endParaRPr kumimoji="1" lang="en-US" altLang="ja-JP" dirty="0" smtClean="0"/>
          </a:p>
          <a:p>
            <a:r>
              <a:rPr lang="ja-JP" altLang="en-US" dirty="0" smtClean="0"/>
              <a:t>授業資料参照可．３囚人問題ではくじびき課題の正解を参照することが許された．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樹形図（未完成）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1619672" y="2996952"/>
            <a:ext cx="165618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1619672" y="4149080"/>
            <a:ext cx="1728192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619672" y="4149080"/>
            <a:ext cx="172819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3635896" y="2708920"/>
            <a:ext cx="101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Ａ釈放</a:t>
            </a:r>
            <a:endParaRPr kumimoji="1" lang="en-US" altLang="ja-JP" sz="24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35896" y="3861048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Ｂ</a:t>
            </a:r>
            <a:r>
              <a:rPr kumimoji="1" lang="ja-JP" altLang="en-US" sz="2400" dirty="0" smtClean="0"/>
              <a:t>釈放</a:t>
            </a:r>
            <a:endParaRPr kumimoji="1" lang="en-US" altLang="ja-JP" sz="2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07904" y="5157192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Ｃ</a:t>
            </a:r>
            <a:r>
              <a:rPr kumimoji="1" lang="ja-JP" altLang="en-US" sz="2400" dirty="0" smtClean="0"/>
              <a:t>釈放</a:t>
            </a:r>
            <a:endParaRPr kumimoji="1" lang="en-US" altLang="ja-JP" sz="2400" dirty="0" smtClean="0"/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/>
        </p:nvGraphicFramePr>
        <p:xfrm>
          <a:off x="2051720" y="2708920"/>
          <a:ext cx="468335" cy="844923"/>
        </p:xfrm>
        <a:graphic>
          <a:graphicData uri="http://schemas.openxmlformats.org/presentationml/2006/ole">
            <p:oleObj spid="_x0000_s1026" name="数式" r:id="rId3" imgW="1522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771800" y="3501008"/>
          <a:ext cx="468313" cy="846138"/>
        </p:xfrm>
        <a:graphic>
          <a:graphicData uri="http://schemas.openxmlformats.org/presentationml/2006/ole">
            <p:oleObj spid="_x0000_s1027" name="数式" r:id="rId4" imgW="15228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699792" y="4365104"/>
          <a:ext cx="468313" cy="846138"/>
        </p:xfrm>
        <a:graphic>
          <a:graphicData uri="http://schemas.openxmlformats.org/presentationml/2006/ole">
            <p:oleObj spid="_x0000_s1028" name="数式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樹形図（完成）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827584" y="2996952"/>
            <a:ext cx="165618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 flipV="1">
            <a:off x="827584" y="4149080"/>
            <a:ext cx="1728192" cy="8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827584" y="4149080"/>
            <a:ext cx="172819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699792" y="2708920"/>
            <a:ext cx="1019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Ａ釈放</a:t>
            </a:r>
            <a:endParaRPr kumimoji="1" lang="en-US" altLang="ja-JP" sz="24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71800" y="3861048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Ｂ</a:t>
            </a:r>
            <a:r>
              <a:rPr kumimoji="1" lang="ja-JP" altLang="en-US" sz="2400" dirty="0" smtClean="0"/>
              <a:t>釈放</a:t>
            </a:r>
            <a:endParaRPr kumimoji="1" lang="en-US" altLang="ja-JP" sz="2400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99792" y="5229200"/>
            <a:ext cx="1029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Ｃ</a:t>
            </a:r>
            <a:r>
              <a:rPr kumimoji="1" lang="ja-JP" altLang="en-US" sz="2400" dirty="0" smtClean="0"/>
              <a:t>釈放</a:t>
            </a:r>
            <a:endParaRPr kumimoji="1" lang="en-US" altLang="ja-JP" sz="2400" dirty="0" smtClean="0"/>
          </a:p>
        </p:txBody>
      </p:sp>
      <p:graphicFrame>
        <p:nvGraphicFramePr>
          <p:cNvPr id="17" name="オブジェクト 16"/>
          <p:cNvGraphicFramePr>
            <a:graphicFrameLocks noChangeAspect="1"/>
          </p:cNvGraphicFramePr>
          <p:nvPr/>
        </p:nvGraphicFramePr>
        <p:xfrm>
          <a:off x="1403648" y="2708920"/>
          <a:ext cx="468335" cy="844923"/>
        </p:xfrm>
        <a:graphic>
          <a:graphicData uri="http://schemas.openxmlformats.org/presentationml/2006/ole">
            <p:oleObj spid="_x0000_s2050" name="数式" r:id="rId3" imgW="1522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907704" y="3573016"/>
          <a:ext cx="468313" cy="846138"/>
        </p:xfrm>
        <a:graphic>
          <a:graphicData uri="http://schemas.openxmlformats.org/presentationml/2006/ole">
            <p:oleObj spid="_x0000_s2051" name="数式" r:id="rId4" imgW="15228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979712" y="4365104"/>
          <a:ext cx="468313" cy="846138"/>
        </p:xfrm>
        <a:graphic>
          <a:graphicData uri="http://schemas.openxmlformats.org/presentationml/2006/ole">
            <p:oleObj spid="_x0000_s2052" name="数式" r:id="rId5" imgW="152280" imgH="393480" progId="Equation.3">
              <p:embed/>
            </p:oleObj>
          </a:graphicData>
        </a:graphic>
      </p:graphicFrame>
      <p:cxnSp>
        <p:nvCxnSpPr>
          <p:cNvPr id="13" name="直線コネクタ 12"/>
          <p:cNvCxnSpPr/>
          <p:nvPr/>
        </p:nvCxnSpPr>
        <p:spPr>
          <a:xfrm flipV="1">
            <a:off x="3707904" y="227687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148064" y="5229200"/>
            <a:ext cx="246413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「Ｂは処刑される」と言う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76056" y="2132856"/>
            <a:ext cx="246413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「Ｂは処刑される」と言う</a:t>
            </a:r>
            <a:endParaRPr kumimoji="1" lang="ja-JP" altLang="en-US" dirty="0"/>
          </a:p>
        </p:txBody>
      </p:sp>
      <p:cxnSp>
        <p:nvCxnSpPr>
          <p:cNvPr id="22" name="直線コネクタ 21"/>
          <p:cNvCxnSpPr/>
          <p:nvPr/>
        </p:nvCxnSpPr>
        <p:spPr>
          <a:xfrm>
            <a:off x="3779912" y="544522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3851920" y="4149080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707904" y="2924944"/>
            <a:ext cx="1215752" cy="279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076056" y="2996952"/>
            <a:ext cx="24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「Ｃは処刑される」と言う</a:t>
            </a:r>
            <a:endParaRPr kumimoji="1" lang="en-US" altLang="ja-JP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76056" y="4005064"/>
            <a:ext cx="24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「Ｃは処刑される」と言う</a:t>
            </a:r>
            <a:endParaRPr kumimoji="1" lang="en-US" altLang="ja-JP" dirty="0" smtClean="0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067944" y="1772816"/>
          <a:ext cx="468312" cy="846138"/>
        </p:xfrm>
        <a:graphic>
          <a:graphicData uri="http://schemas.openxmlformats.org/presentationml/2006/ole">
            <p:oleObj spid="_x0000_s2053" name="数式" r:id="rId6" imgW="152280" imgH="39348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427984" y="2636912"/>
          <a:ext cx="468312" cy="846138"/>
        </p:xfrm>
        <a:graphic>
          <a:graphicData uri="http://schemas.openxmlformats.org/presentationml/2006/ole">
            <p:oleObj spid="_x0000_s2054" name="数式" r:id="rId7" imgW="152280" imgH="393480" progId="Equation.3">
              <p:embed/>
            </p:oleObj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4283968" y="3717032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１</a:t>
            </a:r>
            <a:endParaRPr kumimoji="1" lang="ja-JP" altLang="en-US" sz="2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851920" y="4869160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１</a:t>
            </a:r>
            <a:endParaRPr kumimoji="1" lang="ja-JP" altLang="en-US" sz="2400" dirty="0"/>
          </a:p>
        </p:txBody>
      </p:sp>
      <p:graphicFrame>
        <p:nvGraphicFramePr>
          <p:cNvPr id="33" name="オブジェクト 32"/>
          <p:cNvGraphicFramePr>
            <a:graphicFrameLocks noChangeAspect="1"/>
          </p:cNvGraphicFramePr>
          <p:nvPr/>
        </p:nvGraphicFramePr>
        <p:xfrm>
          <a:off x="7740352" y="1844824"/>
          <a:ext cx="792088" cy="846715"/>
        </p:xfrm>
        <a:graphic>
          <a:graphicData uri="http://schemas.openxmlformats.org/presentationml/2006/ole">
            <p:oleObj spid="_x0000_s2055" name="数式" r:id="rId8" imgW="368280" imgH="3934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7740352" y="2852936"/>
          <a:ext cx="792163" cy="847725"/>
        </p:xfrm>
        <a:graphic>
          <a:graphicData uri="http://schemas.openxmlformats.org/presentationml/2006/ole">
            <p:oleObj spid="_x0000_s2056" name="数式" r:id="rId9" imgW="368280" imgH="393480" progId="Equation.3">
              <p:embed/>
            </p:oleObj>
          </a:graphicData>
        </a:graphic>
      </p:graphicFrame>
      <p:graphicFrame>
        <p:nvGraphicFramePr>
          <p:cNvPr id="34" name="オブジェクト 33"/>
          <p:cNvGraphicFramePr>
            <a:graphicFrameLocks noChangeAspect="1"/>
          </p:cNvGraphicFramePr>
          <p:nvPr/>
        </p:nvGraphicFramePr>
        <p:xfrm>
          <a:off x="7740352" y="3861048"/>
          <a:ext cx="662806" cy="821879"/>
        </p:xfrm>
        <a:graphic>
          <a:graphicData uri="http://schemas.openxmlformats.org/presentationml/2006/ole">
            <p:oleObj spid="_x0000_s2057" name="数式" r:id="rId10" imgW="317160" imgH="39348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7884368" y="5013176"/>
          <a:ext cx="661988" cy="822325"/>
        </p:xfrm>
        <a:graphic>
          <a:graphicData uri="http://schemas.openxmlformats.org/presentationml/2006/ole">
            <p:oleObj spid="_x0000_s2058" name="数式" r:id="rId11" imgW="317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ルーレット図（未完成）</a:t>
            </a:r>
            <a:endParaRPr kumimoji="1" lang="ja-JP" alt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627784" y="2348880"/>
            <a:ext cx="3672408" cy="4143230"/>
            <a:chOff x="4995" y="7125"/>
            <a:chExt cx="3765" cy="4365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4995" y="7740"/>
              <a:ext cx="3135" cy="31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cxnSp>
          <p:nvCxnSpPr>
            <p:cNvPr id="10" name="AutoShape 4"/>
            <p:cNvCxnSpPr>
              <a:cxnSpLocks noChangeShapeType="1"/>
            </p:cNvCxnSpPr>
            <p:nvPr/>
          </p:nvCxnSpPr>
          <p:spPr bwMode="auto">
            <a:xfrm>
              <a:off x="6570" y="7125"/>
              <a:ext cx="15" cy="4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" name="AutoShape 5"/>
            <p:cNvCxnSpPr>
              <a:cxnSpLocks noChangeShapeType="1"/>
            </p:cNvCxnSpPr>
            <p:nvPr/>
          </p:nvCxnSpPr>
          <p:spPr bwMode="auto">
            <a:xfrm flipH="1">
              <a:off x="6570" y="9300"/>
              <a:ext cx="21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5536" y="3789040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P{C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51720" y="3501008"/>
          <a:ext cx="468313" cy="846138"/>
        </p:xfrm>
        <a:graphic>
          <a:graphicData uri="http://schemas.openxmlformats.org/presentationml/2006/ole">
            <p:oleObj spid="_x0000_s3074" name="数式" r:id="rId3" imgW="152280" imgH="393480" progId="Equation.3">
              <p:embed/>
            </p:oleObj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4932040" y="2492896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P{A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6588224" y="2276872"/>
          <a:ext cx="468313" cy="846137"/>
        </p:xfrm>
        <a:graphic>
          <a:graphicData uri="http://schemas.openxmlformats.org/presentationml/2006/ole">
            <p:oleObj spid="_x0000_s3075" name="数式" r:id="rId4" imgW="152280" imgH="393480" progId="Equation.3">
              <p:embed/>
            </p:oleObj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652120" y="5013176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P{B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7236296" y="4797152"/>
          <a:ext cx="468313" cy="846138"/>
        </p:xfrm>
        <a:graphic>
          <a:graphicData uri="http://schemas.openxmlformats.org/presentationml/2006/ole">
            <p:oleObj spid="_x0000_s3076" name="数式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ルーレット図（完成）</a:t>
            </a:r>
            <a:endParaRPr kumimoji="1" lang="ja-JP" alt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627784" y="2348880"/>
            <a:ext cx="3672408" cy="4143230"/>
            <a:chOff x="4995" y="7125"/>
            <a:chExt cx="3765" cy="4365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4995" y="7740"/>
              <a:ext cx="3135" cy="313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cxnSp>
          <p:nvCxnSpPr>
            <p:cNvPr id="10" name="AutoShape 4"/>
            <p:cNvCxnSpPr>
              <a:cxnSpLocks noChangeShapeType="1"/>
            </p:cNvCxnSpPr>
            <p:nvPr/>
          </p:nvCxnSpPr>
          <p:spPr bwMode="auto">
            <a:xfrm>
              <a:off x="6570" y="7125"/>
              <a:ext cx="15" cy="43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1" name="AutoShape 5"/>
            <p:cNvCxnSpPr>
              <a:cxnSpLocks noChangeShapeType="1"/>
            </p:cNvCxnSpPr>
            <p:nvPr/>
          </p:nvCxnSpPr>
          <p:spPr bwMode="auto">
            <a:xfrm flipH="1">
              <a:off x="6570" y="9300"/>
              <a:ext cx="219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5536" y="4869160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P{C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051720" y="4581128"/>
          <a:ext cx="468313" cy="846138"/>
        </p:xfrm>
        <a:graphic>
          <a:graphicData uri="http://schemas.openxmlformats.org/presentationml/2006/ole">
            <p:oleObj spid="_x0000_s4098" name="数式" r:id="rId3" imgW="152280" imgH="393480" progId="Equation.3">
              <p:embed/>
            </p:oleObj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724128" y="3645024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P{A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7308304" y="3356992"/>
          <a:ext cx="468313" cy="846137"/>
        </p:xfrm>
        <a:graphic>
          <a:graphicData uri="http://schemas.openxmlformats.org/presentationml/2006/ole">
            <p:oleObj spid="_x0000_s4099" name="数式" r:id="rId4" imgW="152280" imgH="393480" progId="Equation.3">
              <p:embed/>
            </p:oleObj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652120" y="5013176"/>
            <a:ext cx="1944216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P{B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7236296" y="4797152"/>
          <a:ext cx="468313" cy="846138"/>
        </p:xfrm>
        <a:graphic>
          <a:graphicData uri="http://schemas.openxmlformats.org/presentationml/2006/ole">
            <p:oleObj spid="_x0000_s4100" name="数式" r:id="rId5" imgW="152280" imgH="393480" progId="Equation.3">
              <p:embed/>
            </p:oleObj>
          </a:graphicData>
        </a:graphic>
      </p:graphicFrame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23528" y="2348880"/>
            <a:ext cx="3240360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P{C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 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and 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「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B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は処刑される」と言う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 smtClean="0">
              <a:latin typeface="Times New Roman" pitchFamily="18" charset="0"/>
              <a:ea typeface="ＭＳ 明朝" pitchFamily="17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55576" y="3212976"/>
          <a:ext cx="661987" cy="822325"/>
        </p:xfrm>
        <a:graphic>
          <a:graphicData uri="http://schemas.openxmlformats.org/presentationml/2006/ole">
            <p:oleObj spid="_x0000_s4101" name="数式" r:id="rId6" imgW="317160" imgH="393480" progId="Equation.3">
              <p:embed/>
            </p:oleObj>
          </a:graphicData>
        </a:graphic>
      </p:graphicFrame>
      <p:cxnSp>
        <p:nvCxnSpPr>
          <p:cNvPr id="18" name="直線コネクタ 17"/>
          <p:cNvCxnSpPr/>
          <p:nvPr/>
        </p:nvCxnSpPr>
        <p:spPr>
          <a:xfrm>
            <a:off x="3707904" y="306896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3419872" y="3212976"/>
            <a:ext cx="64807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3203848" y="3284984"/>
            <a:ext cx="86409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059832" y="3429000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915816" y="3645024"/>
            <a:ext cx="1080120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843808" y="3861048"/>
            <a:ext cx="122413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771800" y="4077072"/>
            <a:ext cx="122413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699792" y="4365104"/>
            <a:ext cx="136815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699792" y="4653136"/>
            <a:ext cx="1368152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771800" y="4941168"/>
            <a:ext cx="129614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>
            <a:off x="1907704" y="3501008"/>
            <a:ext cx="1512168" cy="64807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9" idx="7"/>
          </p:cNvCxnSpPr>
          <p:nvPr/>
        </p:nvCxnSpPr>
        <p:spPr>
          <a:xfrm rot="16200000" flipH="1" flipV="1">
            <a:off x="4154562" y="3353808"/>
            <a:ext cx="1068694" cy="109791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rot="5400000">
            <a:off x="4499992" y="342900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rot="5400000">
            <a:off x="4175956" y="3465004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rot="5400000">
            <a:off x="3851920" y="357301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4932040" y="1700808"/>
            <a:ext cx="3240360" cy="576064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P{A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釈放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 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and 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「</a:t>
            </a:r>
            <a:r>
              <a:rPr kumimoji="1" lang="en-US" altLang="ja-JP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B</a:t>
            </a:r>
            <a:r>
              <a:rPr kumimoji="1" lang="ja-JP" alt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は処刑される」と言う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明朝" pitchFamily="17" charset="-128"/>
              </a:rPr>
              <a:t>}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2400" dirty="0" smtClean="0">
              <a:latin typeface="Times New Roman" pitchFamily="18" charset="0"/>
              <a:ea typeface="ＭＳ 明朝" pitchFamily="17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</a:rPr>
              <a:t>=</a:t>
            </a:r>
            <a:endParaRPr kumimoji="1" lang="ja-JP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5436096" y="2492896"/>
          <a:ext cx="792163" cy="847725"/>
        </p:xfrm>
        <a:graphic>
          <a:graphicData uri="http://schemas.openxmlformats.org/presentationml/2006/ole">
            <p:oleObj spid="_x0000_s4102" name="数式" r:id="rId7" imgW="368280" imgH="393480" progId="Equation.3">
              <p:embed/>
            </p:oleObj>
          </a:graphicData>
        </a:graphic>
      </p:graphicFrame>
      <p:cxnSp>
        <p:nvCxnSpPr>
          <p:cNvPr id="48" name="直線矢印コネクタ 47"/>
          <p:cNvCxnSpPr/>
          <p:nvPr/>
        </p:nvCxnSpPr>
        <p:spPr>
          <a:xfrm rot="5400000">
            <a:off x="4203576" y="2645296"/>
            <a:ext cx="1016496" cy="7116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２つ</a:t>
            </a:r>
            <a:r>
              <a:rPr kumimoji="1" lang="ja-JP" altLang="en-US" dirty="0" smtClean="0"/>
              <a:t>の課題での成績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1403648" y="1556792"/>
          <a:ext cx="68580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３囚人＋完全な図</a:t>
                      </a:r>
                      <a:endParaRPr kumimoji="1" lang="ja-JP" altLang="en-US" sz="2400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合計</a:t>
                      </a:r>
                      <a:endParaRPr kumimoji="1" lang="ja-JP" altLang="en-US" sz="2400" dirty="0"/>
                    </a:p>
                  </a:txBody>
                  <a:tcPr anchor="ctr"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正答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誤答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くじ引き</a:t>
                      </a:r>
                      <a:endParaRPr kumimoji="1" lang="ja-JP" altLang="en-US" sz="2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正答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24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18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42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誤答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9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6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15</a:t>
                      </a:r>
                      <a:endParaRPr kumimoji="1" lang="ja-JP" altLang="en-US" sz="2400" dirty="0"/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合計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33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24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57</a:t>
                      </a:r>
                      <a:endParaRPr kumimoji="1" lang="ja-JP" altLang="en-US" sz="2400" dirty="0"/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３囚人問題でのパフォーマンス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１回目のチャレンジ（不完全な図提示）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３名</a:t>
            </a:r>
            <a:r>
              <a:rPr lang="ja-JP" altLang="en-US" dirty="0" smtClean="0"/>
              <a:t>が</a:t>
            </a:r>
            <a:r>
              <a:rPr lang="ja-JP" altLang="en-US" dirty="0" smtClean="0"/>
              <a:t>正しい樹形図を作成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３囚人問題への</a:t>
            </a:r>
            <a:r>
              <a:rPr lang="ja-JP" altLang="en-US" u="sng" dirty="0" smtClean="0">
                <a:solidFill>
                  <a:srgbClr val="FF0000"/>
                </a:solidFill>
              </a:rPr>
              <a:t>正解者なし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r>
              <a:rPr lang="ja-JP" altLang="en-US" dirty="0"/>
              <a:t>２回目</a:t>
            </a:r>
            <a:r>
              <a:rPr lang="ja-JP" altLang="en-US" dirty="0" smtClean="0"/>
              <a:t>のチャレンジ（完全な図提示）</a:t>
            </a:r>
            <a:endParaRPr lang="en-US" altLang="ja-JP" dirty="0" smtClean="0"/>
          </a:p>
          <a:p>
            <a:pPr lvl="1"/>
            <a:r>
              <a:rPr lang="en-US" altLang="ja-JP" u="sng" dirty="0" smtClean="0">
                <a:solidFill>
                  <a:srgbClr val="FF0000"/>
                </a:solidFill>
              </a:rPr>
              <a:t>33</a:t>
            </a:r>
            <a:r>
              <a:rPr lang="ja-JP" altLang="en-US" u="sng" dirty="0" smtClean="0">
                <a:solidFill>
                  <a:srgbClr val="FF0000"/>
                </a:solidFill>
              </a:rPr>
              <a:t>名（</a:t>
            </a:r>
            <a:r>
              <a:rPr lang="en-US" altLang="ja-JP" u="sng" dirty="0" smtClean="0">
                <a:solidFill>
                  <a:srgbClr val="FF0000"/>
                </a:solidFill>
              </a:rPr>
              <a:t>58%</a:t>
            </a:r>
            <a:r>
              <a:rPr lang="ja-JP" altLang="en-US" u="sng" dirty="0" smtClean="0">
                <a:solidFill>
                  <a:srgbClr val="FF0000"/>
                </a:solidFill>
              </a:rPr>
              <a:t>）が正解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くじ引き課題</a:t>
            </a:r>
            <a:r>
              <a:rPr lang="ja-JP" altLang="en-US" dirty="0" smtClean="0"/>
              <a:t>に失敗しても，３囚人問題を解決できて</a:t>
            </a:r>
            <a:r>
              <a:rPr lang="ja-JP" altLang="en-US" dirty="0" smtClean="0"/>
              <a:t>いる</a:t>
            </a:r>
            <a:r>
              <a:rPr lang="ja-JP" altLang="en-US" dirty="0" smtClean="0"/>
              <a:t>のは</a:t>
            </a:r>
            <a:r>
              <a:rPr lang="ja-JP" altLang="en-US" dirty="0" smtClean="0"/>
              <a:t>，（</a:t>
            </a:r>
            <a:r>
              <a:rPr lang="ja-JP" altLang="en-US" dirty="0" smtClean="0"/>
              <a:t>くじ引き課題へ</a:t>
            </a:r>
            <a:r>
              <a:rPr lang="ja-JP" altLang="en-US" dirty="0" smtClean="0"/>
              <a:t>の解答後に）くじ引き課題の正解が提示されたため？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u="sng" dirty="0" smtClean="0">
                <a:solidFill>
                  <a:srgbClr val="FF0000"/>
                </a:solidFill>
              </a:rPr>
              <a:t>ベイズの定理を学習し，正しい表象形成の支援を受ければ，高い確率で３囚人問題に正解することができる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正答率</a:t>
            </a:r>
            <a:r>
              <a:rPr lang="ja-JP" altLang="en-US" dirty="0" smtClean="0"/>
              <a:t>は</a:t>
            </a:r>
            <a:r>
              <a:rPr lang="en-US" altLang="ja-JP" dirty="0" smtClean="0"/>
              <a:t>58</a:t>
            </a:r>
            <a:r>
              <a:rPr lang="ja-JP" altLang="en-US" dirty="0" smtClean="0"/>
              <a:t>％</a:t>
            </a:r>
            <a:r>
              <a:rPr lang="ja-JP" altLang="en-US" dirty="0" smtClean="0"/>
              <a:t>．先行研究および出発点データでの（ほぼ）０％の正答率に比べれば，非常に高い．</a:t>
            </a:r>
            <a:endParaRPr lang="en-US" altLang="ja-JP" dirty="0" smtClean="0"/>
          </a:p>
          <a:p>
            <a:r>
              <a:rPr lang="ja-JP" altLang="en-US" u="sng" dirty="0" smtClean="0">
                <a:solidFill>
                  <a:srgbClr val="FF0000"/>
                </a:solidFill>
              </a:rPr>
              <a:t>尤度の表象を形成することが難しい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ベイズの定理を使用するスキルがあって</a:t>
            </a:r>
            <a:r>
              <a:rPr kumimoji="1" lang="ja-JP" altLang="en-US" dirty="0" smtClean="0"/>
              <a:t>も（くじ引き課題に正答できても），</a:t>
            </a:r>
            <a:r>
              <a:rPr kumimoji="1" lang="ja-JP" altLang="en-US" dirty="0" smtClean="0"/>
              <a:t>完全な図なしでは３囚人問題</a:t>
            </a:r>
            <a:r>
              <a:rPr lang="ja-JP" altLang="en-US" dirty="0" smtClean="0"/>
              <a:t>は困難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10500" dirty="0" smtClean="0"/>
              <a:t>なぜ</a:t>
            </a:r>
            <a:r>
              <a:rPr kumimoji="1" lang="ja-JP" altLang="en-US" sz="10500" dirty="0" smtClean="0"/>
              <a:t>難しいのか</a:t>
            </a:r>
            <a:r>
              <a:rPr kumimoji="1" lang="en-US" altLang="ja-JP" sz="11000" dirty="0" smtClean="0"/>
              <a:t/>
            </a:r>
            <a:br>
              <a:rPr kumimoji="1" lang="en-US" altLang="ja-JP" sz="11000" dirty="0" smtClean="0"/>
            </a:br>
            <a:r>
              <a:rPr lang="ja-JP" altLang="en-US" sz="8000" dirty="0" smtClean="0"/>
              <a:t>構築</a:t>
            </a:r>
            <a:r>
              <a:rPr lang="ja-JP" altLang="en-US" sz="8000" dirty="0" smtClean="0"/>
              <a:t>支援の効果</a:t>
            </a:r>
            <a:endParaRPr kumimoji="1" lang="ja-JP" altLang="en-US" sz="80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14282" y="3857628"/>
            <a:ext cx="8572560" cy="1752600"/>
          </a:xfrm>
        </p:spPr>
        <p:txBody>
          <a:bodyPr>
            <a:normAutofit/>
          </a:bodyPr>
          <a:lstStyle/>
          <a:p>
            <a:endParaRPr lang="en-US" altLang="ja-JP" sz="3600" dirty="0" smtClean="0"/>
          </a:p>
          <a:p>
            <a:pPr algn="l"/>
            <a:r>
              <a:rPr lang="ja-JP" altLang="en-US" sz="4400" dirty="0" smtClean="0"/>
              <a:t>（</a:t>
            </a:r>
            <a:r>
              <a:rPr lang="ja-JP" altLang="en-US" sz="4400" dirty="0" smtClean="0"/>
              <a:t>日本学術振興会・早稲田大学）</a:t>
            </a:r>
            <a:endParaRPr kumimoji="1" lang="ja-JP" alt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３囚人問題の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解決援助を行い，高い正答率を達成することで，３囚人問題の難しさがどこにあるのかを明らかにする</a:t>
            </a:r>
            <a:r>
              <a:rPr kumimoji="1" lang="ja-JP" altLang="en-US" dirty="0" smtClean="0"/>
              <a:t>．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支援の効果あり＝解決の難所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高い正答率を達成した先行研究なし．</a:t>
            </a:r>
            <a:endParaRPr lang="en-US" altLang="ja-JP" dirty="0" smtClean="0"/>
          </a:p>
          <a:p>
            <a:pPr lvl="1"/>
            <a:r>
              <a:rPr lang="ja-JP" altLang="en-US" u="sng" dirty="0" smtClean="0"/>
              <a:t>ベイズの定理を学習後に３囚人問題に取り組む</a:t>
            </a:r>
            <a:r>
              <a:rPr lang="ja-JP" altLang="en-US" dirty="0" smtClean="0"/>
              <a:t>．先行研究での参加者のほとんどはベイズの定理を知らない．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（変形）３</a:t>
            </a:r>
            <a:r>
              <a:rPr lang="ja-JP" altLang="en-US" dirty="0"/>
              <a:t>囚人問題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7200"/>
            <a:r>
              <a:rPr kumimoji="1" lang="ja-JP" altLang="en-US" dirty="0" smtClean="0"/>
              <a:t>３人の囚人Ａ，Ｂ，Ｃがいて，１人が釈放され，２人が処刑される．</a:t>
            </a:r>
            <a:endParaRPr kumimoji="1" lang="en-US" altLang="ja-JP" dirty="0" smtClean="0"/>
          </a:p>
          <a:p>
            <a:pPr indent="-457200"/>
            <a:r>
              <a:rPr kumimoji="1" lang="ja-JP" altLang="en-US" dirty="0" smtClean="0"/>
              <a:t>それぞれの釈放確率は，</a:t>
            </a:r>
            <a:r>
              <a:rPr kumimoji="1" lang="en-US" altLang="ja-JP" dirty="0" smtClean="0"/>
              <a:t>1/4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1/4</a:t>
            </a:r>
            <a:r>
              <a:rPr kumimoji="1" lang="ja-JP" altLang="en-US" dirty="0" err="1" smtClean="0"/>
              <a:t>，</a:t>
            </a:r>
            <a:r>
              <a:rPr kumimoji="1" lang="en-US" altLang="ja-JP" dirty="0" smtClean="0"/>
              <a:t>1/2</a:t>
            </a:r>
            <a:r>
              <a:rPr kumimoji="1" lang="ja-JP" altLang="en-US" dirty="0" err="1" smtClean="0"/>
              <a:t>．</a:t>
            </a:r>
            <a:endParaRPr kumimoji="1" lang="en-US" altLang="ja-JP" dirty="0" smtClean="0"/>
          </a:p>
          <a:p>
            <a:pPr indent="-457200"/>
            <a:r>
              <a:rPr kumimoji="1" lang="ja-JP" altLang="en-US" dirty="0" smtClean="0"/>
              <a:t>誰が処刑されるか知っている看守に対し，囚人Ａが，「ＢとＣのうち，処刑される１人の名前を教えてくれないか」と頼む．</a:t>
            </a:r>
            <a:endParaRPr kumimoji="1" lang="en-US" altLang="ja-JP" dirty="0" smtClean="0"/>
          </a:p>
          <a:p>
            <a:pPr indent="-457200"/>
            <a:r>
              <a:rPr lang="ja-JP" altLang="en-US" dirty="0"/>
              <a:t>看守</a:t>
            </a:r>
            <a:r>
              <a:rPr lang="ja-JP" altLang="en-US" dirty="0" smtClean="0"/>
              <a:t>は「Ｂは処刑される」と答えた．</a:t>
            </a:r>
            <a:endParaRPr lang="en-US" altLang="ja-JP" dirty="0" smtClean="0"/>
          </a:p>
          <a:p>
            <a:pPr indent="-457200"/>
            <a:r>
              <a:rPr kumimoji="1" lang="ja-JP" altLang="en-US" dirty="0" smtClean="0"/>
              <a:t>Ａの釈放される確率はいくらか？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３囚人問題の難しさ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>
                <a:solidFill>
                  <a:srgbClr val="FF0000"/>
                </a:solidFill>
              </a:rPr>
              <a:t>多くの先行研究</a:t>
            </a:r>
            <a:r>
              <a:rPr lang="ja-JP" altLang="en-US" u="sng" dirty="0" smtClean="0">
                <a:solidFill>
                  <a:srgbClr val="FF0000"/>
                </a:solidFill>
              </a:rPr>
              <a:t>で，正解者はほとんどいない</a:t>
            </a:r>
            <a:r>
              <a:rPr lang="ja-JP" altLang="en-US" dirty="0" smtClean="0"/>
              <a:t>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さらに，正解をきいても納得できない．</a:t>
            </a:r>
            <a:endParaRPr lang="en-US" altLang="ja-JP" dirty="0" smtClean="0"/>
          </a:p>
          <a:p>
            <a:r>
              <a:rPr lang="ja-JP" altLang="en-US" dirty="0" smtClean="0"/>
              <a:t>ベイズの定理を学習し，「ベイズ型くじびき課題」への正答率が上がった後（</a:t>
            </a:r>
            <a:r>
              <a:rPr lang="en-US" altLang="ja-JP" dirty="0" smtClean="0"/>
              <a:t>54.4%</a:t>
            </a:r>
            <a:r>
              <a:rPr lang="ja-JP" altLang="en-US" dirty="0" smtClean="0"/>
              <a:t>）でも，３囚人問題での正答率は０％だった．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2009</a:t>
            </a:r>
            <a:r>
              <a:rPr lang="ja-JP" altLang="en-US" sz="2400" dirty="0" smtClean="0"/>
              <a:t>年の教育心理学会に報告した実験での，未発表データ）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ベイズ型くじ引き課題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ja-JP" altLang="en-US" dirty="0" smtClean="0"/>
              <a:t>くじびき遊びをします．くじ袋の中には，白箱と黒箱がひとつずつ入っています．白箱の中には赤いボール２個と青いボール１個，黒箱の中には赤いボール１個と青いボール１個が入っています．箱もボールもそれぞれ同形同大で，触っただけでは区別できません．袋の中の箱もその中のボールもよく混ぜてから，袋の中を見ないで手を入れ，まず箱をひとつ選び，さらに，選んだ箱の中から，箱の中を見ないで手を入れボール（くじ）をひとつ選びます．取り出したボールが赤なら当たりで，青ならはずれです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31640" y="1268760"/>
            <a:ext cx="6192688" cy="4032448"/>
            <a:chOff x="3710" y="4602"/>
            <a:chExt cx="6960" cy="3278"/>
          </a:xfrm>
        </p:grpSpPr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4875" y="5430"/>
              <a:ext cx="2100" cy="1830"/>
            </a:xfrm>
            <a:prstGeom prst="cube">
              <a:avLst>
                <a:gd name="adj" fmla="val 25000"/>
              </a:avLst>
            </a:prstGeom>
            <a:solidFill>
              <a:srgbClr val="000000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7F7F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7" name="AutoShape 13"/>
            <p:cNvSpPr>
              <a:spLocks noChangeArrowheads="1"/>
            </p:cNvSpPr>
            <p:nvPr/>
          </p:nvSpPr>
          <p:spPr bwMode="auto">
            <a:xfrm>
              <a:off x="7440" y="5430"/>
              <a:ext cx="2100" cy="1830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100" y="6510"/>
              <a:ext cx="645" cy="64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赤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670" y="6105"/>
              <a:ext cx="645" cy="6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青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7515" y="5970"/>
              <a:ext cx="645" cy="64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赤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8415" y="6180"/>
              <a:ext cx="645" cy="64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BD4B4"/>
                </a:gs>
              </a:gsLst>
              <a:lin ang="5400000" scaled="1"/>
            </a:gradFill>
            <a:ln w="12700">
              <a:solidFill>
                <a:srgbClr val="FABF8F"/>
              </a:solidFill>
              <a:round/>
              <a:headEnd/>
              <a:tailEnd/>
            </a:ln>
            <a:effectLst>
              <a:outerShdw dist="28398" dir="3806097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赤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7860" y="6615"/>
              <a:ext cx="645" cy="64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entury" pitchFamily="18" charset="0"/>
                  <a:ea typeface="ＭＳ 明朝" pitchFamily="17" charset="-128"/>
                </a:rPr>
                <a:t>青</a:t>
              </a:r>
              <a:endPara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auto">
            <a:xfrm>
              <a:off x="3710" y="4602"/>
              <a:ext cx="6960" cy="3278"/>
            </a:xfrm>
            <a:custGeom>
              <a:avLst/>
              <a:gdLst/>
              <a:ahLst/>
              <a:cxnLst>
                <a:cxn ang="0">
                  <a:pos x="1840" y="63"/>
                </a:cxn>
                <a:cxn ang="0">
                  <a:pos x="2365" y="573"/>
                </a:cxn>
                <a:cxn ang="0">
                  <a:pos x="1030" y="828"/>
                </a:cxn>
                <a:cxn ang="0">
                  <a:pos x="850" y="2973"/>
                </a:cxn>
                <a:cxn ang="0">
                  <a:pos x="6130" y="2658"/>
                </a:cxn>
                <a:cxn ang="0">
                  <a:pos x="5830" y="363"/>
                </a:cxn>
                <a:cxn ang="0">
                  <a:pos x="3025" y="483"/>
                </a:cxn>
                <a:cxn ang="0">
                  <a:pos x="2425" y="78"/>
                </a:cxn>
              </a:cxnLst>
              <a:rect l="0" t="0" r="r" b="b"/>
              <a:pathLst>
                <a:path w="6960" h="3278">
                  <a:moveTo>
                    <a:pt x="1840" y="63"/>
                  </a:moveTo>
                  <a:cubicBezTo>
                    <a:pt x="2170" y="254"/>
                    <a:pt x="2500" y="446"/>
                    <a:pt x="2365" y="573"/>
                  </a:cubicBezTo>
                  <a:cubicBezTo>
                    <a:pt x="2230" y="700"/>
                    <a:pt x="1282" y="428"/>
                    <a:pt x="1030" y="828"/>
                  </a:cubicBezTo>
                  <a:cubicBezTo>
                    <a:pt x="778" y="1228"/>
                    <a:pt x="0" y="2668"/>
                    <a:pt x="850" y="2973"/>
                  </a:cubicBezTo>
                  <a:cubicBezTo>
                    <a:pt x="1700" y="3278"/>
                    <a:pt x="5300" y="3093"/>
                    <a:pt x="6130" y="2658"/>
                  </a:cubicBezTo>
                  <a:cubicBezTo>
                    <a:pt x="6960" y="2223"/>
                    <a:pt x="6348" y="726"/>
                    <a:pt x="5830" y="363"/>
                  </a:cubicBezTo>
                  <a:cubicBezTo>
                    <a:pt x="5312" y="0"/>
                    <a:pt x="3592" y="530"/>
                    <a:pt x="3025" y="483"/>
                  </a:cubicBezTo>
                  <a:cubicBezTo>
                    <a:pt x="2458" y="436"/>
                    <a:pt x="2530" y="153"/>
                    <a:pt x="2425" y="7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参加者：青山学院</a:t>
            </a:r>
            <a:r>
              <a:rPr lang="ja-JP" altLang="en-US" dirty="0" smtClean="0"/>
              <a:t>大学社会情報学部での１年生必修科目「統計入門」の</a:t>
            </a:r>
            <a:r>
              <a:rPr lang="ja-JP" altLang="en-US" dirty="0" smtClean="0"/>
              <a:t>受講者</a:t>
            </a:r>
            <a:r>
              <a:rPr lang="en-US" altLang="ja-JP" dirty="0" smtClean="0"/>
              <a:t>57</a:t>
            </a:r>
            <a:r>
              <a:rPr lang="ja-JP" altLang="en-US" dirty="0" smtClean="0"/>
              <a:t>名</a:t>
            </a:r>
            <a:r>
              <a:rPr lang="en-US" altLang="ja-JP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手続き：</a:t>
            </a:r>
            <a:r>
              <a:rPr kumimoji="1" lang="ja-JP" altLang="en-US" dirty="0" smtClean="0"/>
              <a:t>確率</a:t>
            </a:r>
            <a:r>
              <a:rPr kumimoji="1" lang="ja-JP" altLang="en-US" dirty="0"/>
              <a:t>についての</a:t>
            </a:r>
            <a:r>
              <a:rPr kumimoji="1" lang="ja-JP" altLang="en-US" dirty="0" smtClean="0"/>
              <a:t>授業を２週にわたって実施．</a:t>
            </a:r>
            <a:endParaRPr kumimoji="1" lang="ja-JP" altLang="en-US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2411760" y="2492896"/>
            <a:ext cx="5858486" cy="1428760"/>
            <a:chOff x="3714744" y="3429000"/>
            <a:chExt cx="4500594" cy="1428760"/>
          </a:xfrm>
        </p:grpSpPr>
        <p:sp>
          <p:nvSpPr>
            <p:cNvPr id="4" name="正方形/長方形 3"/>
            <p:cNvSpPr/>
            <p:nvPr/>
          </p:nvSpPr>
          <p:spPr>
            <a:xfrm>
              <a:off x="3714744" y="3429000"/>
              <a:ext cx="2482734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/>
                <a:t>学習</a:t>
              </a:r>
              <a:endParaRPr lang="en-US" altLang="ja-JP" sz="2400" dirty="0" smtClean="0"/>
            </a:p>
            <a:p>
              <a:pPr algn="ctr"/>
              <a:r>
                <a:rPr kumimoji="1" lang="ja-JP" altLang="en-US" sz="2400" dirty="0" smtClean="0"/>
                <a:t>（</a:t>
              </a:r>
              <a:r>
                <a:rPr lang="ja-JP" altLang="en-US" sz="2400" dirty="0"/>
                <a:t>加法</a:t>
              </a:r>
              <a:r>
                <a:rPr lang="ja-JP" altLang="en-US" sz="2400" dirty="0" smtClean="0"/>
                <a:t>定理・乗法定理</a:t>
              </a:r>
              <a:r>
                <a:rPr kumimoji="1" lang="ja-JP" altLang="en-US" sz="2400" dirty="0" smtClean="0"/>
                <a:t>）</a:t>
              </a:r>
              <a:endParaRPr kumimoji="1" lang="en-US" altLang="ja-JP" sz="2400" dirty="0" smtClean="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7185318" y="3429000"/>
              <a:ext cx="1030020" cy="14287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/>
                <a:t>テスト</a:t>
              </a:r>
              <a:endParaRPr kumimoji="1" lang="en-US" altLang="ja-JP" sz="2400" dirty="0" smtClean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2411760" y="4221088"/>
            <a:ext cx="5786478" cy="1428760"/>
            <a:chOff x="2428860" y="5072074"/>
            <a:chExt cx="5786478" cy="1428760"/>
          </a:xfrm>
        </p:grpSpPr>
        <p:sp>
          <p:nvSpPr>
            <p:cNvPr id="5" name="正方形/長方形 4"/>
            <p:cNvSpPr/>
            <p:nvPr/>
          </p:nvSpPr>
          <p:spPr>
            <a:xfrm>
              <a:off x="2428860" y="5072074"/>
              <a:ext cx="3303248" cy="142876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/>
                <a:t>学習</a:t>
              </a:r>
              <a:endParaRPr lang="en-US" altLang="ja-JP" sz="2400" dirty="0" smtClean="0"/>
            </a:p>
            <a:p>
              <a:pPr algn="ctr"/>
              <a:r>
                <a:rPr kumimoji="1" lang="ja-JP" altLang="en-US" sz="2400" dirty="0" smtClean="0"/>
                <a:t>（ベイズの定理）</a:t>
              </a:r>
              <a:endParaRPr kumimoji="1" lang="en-US" altLang="ja-JP" sz="2400" dirty="0" smtClean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6946554" y="5072074"/>
              <a:ext cx="1268784" cy="142876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400" dirty="0" smtClean="0"/>
                <a:t>テスト</a:t>
              </a:r>
              <a:endParaRPr kumimoji="1" lang="en-US" altLang="ja-JP" sz="2400" dirty="0" smtClean="0"/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971600" y="2852936"/>
            <a:ext cx="1285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第１週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1600" y="4509120"/>
            <a:ext cx="1285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第２週</a:t>
            </a:r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00892" y="2500306"/>
            <a:ext cx="1319592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くじびき</a:t>
            </a:r>
            <a:endParaRPr kumimoji="1" lang="ja-JP" altLang="en-US" sz="28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000892" y="4214818"/>
            <a:ext cx="1319592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くじびき</a:t>
            </a:r>
            <a:endParaRPr kumimoji="1" lang="ja-JP" altLang="en-US" sz="28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00892" y="5357826"/>
            <a:ext cx="1762021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３囚人（１）</a:t>
            </a:r>
            <a:endParaRPr kumimoji="1" lang="ja-JP" altLang="en-US" sz="28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000892" y="6000768"/>
            <a:ext cx="1762021" cy="5232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/>
              <a:t>３囚人（２）</a:t>
            </a:r>
            <a:endParaRPr kumimoji="1" lang="ja-JP" altLang="en-US" sz="2800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5500694" y="2500306"/>
            <a:ext cx="1428760" cy="1428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問題</a:t>
            </a:r>
            <a:r>
              <a:rPr lang="ja-JP" altLang="en-US" sz="2400" dirty="0" smtClean="0"/>
              <a:t>演習</a:t>
            </a:r>
            <a:endParaRPr kumimoji="1" lang="en-US" altLang="ja-JP" sz="2400" dirty="0" smtClean="0"/>
          </a:p>
        </p:txBody>
      </p:sp>
      <p:sp>
        <p:nvSpPr>
          <p:cNvPr id="19" name="正方形/長方形 18"/>
          <p:cNvSpPr/>
          <p:nvPr/>
        </p:nvSpPr>
        <p:spPr>
          <a:xfrm>
            <a:off x="5500694" y="4214818"/>
            <a:ext cx="1429200" cy="14287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問題</a:t>
            </a:r>
            <a:r>
              <a:rPr lang="ja-JP" altLang="en-US" sz="2400" dirty="0" smtClean="0"/>
              <a:t>演習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363</TotalTime>
  <Words>897</Words>
  <Application>Microsoft Office PowerPoint</Application>
  <PresentationFormat>画面に合わせる (4:3)</PresentationFormat>
  <Paragraphs>116</Paragraphs>
  <Slides>17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9" baseType="lpstr">
      <vt:lpstr>Office テーマ</vt:lpstr>
      <vt:lpstr>数式</vt:lpstr>
      <vt:lpstr>３囚人問題は 図による問題表象</vt:lpstr>
      <vt:lpstr>なぜ難しいのか 構築支援の効果</vt:lpstr>
      <vt:lpstr>目的</vt:lpstr>
      <vt:lpstr>（変形）３囚人問題</vt:lpstr>
      <vt:lpstr>３囚人問題の難しさ</vt:lpstr>
      <vt:lpstr>ベイズ型くじ引き課題</vt:lpstr>
      <vt:lpstr>スライド 7</vt:lpstr>
      <vt:lpstr>方法</vt:lpstr>
      <vt:lpstr>方法</vt:lpstr>
      <vt:lpstr>方法</vt:lpstr>
      <vt:lpstr>方法</vt:lpstr>
      <vt:lpstr>方法</vt:lpstr>
      <vt:lpstr>方法</vt:lpstr>
      <vt:lpstr>方法</vt:lpstr>
      <vt:lpstr>２つの課題での成績</vt:lpstr>
      <vt:lpstr>３囚人問題でのパフォーマンス</vt:lpstr>
      <vt:lpstr>結論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Atsushi</dc:creator>
  <cp:lastModifiedBy>Atsushi Terao</cp:lastModifiedBy>
  <cp:revision>14</cp:revision>
  <dcterms:created xsi:type="dcterms:W3CDTF">2011-07-22T17:48:53Z</dcterms:created>
  <dcterms:modified xsi:type="dcterms:W3CDTF">2013-08-18T04:11:17Z</dcterms:modified>
</cp:coreProperties>
</file>