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259" r:id="rId4"/>
    <p:sldId id="261" r:id="rId5"/>
    <p:sldId id="263"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285"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57" r:id="rId41"/>
    <p:sldId id="260" r:id="rId42"/>
    <p:sldId id="262" r:id="rId43"/>
    <p:sldId id="286" r:id="rId44"/>
    <p:sldId id="287"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tsushi\Desktop\cis2010\iphone_vs_pc20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tsushi\Desktop\cis2010\iphone_vs_pc2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cat>
            <c:strRef>
              <c:f>Sheet1!$B$3:$B$6</c:f>
              <c:strCache>
                <c:ptCount val="4"/>
                <c:pt idx="0">
                  <c:v>iPhone</c:v>
                </c:pt>
                <c:pt idx="1">
                  <c:v>スマートフォン
（iPhone以外）</c:v>
                </c:pt>
                <c:pt idx="2">
                  <c:v>スマートフォン
ではない携帯</c:v>
                </c:pt>
                <c:pt idx="3">
                  <c:v>使用していない</c:v>
                </c:pt>
              </c:strCache>
            </c:strRef>
          </c:cat>
          <c:val>
            <c:numRef>
              <c:f>Sheet1!$C$3:$C$6</c:f>
              <c:numCache>
                <c:formatCode>0%</c:formatCode>
                <c:ptCount val="4"/>
                <c:pt idx="0">
                  <c:v>0.73</c:v>
                </c:pt>
                <c:pt idx="1">
                  <c:v>0.09</c:v>
                </c:pt>
                <c:pt idx="2">
                  <c:v>0.51</c:v>
                </c:pt>
                <c:pt idx="3">
                  <c:v>0</c:v>
                </c:pt>
              </c:numCache>
            </c:numRef>
          </c:val>
        </c:ser>
        <c:axId val="101557376"/>
        <c:axId val="101577088"/>
      </c:barChart>
      <c:catAx>
        <c:axId val="101557376"/>
        <c:scaling>
          <c:orientation val="minMax"/>
        </c:scaling>
        <c:axPos val="b"/>
        <c:tickLblPos val="nextTo"/>
        <c:txPr>
          <a:bodyPr/>
          <a:lstStyle/>
          <a:p>
            <a:pPr>
              <a:defRPr sz="1400"/>
            </a:pPr>
            <a:endParaRPr lang="ja-JP"/>
          </a:p>
        </c:txPr>
        <c:crossAx val="101577088"/>
        <c:crosses val="autoZero"/>
        <c:auto val="1"/>
        <c:lblAlgn val="ctr"/>
        <c:lblOffset val="100"/>
      </c:catAx>
      <c:valAx>
        <c:axId val="101577088"/>
        <c:scaling>
          <c:orientation val="minMax"/>
          <c:max val="1"/>
        </c:scaling>
        <c:axPos val="l"/>
        <c:majorGridlines/>
        <c:numFmt formatCode="0%" sourceLinked="1"/>
        <c:tickLblPos val="nextTo"/>
        <c:txPr>
          <a:bodyPr/>
          <a:lstStyle/>
          <a:p>
            <a:pPr>
              <a:defRPr sz="1600"/>
            </a:pPr>
            <a:endParaRPr lang="ja-JP"/>
          </a:p>
        </c:txPr>
        <c:crossAx val="101557376"/>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style val="3"/>
  <c:chart>
    <c:plotArea>
      <c:layout/>
      <c:barChart>
        <c:barDir val="col"/>
        <c:grouping val="clustered"/>
        <c:ser>
          <c:idx val="0"/>
          <c:order val="0"/>
          <c:tx>
            <c:strRef>
              <c:f>graph!$C$4</c:f>
              <c:strCache>
                <c:ptCount val="1"/>
                <c:pt idx="0">
                  <c:v>PC</c:v>
                </c:pt>
              </c:strCache>
            </c:strRef>
          </c:tx>
          <c:dLbls>
            <c:txPr>
              <a:bodyPr/>
              <a:lstStyle/>
              <a:p>
                <a:pPr>
                  <a:defRPr sz="2400"/>
                </a:pPr>
                <a:endParaRPr lang="ja-JP"/>
              </a:p>
            </c:txPr>
            <c:dLblPos val="outEnd"/>
            <c:showVal val="1"/>
          </c:dLbls>
          <c:cat>
            <c:strRef>
              <c:f>graph!$B$5:$B$7</c:f>
              <c:strCache>
                <c:ptCount val="3"/>
                <c:pt idx="0">
                  <c:v>PDF閲覧</c:v>
                </c:pt>
                <c:pt idx="1">
                  <c:v>Excel操作</c:v>
                </c:pt>
                <c:pt idx="2">
                  <c:v>次回使用</c:v>
                </c:pt>
              </c:strCache>
            </c:strRef>
          </c:cat>
          <c:val>
            <c:numRef>
              <c:f>graph!$C$5:$C$7</c:f>
              <c:numCache>
                <c:formatCode>General</c:formatCode>
                <c:ptCount val="3"/>
                <c:pt idx="0">
                  <c:v>30</c:v>
                </c:pt>
                <c:pt idx="1">
                  <c:v>30</c:v>
                </c:pt>
                <c:pt idx="2">
                  <c:v>27</c:v>
                </c:pt>
              </c:numCache>
            </c:numRef>
          </c:val>
        </c:ser>
        <c:ser>
          <c:idx val="1"/>
          <c:order val="1"/>
          <c:tx>
            <c:strRef>
              <c:f>graph!$D$4</c:f>
              <c:strCache>
                <c:ptCount val="1"/>
                <c:pt idx="0">
                  <c:v>iPhone</c:v>
                </c:pt>
              </c:strCache>
            </c:strRef>
          </c:tx>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c:spPr>
          <c:dLbls>
            <c:txPr>
              <a:bodyPr/>
              <a:lstStyle/>
              <a:p>
                <a:pPr>
                  <a:defRPr sz="2400"/>
                </a:pPr>
                <a:endParaRPr lang="ja-JP"/>
              </a:p>
            </c:txPr>
            <c:dLblPos val="outEnd"/>
            <c:showVal val="1"/>
          </c:dLbls>
          <c:cat>
            <c:strRef>
              <c:f>graph!$B$5:$B$7</c:f>
              <c:strCache>
                <c:ptCount val="3"/>
                <c:pt idx="0">
                  <c:v>PDF閲覧</c:v>
                </c:pt>
                <c:pt idx="1">
                  <c:v>Excel操作</c:v>
                </c:pt>
                <c:pt idx="2">
                  <c:v>次回使用</c:v>
                </c:pt>
              </c:strCache>
            </c:strRef>
          </c:cat>
          <c:val>
            <c:numRef>
              <c:f>graph!$D$5:$D$7</c:f>
              <c:numCache>
                <c:formatCode>General</c:formatCode>
                <c:ptCount val="3"/>
                <c:pt idx="0">
                  <c:v>70</c:v>
                </c:pt>
                <c:pt idx="1">
                  <c:v>70</c:v>
                </c:pt>
                <c:pt idx="2">
                  <c:v>73</c:v>
                </c:pt>
              </c:numCache>
            </c:numRef>
          </c:val>
        </c:ser>
        <c:axId val="375514240"/>
        <c:axId val="375515776"/>
      </c:barChart>
      <c:catAx>
        <c:axId val="375514240"/>
        <c:scaling>
          <c:orientation val="minMax"/>
        </c:scaling>
        <c:axPos val="b"/>
        <c:tickLblPos val="nextTo"/>
        <c:txPr>
          <a:bodyPr/>
          <a:lstStyle/>
          <a:p>
            <a:pPr>
              <a:defRPr sz="2000"/>
            </a:pPr>
            <a:endParaRPr lang="ja-JP"/>
          </a:p>
        </c:txPr>
        <c:crossAx val="375515776"/>
        <c:crosses val="autoZero"/>
        <c:auto val="1"/>
        <c:lblAlgn val="ctr"/>
        <c:lblOffset val="100"/>
      </c:catAx>
      <c:valAx>
        <c:axId val="375515776"/>
        <c:scaling>
          <c:orientation val="minMax"/>
          <c:max val="100"/>
        </c:scaling>
        <c:axPos val="l"/>
        <c:majorGridlines/>
        <c:title>
          <c:tx>
            <c:rich>
              <a:bodyPr rot="0" vert="wordArtVertRtl"/>
              <a:lstStyle/>
              <a:p>
                <a:pPr>
                  <a:defRPr sz="2400"/>
                </a:pPr>
                <a:r>
                  <a:rPr lang="ja-JP" sz="2400"/>
                  <a:t>支持割合（％）</a:t>
                </a:r>
              </a:p>
            </c:rich>
          </c:tx>
          <c:layout/>
        </c:title>
        <c:numFmt formatCode="General" sourceLinked="1"/>
        <c:tickLblPos val="nextTo"/>
        <c:txPr>
          <a:bodyPr/>
          <a:lstStyle/>
          <a:p>
            <a:pPr>
              <a:defRPr sz="2000"/>
            </a:pPr>
            <a:endParaRPr lang="ja-JP"/>
          </a:p>
        </c:txPr>
        <c:crossAx val="375514240"/>
        <c:crosses val="autoZero"/>
        <c:crossBetween val="between"/>
      </c:valAx>
    </c:plotArea>
    <c:legend>
      <c:legendPos val="b"/>
      <c:layout/>
      <c:txPr>
        <a:bodyPr/>
        <a:lstStyle/>
        <a:p>
          <a:pPr>
            <a:defRPr sz="2400"/>
          </a:pPr>
          <a:endParaRPr lang="ja-JP"/>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cat>
            <c:strRef>
              <c:f>Sheet1!$B$9:$B$12</c:f>
              <c:strCache>
                <c:ptCount val="4"/>
                <c:pt idx="0">
                  <c:v>iPhone</c:v>
                </c:pt>
                <c:pt idx="1">
                  <c:v>スマートフォン
（iPhone以外）</c:v>
                </c:pt>
                <c:pt idx="2">
                  <c:v>スマートフォン
ではない携帯</c:v>
                </c:pt>
                <c:pt idx="3">
                  <c:v>使用していない</c:v>
                </c:pt>
              </c:strCache>
            </c:strRef>
          </c:cat>
          <c:val>
            <c:numRef>
              <c:f>Sheet1!$C$9:$C$12</c:f>
              <c:numCache>
                <c:formatCode>0%</c:formatCode>
                <c:ptCount val="4"/>
                <c:pt idx="0">
                  <c:v>0.55000000000000004</c:v>
                </c:pt>
                <c:pt idx="1">
                  <c:v>7.0000000000000007E-2</c:v>
                </c:pt>
                <c:pt idx="2">
                  <c:v>0.38</c:v>
                </c:pt>
                <c:pt idx="3">
                  <c:v>0</c:v>
                </c:pt>
              </c:numCache>
            </c:numRef>
          </c:val>
        </c:ser>
        <c:axId val="101499648"/>
        <c:axId val="351475200"/>
      </c:barChart>
      <c:catAx>
        <c:axId val="101499648"/>
        <c:scaling>
          <c:orientation val="minMax"/>
        </c:scaling>
        <c:axPos val="b"/>
        <c:tickLblPos val="nextTo"/>
        <c:txPr>
          <a:bodyPr/>
          <a:lstStyle/>
          <a:p>
            <a:pPr>
              <a:defRPr sz="1400"/>
            </a:pPr>
            <a:endParaRPr lang="ja-JP"/>
          </a:p>
        </c:txPr>
        <c:crossAx val="351475200"/>
        <c:crosses val="autoZero"/>
        <c:auto val="1"/>
        <c:lblAlgn val="ctr"/>
        <c:lblOffset val="100"/>
      </c:catAx>
      <c:valAx>
        <c:axId val="351475200"/>
        <c:scaling>
          <c:orientation val="minMax"/>
          <c:max val="1"/>
        </c:scaling>
        <c:axPos val="l"/>
        <c:majorGridlines/>
        <c:numFmt formatCode="0%" sourceLinked="1"/>
        <c:tickLblPos val="nextTo"/>
        <c:txPr>
          <a:bodyPr/>
          <a:lstStyle/>
          <a:p>
            <a:pPr>
              <a:defRPr sz="1600"/>
            </a:pPr>
            <a:endParaRPr lang="ja-JP"/>
          </a:p>
        </c:txPr>
        <c:crossAx val="10149964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cat>
            <c:strRef>
              <c:f>Sheet1!$B$15:$B$18</c:f>
              <c:strCache>
                <c:ptCount val="4"/>
                <c:pt idx="0">
                  <c:v>ほぼ毎日</c:v>
                </c:pt>
                <c:pt idx="1">
                  <c:v>１週間に
２，３日</c:v>
                </c:pt>
                <c:pt idx="2">
                  <c:v>たまに</c:v>
                </c:pt>
                <c:pt idx="3">
                  <c:v>ほとんど
使用せず</c:v>
                </c:pt>
              </c:strCache>
            </c:strRef>
          </c:cat>
          <c:val>
            <c:numRef>
              <c:f>Sheet1!$C$15:$C$18</c:f>
              <c:numCache>
                <c:formatCode>0%</c:formatCode>
                <c:ptCount val="4"/>
                <c:pt idx="0">
                  <c:v>0.84</c:v>
                </c:pt>
                <c:pt idx="1">
                  <c:v>7.0000000000000007E-2</c:v>
                </c:pt>
                <c:pt idx="2">
                  <c:v>0.05</c:v>
                </c:pt>
                <c:pt idx="3">
                  <c:v>0.04</c:v>
                </c:pt>
              </c:numCache>
            </c:numRef>
          </c:val>
        </c:ser>
        <c:axId val="369251456"/>
        <c:axId val="369255168"/>
      </c:barChart>
      <c:catAx>
        <c:axId val="369251456"/>
        <c:scaling>
          <c:orientation val="minMax"/>
        </c:scaling>
        <c:axPos val="b"/>
        <c:tickLblPos val="nextTo"/>
        <c:txPr>
          <a:bodyPr/>
          <a:lstStyle/>
          <a:p>
            <a:pPr>
              <a:defRPr sz="1600"/>
            </a:pPr>
            <a:endParaRPr lang="ja-JP"/>
          </a:p>
        </c:txPr>
        <c:crossAx val="369255168"/>
        <c:crosses val="autoZero"/>
        <c:auto val="1"/>
        <c:lblAlgn val="ctr"/>
        <c:lblOffset val="100"/>
      </c:catAx>
      <c:valAx>
        <c:axId val="369255168"/>
        <c:scaling>
          <c:orientation val="minMax"/>
          <c:max val="1"/>
        </c:scaling>
        <c:axPos val="l"/>
        <c:majorGridlines/>
        <c:numFmt formatCode="0%" sourceLinked="1"/>
        <c:tickLblPos val="nextTo"/>
        <c:txPr>
          <a:bodyPr/>
          <a:lstStyle/>
          <a:p>
            <a:pPr>
              <a:defRPr sz="1600"/>
            </a:pPr>
            <a:endParaRPr lang="ja-JP"/>
          </a:p>
        </c:txPr>
        <c:crossAx val="369251456"/>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cat>
            <c:strRef>
              <c:f>Sheet1!$B$21:$B$24</c:f>
              <c:strCache>
                <c:ptCount val="4"/>
                <c:pt idx="0">
                  <c:v>ほぼ毎日</c:v>
                </c:pt>
                <c:pt idx="1">
                  <c:v>１週間に
２，３日</c:v>
                </c:pt>
                <c:pt idx="2">
                  <c:v>たまに</c:v>
                </c:pt>
                <c:pt idx="3">
                  <c:v>ほとんど
使用せず</c:v>
                </c:pt>
              </c:strCache>
            </c:strRef>
          </c:cat>
          <c:val>
            <c:numRef>
              <c:f>Sheet1!$C$21:$C$24</c:f>
              <c:numCache>
                <c:formatCode>0%</c:formatCode>
                <c:ptCount val="4"/>
                <c:pt idx="0">
                  <c:v>0.27</c:v>
                </c:pt>
                <c:pt idx="1">
                  <c:v>0.24</c:v>
                </c:pt>
                <c:pt idx="2">
                  <c:v>0.2</c:v>
                </c:pt>
                <c:pt idx="3">
                  <c:v>0.28999999999999998</c:v>
                </c:pt>
              </c:numCache>
            </c:numRef>
          </c:val>
        </c:ser>
        <c:axId val="351751168"/>
        <c:axId val="351860608"/>
      </c:barChart>
      <c:catAx>
        <c:axId val="351751168"/>
        <c:scaling>
          <c:orientation val="minMax"/>
        </c:scaling>
        <c:axPos val="b"/>
        <c:tickLblPos val="nextTo"/>
        <c:txPr>
          <a:bodyPr/>
          <a:lstStyle/>
          <a:p>
            <a:pPr>
              <a:defRPr sz="1600"/>
            </a:pPr>
            <a:endParaRPr lang="ja-JP"/>
          </a:p>
        </c:txPr>
        <c:crossAx val="351860608"/>
        <c:crosses val="autoZero"/>
        <c:auto val="1"/>
        <c:lblAlgn val="ctr"/>
        <c:lblOffset val="100"/>
      </c:catAx>
      <c:valAx>
        <c:axId val="351860608"/>
        <c:scaling>
          <c:orientation val="minMax"/>
          <c:max val="1"/>
        </c:scaling>
        <c:axPos val="l"/>
        <c:majorGridlines/>
        <c:numFmt formatCode="0%" sourceLinked="1"/>
        <c:tickLblPos val="nextTo"/>
        <c:txPr>
          <a:bodyPr/>
          <a:lstStyle/>
          <a:p>
            <a:pPr>
              <a:defRPr sz="1600"/>
            </a:pPr>
            <a:endParaRPr lang="ja-JP"/>
          </a:p>
        </c:txPr>
        <c:crossAx val="35175116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cat>
            <c:strRef>
              <c:f>Sheet1!$B$27:$B$30</c:f>
              <c:strCache>
                <c:ptCount val="4"/>
                <c:pt idx="0">
                  <c:v>ほぼ毎日</c:v>
                </c:pt>
                <c:pt idx="1">
                  <c:v>１週間に
２，３日</c:v>
                </c:pt>
                <c:pt idx="2">
                  <c:v>たまに</c:v>
                </c:pt>
                <c:pt idx="3">
                  <c:v>ほとんど
使用せず</c:v>
                </c:pt>
              </c:strCache>
            </c:strRef>
          </c:cat>
          <c:val>
            <c:numRef>
              <c:f>Sheet1!$C$27:$C$30</c:f>
              <c:numCache>
                <c:formatCode>0%</c:formatCode>
                <c:ptCount val="4"/>
                <c:pt idx="0">
                  <c:v>0.47</c:v>
                </c:pt>
                <c:pt idx="1">
                  <c:v>0.13</c:v>
                </c:pt>
                <c:pt idx="2">
                  <c:v>0.09</c:v>
                </c:pt>
                <c:pt idx="3">
                  <c:v>0.31</c:v>
                </c:pt>
              </c:numCache>
            </c:numRef>
          </c:val>
        </c:ser>
        <c:axId val="101524224"/>
        <c:axId val="351945856"/>
      </c:barChart>
      <c:catAx>
        <c:axId val="101524224"/>
        <c:scaling>
          <c:orientation val="minMax"/>
        </c:scaling>
        <c:axPos val="b"/>
        <c:tickLblPos val="nextTo"/>
        <c:txPr>
          <a:bodyPr/>
          <a:lstStyle/>
          <a:p>
            <a:pPr>
              <a:defRPr sz="1600"/>
            </a:pPr>
            <a:endParaRPr lang="ja-JP"/>
          </a:p>
        </c:txPr>
        <c:crossAx val="351945856"/>
        <c:crosses val="autoZero"/>
        <c:auto val="1"/>
        <c:lblAlgn val="ctr"/>
        <c:lblOffset val="100"/>
      </c:catAx>
      <c:valAx>
        <c:axId val="351945856"/>
        <c:scaling>
          <c:orientation val="minMax"/>
          <c:max val="1"/>
        </c:scaling>
        <c:axPos val="l"/>
        <c:majorGridlines/>
        <c:numFmt formatCode="0%" sourceLinked="1"/>
        <c:tickLblPos val="nextTo"/>
        <c:txPr>
          <a:bodyPr/>
          <a:lstStyle/>
          <a:p>
            <a:pPr>
              <a:defRPr sz="1600"/>
            </a:pPr>
            <a:endParaRPr lang="ja-JP"/>
          </a:p>
        </c:txPr>
        <c:crossAx val="10152422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cat>
            <c:strRef>
              <c:f>Sheet1!$B$35:$B$38</c:f>
              <c:strCache>
                <c:ptCount val="4"/>
                <c:pt idx="0">
                  <c:v>ほぼ毎日</c:v>
                </c:pt>
                <c:pt idx="1">
                  <c:v>１週間に
２，３日</c:v>
                </c:pt>
                <c:pt idx="2">
                  <c:v>たまに</c:v>
                </c:pt>
                <c:pt idx="3">
                  <c:v>ほとんど
使用せず</c:v>
                </c:pt>
              </c:strCache>
            </c:strRef>
          </c:cat>
          <c:val>
            <c:numRef>
              <c:f>Sheet1!$C$35:$C$38</c:f>
              <c:numCache>
                <c:formatCode>0%</c:formatCode>
                <c:ptCount val="4"/>
                <c:pt idx="0">
                  <c:v>0.71</c:v>
                </c:pt>
                <c:pt idx="1">
                  <c:v>0.11</c:v>
                </c:pt>
                <c:pt idx="2">
                  <c:v>0.05</c:v>
                </c:pt>
                <c:pt idx="3">
                  <c:v>0.13</c:v>
                </c:pt>
              </c:numCache>
            </c:numRef>
          </c:val>
        </c:ser>
        <c:axId val="369258496"/>
        <c:axId val="375345152"/>
      </c:barChart>
      <c:catAx>
        <c:axId val="369258496"/>
        <c:scaling>
          <c:orientation val="minMax"/>
        </c:scaling>
        <c:axPos val="b"/>
        <c:tickLblPos val="nextTo"/>
        <c:txPr>
          <a:bodyPr/>
          <a:lstStyle/>
          <a:p>
            <a:pPr>
              <a:defRPr sz="1600"/>
            </a:pPr>
            <a:endParaRPr lang="ja-JP"/>
          </a:p>
        </c:txPr>
        <c:crossAx val="375345152"/>
        <c:crosses val="autoZero"/>
        <c:auto val="1"/>
        <c:lblAlgn val="ctr"/>
        <c:lblOffset val="100"/>
      </c:catAx>
      <c:valAx>
        <c:axId val="375345152"/>
        <c:scaling>
          <c:orientation val="minMax"/>
          <c:max val="1"/>
        </c:scaling>
        <c:axPos val="l"/>
        <c:majorGridlines/>
        <c:numFmt formatCode="0%" sourceLinked="1"/>
        <c:tickLblPos val="nextTo"/>
        <c:txPr>
          <a:bodyPr/>
          <a:lstStyle/>
          <a:p>
            <a:pPr>
              <a:defRPr sz="1600"/>
            </a:pPr>
            <a:endParaRPr lang="ja-JP"/>
          </a:p>
        </c:txPr>
        <c:crossAx val="369258496"/>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cat>
            <c:strRef>
              <c:f>Sheet1!$B$42:$B$45</c:f>
              <c:strCache>
                <c:ptCount val="4"/>
                <c:pt idx="0">
                  <c:v>ほぼ毎日</c:v>
                </c:pt>
                <c:pt idx="1">
                  <c:v>１週間に
２，３日</c:v>
                </c:pt>
                <c:pt idx="2">
                  <c:v>たまに</c:v>
                </c:pt>
                <c:pt idx="3">
                  <c:v>ほとんど
使用せず</c:v>
                </c:pt>
              </c:strCache>
            </c:strRef>
          </c:cat>
          <c:val>
            <c:numRef>
              <c:f>Sheet1!$C$42:$C$45</c:f>
              <c:numCache>
                <c:formatCode>0%</c:formatCode>
                <c:ptCount val="4"/>
                <c:pt idx="0">
                  <c:v>0.47</c:v>
                </c:pt>
                <c:pt idx="1">
                  <c:v>0.09</c:v>
                </c:pt>
                <c:pt idx="2">
                  <c:v>0.16</c:v>
                </c:pt>
                <c:pt idx="3">
                  <c:v>0.27</c:v>
                </c:pt>
              </c:numCache>
            </c:numRef>
          </c:val>
        </c:ser>
        <c:axId val="375968896"/>
        <c:axId val="378097664"/>
      </c:barChart>
      <c:catAx>
        <c:axId val="375968896"/>
        <c:scaling>
          <c:orientation val="minMax"/>
        </c:scaling>
        <c:axPos val="b"/>
        <c:tickLblPos val="nextTo"/>
        <c:txPr>
          <a:bodyPr/>
          <a:lstStyle/>
          <a:p>
            <a:pPr>
              <a:defRPr sz="1600"/>
            </a:pPr>
            <a:endParaRPr lang="ja-JP"/>
          </a:p>
        </c:txPr>
        <c:crossAx val="378097664"/>
        <c:crosses val="autoZero"/>
        <c:auto val="1"/>
        <c:lblAlgn val="ctr"/>
        <c:lblOffset val="100"/>
      </c:catAx>
      <c:valAx>
        <c:axId val="378097664"/>
        <c:scaling>
          <c:orientation val="minMax"/>
          <c:max val="1"/>
        </c:scaling>
        <c:axPos val="l"/>
        <c:majorGridlines/>
        <c:numFmt formatCode="0%" sourceLinked="1"/>
        <c:tickLblPos val="nextTo"/>
        <c:txPr>
          <a:bodyPr/>
          <a:lstStyle/>
          <a:p>
            <a:pPr>
              <a:defRPr sz="1600"/>
            </a:pPr>
            <a:endParaRPr lang="ja-JP"/>
          </a:p>
        </c:txPr>
        <c:crossAx val="375968896"/>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cat>
            <c:strRef>
              <c:f>Sheet1!$B$49:$B$52</c:f>
              <c:strCache>
                <c:ptCount val="4"/>
                <c:pt idx="0">
                  <c:v>ほぼ毎日</c:v>
                </c:pt>
                <c:pt idx="1">
                  <c:v>１週間に
２，３日</c:v>
                </c:pt>
                <c:pt idx="2">
                  <c:v>たまに</c:v>
                </c:pt>
                <c:pt idx="3">
                  <c:v>ほとんど
使用せず</c:v>
                </c:pt>
              </c:strCache>
            </c:strRef>
          </c:cat>
          <c:val>
            <c:numRef>
              <c:f>Sheet1!$C$49:$C$52</c:f>
              <c:numCache>
                <c:formatCode>0%</c:formatCode>
                <c:ptCount val="4"/>
                <c:pt idx="0">
                  <c:v>0.51</c:v>
                </c:pt>
                <c:pt idx="1">
                  <c:v>0.16</c:v>
                </c:pt>
                <c:pt idx="2">
                  <c:v>0.16</c:v>
                </c:pt>
                <c:pt idx="3">
                  <c:v>0.16</c:v>
                </c:pt>
              </c:numCache>
            </c:numRef>
          </c:val>
        </c:ser>
        <c:axId val="378179968"/>
        <c:axId val="379103488"/>
      </c:barChart>
      <c:catAx>
        <c:axId val="378179968"/>
        <c:scaling>
          <c:orientation val="minMax"/>
        </c:scaling>
        <c:axPos val="b"/>
        <c:tickLblPos val="nextTo"/>
        <c:txPr>
          <a:bodyPr/>
          <a:lstStyle/>
          <a:p>
            <a:pPr>
              <a:defRPr sz="1600"/>
            </a:pPr>
            <a:endParaRPr lang="ja-JP"/>
          </a:p>
        </c:txPr>
        <c:crossAx val="379103488"/>
        <c:crosses val="autoZero"/>
        <c:auto val="1"/>
        <c:lblAlgn val="ctr"/>
        <c:lblOffset val="100"/>
      </c:catAx>
      <c:valAx>
        <c:axId val="379103488"/>
        <c:scaling>
          <c:orientation val="minMax"/>
          <c:max val="1"/>
        </c:scaling>
        <c:axPos val="l"/>
        <c:majorGridlines/>
        <c:numFmt formatCode="0%" sourceLinked="1"/>
        <c:tickLblPos val="nextTo"/>
        <c:txPr>
          <a:bodyPr/>
          <a:lstStyle/>
          <a:p>
            <a:pPr>
              <a:defRPr sz="1600"/>
            </a:pPr>
            <a:endParaRPr lang="ja-JP"/>
          </a:p>
        </c:txPr>
        <c:crossAx val="378179968"/>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style val="3"/>
  <c:chart>
    <c:plotArea>
      <c:layout/>
      <c:barChart>
        <c:barDir val="col"/>
        <c:grouping val="clustered"/>
        <c:ser>
          <c:idx val="0"/>
          <c:order val="0"/>
          <c:tx>
            <c:strRef>
              <c:f>graph!$C$3</c:f>
              <c:strCache>
                <c:ptCount val="1"/>
                <c:pt idx="0">
                  <c:v>PC</c:v>
                </c:pt>
              </c:strCache>
            </c:strRef>
          </c:tx>
          <c:dLbls>
            <c:txPr>
              <a:bodyPr/>
              <a:lstStyle/>
              <a:p>
                <a:pPr>
                  <a:defRPr sz="2400"/>
                </a:pPr>
                <a:endParaRPr lang="ja-JP"/>
              </a:p>
            </c:txPr>
            <c:showVal val="1"/>
          </c:dLbls>
          <c:cat>
            <c:strRef>
              <c:f>graph!$B$4:$B$6</c:f>
              <c:strCache>
                <c:ptCount val="3"/>
                <c:pt idx="0">
                  <c:v>PDF閲覧</c:v>
                </c:pt>
                <c:pt idx="1">
                  <c:v>Excel操作</c:v>
                </c:pt>
                <c:pt idx="2">
                  <c:v>次回使用</c:v>
                </c:pt>
              </c:strCache>
            </c:strRef>
          </c:cat>
          <c:val>
            <c:numRef>
              <c:f>graph!$C$4:$C$6</c:f>
              <c:numCache>
                <c:formatCode>General</c:formatCode>
                <c:ptCount val="3"/>
                <c:pt idx="0">
                  <c:v>74</c:v>
                </c:pt>
                <c:pt idx="1">
                  <c:v>64</c:v>
                </c:pt>
                <c:pt idx="2">
                  <c:v>62</c:v>
                </c:pt>
              </c:numCache>
            </c:numRef>
          </c:val>
        </c:ser>
        <c:ser>
          <c:idx val="1"/>
          <c:order val="1"/>
          <c:tx>
            <c:strRef>
              <c:f>graph!$D$3</c:f>
              <c:strCache>
                <c:ptCount val="1"/>
                <c:pt idx="0">
                  <c:v>iPhone</c:v>
                </c:pt>
              </c:strCache>
            </c:strRef>
          </c:tx>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c:spPr>
          <c:dLbls>
            <c:txPr>
              <a:bodyPr/>
              <a:lstStyle/>
              <a:p>
                <a:pPr>
                  <a:defRPr sz="2400"/>
                </a:pPr>
                <a:endParaRPr lang="ja-JP"/>
              </a:p>
            </c:txPr>
            <c:showVal val="1"/>
          </c:dLbls>
          <c:cat>
            <c:strRef>
              <c:f>graph!$B$4:$B$6</c:f>
              <c:strCache>
                <c:ptCount val="3"/>
                <c:pt idx="0">
                  <c:v>PDF閲覧</c:v>
                </c:pt>
                <c:pt idx="1">
                  <c:v>Excel操作</c:v>
                </c:pt>
                <c:pt idx="2">
                  <c:v>次回使用</c:v>
                </c:pt>
              </c:strCache>
            </c:strRef>
          </c:cat>
          <c:val>
            <c:numRef>
              <c:f>graph!$D$4:$D$6</c:f>
              <c:numCache>
                <c:formatCode>General</c:formatCode>
                <c:ptCount val="3"/>
                <c:pt idx="0">
                  <c:v>26</c:v>
                </c:pt>
                <c:pt idx="1">
                  <c:v>36</c:v>
                </c:pt>
                <c:pt idx="2">
                  <c:v>38</c:v>
                </c:pt>
              </c:numCache>
            </c:numRef>
          </c:val>
        </c:ser>
        <c:dLbls>
          <c:showVal val="1"/>
        </c:dLbls>
        <c:axId val="378270848"/>
        <c:axId val="378272384"/>
      </c:barChart>
      <c:catAx>
        <c:axId val="378270848"/>
        <c:scaling>
          <c:orientation val="minMax"/>
        </c:scaling>
        <c:axPos val="b"/>
        <c:tickLblPos val="nextTo"/>
        <c:txPr>
          <a:bodyPr/>
          <a:lstStyle/>
          <a:p>
            <a:pPr>
              <a:defRPr sz="2400"/>
            </a:pPr>
            <a:endParaRPr lang="ja-JP"/>
          </a:p>
        </c:txPr>
        <c:crossAx val="378272384"/>
        <c:crosses val="autoZero"/>
        <c:auto val="1"/>
        <c:lblAlgn val="ctr"/>
        <c:lblOffset val="100"/>
      </c:catAx>
      <c:valAx>
        <c:axId val="378272384"/>
        <c:scaling>
          <c:orientation val="minMax"/>
          <c:max val="100"/>
        </c:scaling>
        <c:axPos val="l"/>
        <c:majorGridlines/>
        <c:title>
          <c:tx>
            <c:rich>
              <a:bodyPr rot="0" vert="wordArtVertRtl"/>
              <a:lstStyle/>
              <a:p>
                <a:pPr>
                  <a:defRPr sz="2400"/>
                </a:pPr>
                <a:r>
                  <a:rPr lang="ja-JP" sz="2400"/>
                  <a:t>支持割合（％）</a:t>
                </a:r>
              </a:p>
            </c:rich>
          </c:tx>
          <c:layout/>
        </c:title>
        <c:numFmt formatCode="General" sourceLinked="1"/>
        <c:tickLblPos val="nextTo"/>
        <c:txPr>
          <a:bodyPr/>
          <a:lstStyle/>
          <a:p>
            <a:pPr>
              <a:defRPr sz="2000"/>
            </a:pPr>
            <a:endParaRPr lang="ja-JP"/>
          </a:p>
        </c:txPr>
        <c:crossAx val="378270848"/>
        <c:crosses val="autoZero"/>
        <c:crossBetween val="between"/>
      </c:valAx>
    </c:plotArea>
    <c:legend>
      <c:legendPos val="b"/>
      <c:layout/>
      <c:txPr>
        <a:bodyPr/>
        <a:lstStyle/>
        <a:p>
          <a:pPr>
            <a:defRPr sz="2400"/>
          </a:pPr>
          <a:endParaRPr lang="ja-JP"/>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AB5E4-EBE4-48DA-9E5E-D057BBC49040}" type="datetimeFigureOut">
              <a:rPr kumimoji="1" lang="ja-JP" altLang="en-US" smtClean="0"/>
              <a:t>2012/11/5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3BFEC-C700-4CF7-B046-E40902D0BAAC}"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56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64E949-89A0-4AD5-8C20-36504F3E5C5A}" type="slidenum">
              <a:rPr lang="ja-JP" altLang="en-US" smtClean="0">
                <a:latin typeface="Arial" pitchFamily="34" charset="0"/>
                <a:ea typeface="ＭＳ Ｐゴシック" pitchFamily="50" charset="-128"/>
              </a:rPr>
              <a:pPr/>
              <a:t>44</a:t>
            </a:fld>
            <a:endParaRPr lang="ja-JP" altLang="en-US" smtClean="0">
              <a:latin typeface="Arial" pitchFamily="34" charset="0"/>
              <a:ea typeface="ＭＳ Ｐゴシック" pitchFamily="50" charset="-128"/>
            </a:endParaRPr>
          </a:p>
        </p:txBody>
      </p:sp>
      <p:sp>
        <p:nvSpPr>
          <p:cNvPr id="5" name="日付プレースホルダ 4"/>
          <p:cNvSpPr>
            <a:spLocks noGrp="1"/>
          </p:cNvSpPr>
          <p:nvPr>
            <p:ph type="dt" idx="10"/>
          </p:nvPr>
        </p:nvSpPr>
        <p:spPr/>
        <p:txBody>
          <a:bodyPr/>
          <a:lstStyle/>
          <a:p>
            <a:r>
              <a:rPr kumimoji="1" lang="en-US" altLang="ja-JP" smtClean="0"/>
              <a:t>2012/8/21</a:t>
            </a:r>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4CE46C3-B8CD-4AF2-82CB-CFD909856019}" type="datetime1">
              <a:rPr kumimoji="1" lang="ja-JP" altLang="en-US" smtClean="0"/>
              <a:t>2012/11/5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0D0D17A-F310-4FE9-9EFA-CC22C78557ED}" type="datetime1">
              <a:rPr kumimoji="1" lang="ja-JP" altLang="en-US" smtClean="0"/>
              <a:t>2012/11/5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FB52E1-B5AB-4A4E-804B-405BD822325F}" type="datetime1">
              <a:rPr kumimoji="1" lang="ja-JP" altLang="en-US" smtClean="0"/>
              <a:t>2012/11/5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5613" y="273050"/>
            <a:ext cx="8226425" cy="58229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8"/>
          <p:cNvSpPr>
            <a:spLocks noGrp="1" noChangeArrowheads="1"/>
          </p:cNvSpPr>
          <p:nvPr>
            <p:ph type="dt" sz="half" idx="10"/>
          </p:nvPr>
        </p:nvSpPr>
        <p:spPr>
          <a:ln/>
        </p:spPr>
        <p:txBody>
          <a:bodyPr/>
          <a:lstStyle>
            <a:lvl1pPr>
              <a:defRPr/>
            </a:lvl1pPr>
          </a:lstStyle>
          <a:p>
            <a:pPr>
              <a:defRPr/>
            </a:pPr>
            <a:fld id="{88325DA5-2518-44BE-A224-C8E6E938D9F5}" type="datetime1">
              <a:rPr lang="ja-JP" altLang="en-US" smtClean="0"/>
              <a:t>2012/11/5</a:t>
            </a:fld>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644B3938-532B-4D0E-835A-6E00283C6B2B}"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D383157-387D-4043-AE17-DB4570FD09AB}" type="datetime1">
              <a:rPr kumimoji="1" lang="ja-JP" altLang="en-US" smtClean="0"/>
              <a:t>2012/11/5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1343AE1-2A17-4C14-B551-F0F36CB33CED}" type="datetime1">
              <a:rPr kumimoji="1" lang="ja-JP" altLang="en-US" smtClean="0"/>
              <a:t>2012/11/5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E0912BE-6175-4867-966F-D470B3928862}" type="datetime1">
              <a:rPr kumimoji="1" lang="ja-JP" altLang="en-US" smtClean="0"/>
              <a:t>2012/11/5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E8C5758-04AB-4B4F-AE6A-E5A427F01DB9}" type="datetime1">
              <a:rPr kumimoji="1" lang="ja-JP" altLang="en-US" smtClean="0"/>
              <a:t>2012/11/5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16B7749-AEA8-4EB8-8FCF-04072C5C6AB1}" type="datetime1">
              <a:rPr kumimoji="1" lang="ja-JP" altLang="en-US" smtClean="0"/>
              <a:t>2012/11/5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A53EF1-0451-4844-9706-388C7B4435C5}" type="datetime1">
              <a:rPr kumimoji="1" lang="ja-JP" altLang="en-US" smtClean="0"/>
              <a:t>2012/11/5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040E7-3CFC-4F9C-9690-B8C3AAE1BF1C}" type="datetime1">
              <a:rPr kumimoji="1" lang="ja-JP" altLang="en-US" smtClean="0"/>
              <a:t>2012/11/5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9689D35-BC5B-4F7E-A775-1ED447AFDA7A}" type="datetime1">
              <a:rPr kumimoji="1" lang="ja-JP" altLang="en-US" smtClean="0"/>
              <a:t>2012/11/5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1F7F7E3-7C7F-4A33-A74C-35FE155F05E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36BDC-9033-4E4B-9C70-CB7506D1A401}" type="datetime1">
              <a:rPr kumimoji="1" lang="ja-JP" altLang="en-US" smtClean="0"/>
              <a:t>2012/11/5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7F7E3-7C7F-4A33-A74C-35FE155F05E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大学教育での携帯端末の活用</a:t>
            </a:r>
            <a:endParaRPr kumimoji="1" lang="ja-JP" altLang="en-US" dirty="0"/>
          </a:p>
        </p:txBody>
      </p:sp>
      <p:sp>
        <p:nvSpPr>
          <p:cNvPr id="3" name="サブタイトル 2"/>
          <p:cNvSpPr>
            <a:spLocks noGrp="1"/>
          </p:cNvSpPr>
          <p:nvPr>
            <p:ph type="subTitle" idx="1"/>
          </p:nvPr>
        </p:nvSpPr>
        <p:spPr/>
        <p:txBody>
          <a:bodyPr>
            <a:normAutofit fontScale="85000" lnSpcReduction="20000"/>
          </a:bodyPr>
          <a:lstStyle/>
          <a:p>
            <a:r>
              <a:rPr kumimoji="1" lang="ja-JP" altLang="en-US" dirty="0" smtClean="0"/>
              <a:t>寺尾　敦</a:t>
            </a:r>
            <a:endParaRPr kumimoji="1" lang="en-US" altLang="ja-JP" dirty="0" smtClean="0"/>
          </a:p>
          <a:p>
            <a:r>
              <a:rPr lang="ja-JP" altLang="en-US" dirty="0"/>
              <a:t>青山学院大学社会情報</a:t>
            </a:r>
            <a:r>
              <a:rPr lang="ja-JP" altLang="en-US" dirty="0" smtClean="0"/>
              <a:t>学部</a:t>
            </a:r>
            <a:endParaRPr lang="en-US" altLang="ja-JP" dirty="0" smtClean="0"/>
          </a:p>
          <a:p>
            <a:r>
              <a:rPr kumimoji="1" lang="en-US" altLang="ja-JP" dirty="0" smtClean="0"/>
              <a:t>atsushi@si</a:t>
            </a:r>
            <a:r>
              <a:rPr lang="en-US" altLang="ja-JP" dirty="0" smtClean="0"/>
              <a:t>.aoyama.ac.jp</a:t>
            </a:r>
          </a:p>
          <a:p>
            <a:r>
              <a:rPr kumimoji="1" lang="en-US" altLang="ja-JP" dirty="0" smtClean="0"/>
              <a:t>Twitter: @</a:t>
            </a:r>
            <a:r>
              <a:rPr kumimoji="1" lang="en-US" altLang="ja-JP" dirty="0" err="1" smtClean="0"/>
              <a:t>aterao</a:t>
            </a:r>
            <a:endParaRPr kumimoji="1" lang="ja-JP" altLang="en-US" dirty="0"/>
          </a:p>
        </p:txBody>
      </p:sp>
      <p:sp>
        <p:nvSpPr>
          <p:cNvPr id="4" name="テキスト ボックス 3"/>
          <p:cNvSpPr txBox="1"/>
          <p:nvPr/>
        </p:nvSpPr>
        <p:spPr>
          <a:xfrm>
            <a:off x="928662" y="785794"/>
            <a:ext cx="5941050" cy="646331"/>
          </a:xfrm>
          <a:prstGeom prst="rect">
            <a:avLst/>
          </a:prstGeom>
          <a:noFill/>
        </p:spPr>
        <p:txBody>
          <a:bodyPr wrap="none" rtlCol="0">
            <a:spAutoFit/>
          </a:bodyPr>
          <a:lstStyle/>
          <a:p>
            <a:r>
              <a:rPr kumimoji="1" lang="en-US" altLang="ja-JP" dirty="0" smtClean="0"/>
              <a:t>2012</a:t>
            </a:r>
            <a:r>
              <a:rPr kumimoji="1" lang="ja-JP" altLang="en-US" dirty="0" smtClean="0"/>
              <a:t>年</a:t>
            </a:r>
            <a:r>
              <a:rPr kumimoji="1" lang="en-US" altLang="ja-JP" dirty="0" smtClean="0"/>
              <a:t>11</a:t>
            </a:r>
            <a:r>
              <a:rPr kumimoji="1" lang="ja-JP" altLang="en-US" dirty="0" smtClean="0"/>
              <a:t>月</a:t>
            </a:r>
            <a:r>
              <a:rPr kumimoji="1" lang="en-US" altLang="ja-JP" dirty="0" smtClean="0"/>
              <a:t>30</a:t>
            </a:r>
            <a:r>
              <a:rPr kumimoji="1" lang="ja-JP" altLang="en-US" dirty="0" smtClean="0"/>
              <a:t>日（金）</a:t>
            </a:r>
            <a:endParaRPr kumimoji="1" lang="en-US" altLang="ja-JP" dirty="0" smtClean="0"/>
          </a:p>
          <a:p>
            <a:r>
              <a:rPr lang="ja-JP" altLang="en-US" dirty="0" smtClean="0"/>
              <a:t>第９回東京農工大学総合情報メディアセンターシンポジウム</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iPhone</a:t>
            </a:r>
            <a:r>
              <a:rPr kumimoji="1" lang="en-US" altLang="ja-JP" dirty="0" smtClean="0"/>
              <a:t> </a:t>
            </a:r>
            <a:r>
              <a:rPr kumimoji="1" lang="ja-JP" altLang="en-US" dirty="0" smtClean="0"/>
              <a:t>を電話に使用</a:t>
            </a:r>
            <a:endParaRPr kumimoji="1" lang="ja-JP" altLang="en-US" dirty="0"/>
          </a:p>
        </p:txBody>
      </p:sp>
      <p:graphicFrame>
        <p:nvGraphicFramePr>
          <p:cNvPr id="3" name="グラフ 2"/>
          <p:cNvGraphicFramePr/>
          <p:nvPr/>
        </p:nvGraphicFramePr>
        <p:xfrm>
          <a:off x="1285200" y="1643050"/>
          <a:ext cx="6573600" cy="478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iPhone</a:t>
            </a:r>
            <a:r>
              <a:rPr kumimoji="1" lang="en-US" altLang="ja-JP" dirty="0" smtClean="0"/>
              <a:t> </a:t>
            </a:r>
            <a:r>
              <a:rPr kumimoji="1" lang="ja-JP" altLang="en-US" dirty="0" smtClean="0"/>
              <a:t>をメールに使用</a:t>
            </a:r>
            <a:endParaRPr kumimoji="1" lang="ja-JP" altLang="en-US" dirty="0"/>
          </a:p>
        </p:txBody>
      </p:sp>
      <p:graphicFrame>
        <p:nvGraphicFramePr>
          <p:cNvPr id="3" name="グラフ 2"/>
          <p:cNvGraphicFramePr/>
          <p:nvPr/>
        </p:nvGraphicFramePr>
        <p:xfrm>
          <a:off x="1285200" y="1714488"/>
          <a:ext cx="6573600" cy="478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iPhone</a:t>
            </a:r>
            <a:r>
              <a:rPr kumimoji="1" lang="en-US" altLang="ja-JP" dirty="0" smtClean="0"/>
              <a:t> </a:t>
            </a:r>
            <a:r>
              <a:rPr kumimoji="1" lang="ja-JP" altLang="en-US" dirty="0" smtClean="0"/>
              <a:t>をウェブアクセスに使用</a:t>
            </a:r>
            <a:endParaRPr kumimoji="1" lang="ja-JP" altLang="en-US" dirty="0"/>
          </a:p>
        </p:txBody>
      </p:sp>
      <p:graphicFrame>
        <p:nvGraphicFramePr>
          <p:cNvPr id="3" name="グラフ 2"/>
          <p:cNvGraphicFramePr/>
          <p:nvPr/>
        </p:nvGraphicFramePr>
        <p:xfrm>
          <a:off x="1285200" y="1643050"/>
          <a:ext cx="6573600" cy="478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iPhone</a:t>
            </a:r>
            <a:r>
              <a:rPr kumimoji="1" lang="en-US" altLang="ja-JP" dirty="0" smtClean="0"/>
              <a:t> </a:t>
            </a:r>
            <a:r>
              <a:rPr kumimoji="1" lang="ja-JP" altLang="en-US" dirty="0" smtClean="0"/>
              <a:t>を音楽・音声視聴に使用</a:t>
            </a:r>
            <a:endParaRPr kumimoji="1" lang="ja-JP" altLang="en-US" dirty="0"/>
          </a:p>
        </p:txBody>
      </p:sp>
      <p:graphicFrame>
        <p:nvGraphicFramePr>
          <p:cNvPr id="3" name="グラフ 2"/>
          <p:cNvGraphicFramePr/>
          <p:nvPr/>
        </p:nvGraphicFramePr>
        <p:xfrm>
          <a:off x="1285200" y="1500174"/>
          <a:ext cx="6573600" cy="478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iPhone</a:t>
            </a:r>
            <a:r>
              <a:rPr kumimoji="1" lang="en-US" altLang="ja-JP" dirty="0" smtClean="0"/>
              <a:t> </a:t>
            </a:r>
            <a:r>
              <a:rPr kumimoji="1" lang="ja-JP" altLang="en-US" dirty="0" smtClean="0"/>
              <a:t>をゲームに使用</a:t>
            </a:r>
            <a:endParaRPr kumimoji="1" lang="ja-JP" altLang="en-US" dirty="0"/>
          </a:p>
        </p:txBody>
      </p:sp>
      <p:graphicFrame>
        <p:nvGraphicFramePr>
          <p:cNvPr id="3" name="グラフ 2"/>
          <p:cNvGraphicFramePr/>
          <p:nvPr/>
        </p:nvGraphicFramePr>
        <p:xfrm>
          <a:off x="1285200" y="1571612"/>
          <a:ext cx="6573600" cy="478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その他の使用</a:t>
            </a:r>
            <a:r>
              <a:rPr lang="ja-JP" altLang="en-US" dirty="0" smtClean="0"/>
              <a:t>方法</a:t>
            </a:r>
            <a:endParaRPr kumimoji="1" lang="ja-JP" altLang="en-US" dirty="0"/>
          </a:p>
        </p:txBody>
      </p:sp>
      <p:sp>
        <p:nvSpPr>
          <p:cNvPr id="4" name="コンテンツ プレースホルダ 3"/>
          <p:cNvSpPr>
            <a:spLocks noGrp="1"/>
          </p:cNvSpPr>
          <p:nvPr>
            <p:ph idx="1"/>
          </p:nvPr>
        </p:nvSpPr>
        <p:spPr/>
        <p:txBody>
          <a:bodyPr/>
          <a:lstStyle/>
          <a:p>
            <a:r>
              <a:rPr kumimoji="1" lang="ja-JP" altLang="en-US" dirty="0" smtClean="0"/>
              <a:t>メモ，手帳，スケジュール管理，アラーム</a:t>
            </a:r>
            <a:endParaRPr kumimoji="1" lang="en-US" altLang="ja-JP" dirty="0" smtClean="0"/>
          </a:p>
          <a:p>
            <a:r>
              <a:rPr lang="ja-JP" altLang="en-US" dirty="0" smtClean="0"/>
              <a:t>電卓</a:t>
            </a:r>
            <a:endParaRPr kumimoji="1" lang="en-US" altLang="ja-JP" dirty="0" smtClean="0"/>
          </a:p>
          <a:p>
            <a:r>
              <a:rPr lang="ja-JP" altLang="en-US" dirty="0" smtClean="0"/>
              <a:t>電車の</a:t>
            </a:r>
            <a:r>
              <a:rPr lang="ja-JP" altLang="en-US" dirty="0" smtClean="0"/>
              <a:t>乗り換え</a:t>
            </a:r>
            <a:endParaRPr lang="en-US" altLang="ja-JP" dirty="0" smtClean="0"/>
          </a:p>
          <a:p>
            <a:r>
              <a:rPr kumimoji="1" lang="ja-JP" altLang="en-US" dirty="0" smtClean="0"/>
              <a:t>ブログ・</a:t>
            </a:r>
            <a:r>
              <a:rPr lang="en-US" altLang="ja-JP" dirty="0" smtClean="0"/>
              <a:t>SNS</a:t>
            </a:r>
          </a:p>
          <a:p>
            <a:r>
              <a:rPr kumimoji="1" lang="ja-JP" altLang="en-US" dirty="0" smtClean="0"/>
              <a:t>写真や動画</a:t>
            </a:r>
            <a:r>
              <a:rPr kumimoji="1" lang="ja-JP" altLang="en-US" dirty="0" smtClean="0"/>
              <a:t>撮影</a:t>
            </a:r>
            <a:endParaRPr kumimoji="1" lang="en-US" altLang="ja-JP" dirty="0" smtClean="0"/>
          </a:p>
          <a:p>
            <a:r>
              <a:rPr lang="ja-JP" altLang="en-US" dirty="0" smtClean="0"/>
              <a:t>データの</a:t>
            </a:r>
            <a:r>
              <a:rPr lang="ja-JP" altLang="en-US" dirty="0" smtClean="0"/>
              <a:t>保存・管理</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最近，ゼミの学生（３年生）に</a:t>
            </a:r>
            <a:r>
              <a:rPr kumimoji="1" lang="en-US" altLang="ja-JP" dirty="0" smtClean="0"/>
              <a:t/>
            </a:r>
            <a:br>
              <a:rPr kumimoji="1" lang="en-US" altLang="ja-JP" dirty="0" smtClean="0"/>
            </a:br>
            <a:r>
              <a:rPr kumimoji="1" lang="ja-JP" altLang="en-US" dirty="0" smtClean="0"/>
              <a:t>使用方法をたずねてみると・・・</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授業でのスライドを写真にとって，欠席している友達に送る．</a:t>
            </a:r>
            <a:endParaRPr kumimoji="1" lang="en-US" altLang="ja-JP" dirty="0" smtClean="0"/>
          </a:p>
          <a:p>
            <a:pPr lvl="1"/>
            <a:r>
              <a:rPr lang="ja-JP" altLang="en-US" dirty="0" smtClean="0"/>
              <a:t>前</a:t>
            </a:r>
            <a:r>
              <a:rPr lang="ja-JP" altLang="en-US" dirty="0" smtClean="0"/>
              <a:t>の方に座っていると，きれいに写る</a:t>
            </a:r>
            <a:endParaRPr lang="en-US" altLang="ja-JP" dirty="0" smtClean="0"/>
          </a:p>
          <a:p>
            <a:pPr lvl="1"/>
            <a:r>
              <a:rPr kumimoji="1" lang="ja-JP" altLang="en-US" dirty="0" smtClean="0"/>
              <a:t>写真がたくさんあるときは</a:t>
            </a:r>
            <a:r>
              <a:rPr kumimoji="1" lang="en-US" altLang="ja-JP" dirty="0" smtClean="0"/>
              <a:t>PDF</a:t>
            </a:r>
            <a:r>
              <a:rPr kumimoji="1" lang="ja-JP" altLang="en-US" dirty="0" smtClean="0"/>
              <a:t>にする</a:t>
            </a:r>
            <a:endParaRPr kumimoji="1" lang="en-US" altLang="ja-JP" dirty="0" smtClean="0"/>
          </a:p>
          <a:p>
            <a:r>
              <a:rPr lang="en-US" altLang="ja-JP" dirty="0" smtClean="0"/>
              <a:t>Line</a:t>
            </a:r>
          </a:p>
          <a:p>
            <a:pPr lvl="1"/>
            <a:r>
              <a:rPr kumimoji="1" lang="ja-JP" altLang="en-US" dirty="0" smtClean="0"/>
              <a:t>グループを作ってコミュニケーション</a:t>
            </a:r>
            <a:endParaRPr kumimoji="1" lang="en-US" altLang="ja-JP" dirty="0" smtClean="0"/>
          </a:p>
          <a:p>
            <a:r>
              <a:rPr lang="en-US" altLang="ja-JP" dirty="0" smtClean="0"/>
              <a:t>SNS</a:t>
            </a:r>
            <a:r>
              <a:rPr lang="ja-JP" altLang="en-US" dirty="0" smtClean="0"/>
              <a:t>（</a:t>
            </a:r>
            <a:r>
              <a:rPr lang="en-US" altLang="ja-JP" dirty="0" smtClean="0"/>
              <a:t>Twitter </a:t>
            </a:r>
            <a:r>
              <a:rPr lang="ja-JP" altLang="en-US" dirty="0" smtClean="0"/>
              <a:t>や </a:t>
            </a:r>
            <a:r>
              <a:rPr lang="en-US" altLang="ja-JP" dirty="0" err="1" smtClean="0"/>
              <a:t>Facebook</a:t>
            </a:r>
            <a:r>
              <a:rPr lang="ja-JP" altLang="en-US" dirty="0" smtClean="0"/>
              <a:t>）</a:t>
            </a:r>
            <a:endParaRPr lang="en-US" altLang="ja-JP" dirty="0" smtClean="0"/>
          </a:p>
          <a:p>
            <a:r>
              <a:rPr lang="ja-JP" altLang="en-US" dirty="0" smtClean="0"/>
              <a:t>２</a:t>
            </a:r>
            <a:r>
              <a:rPr lang="ja-JP" altLang="en-US" dirty="0" smtClean="0"/>
              <a:t>ちゃんねる </a:t>
            </a:r>
            <a:r>
              <a:rPr lang="en-US" altLang="ja-JP" dirty="0" smtClean="0"/>
              <a:t>Viewer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en-US" altLang="ja-JP" dirty="0" smtClean="0"/>
              <a:t>QR </a:t>
            </a:r>
            <a:r>
              <a:rPr kumimoji="1" lang="ja-JP" altLang="en-US" dirty="0" smtClean="0"/>
              <a:t>コードを読むアプリ</a:t>
            </a:r>
            <a:endParaRPr kumimoji="1" lang="en-US" altLang="ja-JP" dirty="0" smtClean="0"/>
          </a:p>
          <a:p>
            <a:r>
              <a:rPr lang="ja-JP" altLang="en-US" dirty="0" smtClean="0"/>
              <a:t>インターネットラジオ（</a:t>
            </a:r>
            <a:r>
              <a:rPr lang="en-US" altLang="ja-JP" dirty="0" err="1" smtClean="0"/>
              <a:t>radiko</a:t>
            </a:r>
            <a:r>
              <a:rPr lang="ja-JP" altLang="en-US" dirty="0" err="1" smtClean="0"/>
              <a:t>，</a:t>
            </a:r>
            <a:r>
              <a:rPr lang="en-US" altLang="ja-JP" dirty="0" err="1" smtClean="0"/>
              <a:t>radiro</a:t>
            </a:r>
            <a:r>
              <a:rPr lang="ja-JP" altLang="en-US" dirty="0" err="1" smtClean="0"/>
              <a:t>，</a:t>
            </a:r>
            <a:r>
              <a:rPr lang="ja-JP" altLang="en-US" dirty="0" smtClean="0"/>
              <a:t>音楽チャンネル）</a:t>
            </a:r>
            <a:endParaRPr lang="en-US" altLang="ja-JP" dirty="0" smtClean="0"/>
          </a:p>
          <a:p>
            <a:r>
              <a:rPr kumimoji="1" lang="en-US" altLang="ja-JP" dirty="0" smtClean="0"/>
              <a:t>PDF </a:t>
            </a:r>
            <a:r>
              <a:rPr kumimoji="1" lang="ja-JP" altLang="en-US" dirty="0" smtClean="0"/>
              <a:t>リーダー</a:t>
            </a:r>
            <a:endParaRPr kumimoji="1" lang="en-US" altLang="ja-JP" dirty="0" smtClean="0"/>
          </a:p>
          <a:p>
            <a:r>
              <a:rPr lang="ja-JP" altLang="en-US" dirty="0" smtClean="0"/>
              <a:t>食事情報（</a:t>
            </a:r>
            <a:r>
              <a:rPr lang="en-US" altLang="ja-JP" dirty="0" smtClean="0"/>
              <a:t>Hot Pepper</a:t>
            </a:r>
            <a:r>
              <a:rPr lang="ja-JP" altLang="en-US" dirty="0" err="1" smtClean="0"/>
              <a:t>，</a:t>
            </a:r>
            <a:r>
              <a:rPr lang="ja-JP" altLang="en-US" dirty="0" smtClean="0"/>
              <a:t>食べログ）</a:t>
            </a:r>
            <a:endParaRPr lang="en-US" altLang="ja-JP" dirty="0" smtClean="0"/>
          </a:p>
          <a:p>
            <a:r>
              <a:rPr lang="ja-JP" altLang="en-US" dirty="0" smtClean="0"/>
              <a:t>資料整理（</a:t>
            </a:r>
            <a:r>
              <a:rPr lang="en-US" altLang="ja-JP" dirty="0" err="1" smtClean="0"/>
              <a:t>Dropbox</a:t>
            </a:r>
            <a:r>
              <a:rPr lang="ja-JP" altLang="en-US" dirty="0" err="1" smtClean="0"/>
              <a:t>，</a:t>
            </a:r>
            <a:r>
              <a:rPr lang="en-US" altLang="ja-JP" dirty="0" err="1" smtClean="0"/>
              <a:t>Skydrive</a:t>
            </a:r>
            <a:r>
              <a:rPr lang="ja-JP" altLang="en-US" dirty="0" err="1" smtClean="0"/>
              <a:t>，</a:t>
            </a:r>
            <a:r>
              <a:rPr lang="en-US" altLang="ja-JP" dirty="0" err="1" smtClean="0"/>
              <a:t>Evernote</a:t>
            </a:r>
            <a:r>
              <a:rPr lang="ja-JP" altLang="en-US" dirty="0" smtClean="0"/>
              <a:t>）</a:t>
            </a:r>
            <a:endParaRPr lang="en-US" altLang="ja-JP" dirty="0" smtClean="0"/>
          </a:p>
          <a:p>
            <a:pPr lvl="1"/>
            <a:r>
              <a:rPr lang="ja-JP" altLang="en-US" dirty="0" smtClean="0"/>
              <a:t>うち</a:t>
            </a:r>
            <a:r>
              <a:rPr lang="ja-JP" altLang="en-US" dirty="0" smtClean="0"/>
              <a:t>のゼミでは少数派でした．</a:t>
            </a:r>
            <a:endParaRPr lang="en-US" altLang="ja-JP"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smtClean="0"/>
              <a:t>電子書籍を読んでいる人は少ない？</a:t>
            </a:r>
            <a:endParaRPr kumimoji="1" lang="en-US" altLang="ja-JP" dirty="0" smtClean="0"/>
          </a:p>
          <a:p>
            <a:r>
              <a:rPr lang="en-US" altLang="ja-JP" dirty="0" smtClean="0"/>
              <a:t>RSS </a:t>
            </a:r>
            <a:r>
              <a:rPr lang="ja-JP" altLang="en-US" dirty="0" smtClean="0"/>
              <a:t>リーダーはあまり利用されていない？</a:t>
            </a:r>
            <a:endParaRPr lang="en-US" altLang="ja-JP"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３</a:t>
            </a:r>
            <a:r>
              <a:rPr lang="ja-JP" altLang="en-US" dirty="0" smtClean="0"/>
              <a:t>．実践研究の</a:t>
            </a:r>
            <a:r>
              <a:rPr lang="ja-JP" altLang="en-US" dirty="0" smtClean="0"/>
              <a:t>例</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すべての学生が </a:t>
            </a:r>
            <a:r>
              <a:rPr lang="en-US" altLang="ja-JP" dirty="0" err="1" smtClean="0"/>
              <a:t>iPhone</a:t>
            </a:r>
            <a:r>
              <a:rPr lang="en-US" altLang="ja-JP" dirty="0" smtClean="0"/>
              <a:t> </a:t>
            </a:r>
            <a:r>
              <a:rPr lang="ja-JP" altLang="en-US" dirty="0" smtClean="0"/>
              <a:t>を持っていることで可能になる研究と教育を行う</a:t>
            </a:r>
            <a:r>
              <a:rPr lang="ja-JP" altLang="en-US" dirty="0" smtClean="0"/>
              <a:t>．</a:t>
            </a:r>
            <a:endParaRPr kumimoji="1" lang="en-US" altLang="ja-JP" dirty="0" smtClean="0"/>
          </a:p>
          <a:p>
            <a:r>
              <a:rPr kumimoji="1" lang="ja-JP" altLang="en-US" dirty="0" smtClean="0"/>
              <a:t>教育活動とリンクした研究．</a:t>
            </a:r>
            <a:endParaRPr kumimoji="1" lang="en-US" altLang="ja-JP" dirty="0" smtClean="0"/>
          </a:p>
          <a:p>
            <a:pPr lvl="1"/>
            <a:r>
              <a:rPr lang="ja-JP" altLang="en-US" u="sng" dirty="0" smtClean="0"/>
              <a:t>セカンドモニタとして</a:t>
            </a:r>
            <a:r>
              <a:rPr lang="ja-JP" altLang="en-US" u="sng" dirty="0" smtClean="0"/>
              <a:t>の </a:t>
            </a:r>
            <a:r>
              <a:rPr lang="en-US" altLang="ja-JP" u="sng" dirty="0" err="1" smtClean="0"/>
              <a:t>iPhone</a:t>
            </a:r>
            <a:endParaRPr lang="en-US" altLang="ja-JP" u="sng" dirty="0" smtClean="0"/>
          </a:p>
          <a:p>
            <a:pPr lvl="1"/>
            <a:r>
              <a:rPr kumimoji="1" lang="en-US" altLang="ja-JP" dirty="0" err="1" smtClean="0"/>
              <a:t>Ustream</a:t>
            </a:r>
            <a:r>
              <a:rPr kumimoji="1" lang="en-US" altLang="ja-JP" dirty="0" smtClean="0"/>
              <a:t> </a:t>
            </a:r>
            <a:r>
              <a:rPr kumimoji="1" lang="ja-JP" altLang="en-US" dirty="0" err="1" smtClean="0"/>
              <a:t>での</a:t>
            </a:r>
            <a:r>
              <a:rPr kumimoji="1" lang="ja-JP" altLang="en-US" dirty="0" smtClean="0"/>
              <a:t>授業</a:t>
            </a:r>
            <a:r>
              <a:rPr lang="ja-JP" altLang="en-US" dirty="0" smtClean="0"/>
              <a:t>配信</a:t>
            </a:r>
            <a:endParaRPr lang="en-US" altLang="ja-JP" dirty="0" smtClean="0"/>
          </a:p>
          <a:p>
            <a:pPr lvl="1"/>
            <a:r>
              <a:rPr kumimoji="1" lang="ja-JP" altLang="en-US" dirty="0" smtClean="0"/>
              <a:t>携帯端末</a:t>
            </a:r>
            <a:r>
              <a:rPr kumimoji="1" lang="ja-JP" altLang="en-US" dirty="0" smtClean="0"/>
              <a:t>を用いたインタラクティブな講義</a:t>
            </a:r>
            <a:endParaRPr kumimoji="1" lang="ja-JP" altLang="en-US" dirty="0"/>
          </a:p>
        </p:txBody>
      </p:sp>
      <p:sp>
        <p:nvSpPr>
          <p:cNvPr id="4" name="テキスト ボックス 3"/>
          <p:cNvSpPr txBox="1"/>
          <p:nvPr/>
        </p:nvSpPr>
        <p:spPr>
          <a:xfrm>
            <a:off x="1000100" y="5143512"/>
            <a:ext cx="4924297" cy="646331"/>
          </a:xfrm>
          <a:prstGeom prst="rect">
            <a:avLst/>
          </a:prstGeom>
          <a:noFill/>
        </p:spPr>
        <p:txBody>
          <a:bodyPr wrap="none" rtlCol="0">
            <a:spAutoFit/>
          </a:bodyPr>
          <a:lstStyle/>
          <a:p>
            <a:r>
              <a:rPr kumimoji="1" lang="ja-JP" altLang="en-US" dirty="0" smtClean="0"/>
              <a:t>寺尾敦 </a:t>
            </a:r>
            <a:r>
              <a:rPr lang="ja-JP" altLang="en-US" dirty="0" smtClean="0"/>
              <a:t>（</a:t>
            </a:r>
            <a:r>
              <a:rPr lang="en-US" altLang="ja-JP" dirty="0" smtClean="0"/>
              <a:t>2012</a:t>
            </a:r>
            <a:r>
              <a:rPr lang="ja-JP" altLang="en-US" dirty="0" smtClean="0"/>
              <a:t>） </a:t>
            </a:r>
            <a:r>
              <a:rPr lang="en-US" altLang="ja-JP" dirty="0" smtClean="0"/>
              <a:t>ICT </a:t>
            </a:r>
            <a:r>
              <a:rPr lang="ja-JP" altLang="en-US" dirty="0" smtClean="0"/>
              <a:t>を活用した心理学統計の教育</a:t>
            </a:r>
            <a:endParaRPr lang="en-US" altLang="ja-JP" dirty="0" smtClean="0"/>
          </a:p>
          <a:p>
            <a:r>
              <a:rPr kumimoji="1" lang="ja-JP" altLang="en-US" dirty="0" smtClean="0"/>
              <a:t>教育心理学</a:t>
            </a:r>
            <a:r>
              <a:rPr kumimoji="1" lang="ja-JP" altLang="en-US" dirty="0" smtClean="0"/>
              <a:t>年報，</a:t>
            </a:r>
            <a:r>
              <a:rPr kumimoji="1" lang="en-US" altLang="ja-JP" dirty="0" smtClean="0"/>
              <a:t>51</a:t>
            </a:r>
            <a:r>
              <a:rPr kumimoji="1" lang="ja-JP" altLang="en-US" dirty="0" err="1" smtClean="0"/>
              <a:t>，</a:t>
            </a:r>
            <a:r>
              <a:rPr kumimoji="1" lang="en-US" altLang="ja-JP" dirty="0" smtClean="0"/>
              <a:t>143-153</a:t>
            </a:r>
            <a:r>
              <a:rPr kumimoji="1" lang="ja-JP" altLang="en-US" dirty="0" err="1" smtClean="0"/>
              <a:t>．</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講演</a:t>
            </a:r>
            <a:r>
              <a:rPr kumimoji="1" lang="ja-JP" altLang="en-US" dirty="0" smtClean="0"/>
              <a:t>の内容</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err="1" smtClean="0"/>
              <a:t>iPhone</a:t>
            </a:r>
            <a:r>
              <a:rPr kumimoji="1" lang="en-US" altLang="ja-JP" dirty="0" smtClean="0"/>
              <a:t> </a:t>
            </a:r>
            <a:r>
              <a:rPr lang="ja-JP" altLang="en-US" dirty="0" smtClean="0"/>
              <a:t>導入</a:t>
            </a:r>
            <a:r>
              <a:rPr lang="ja-JP" altLang="en-US" dirty="0" smtClean="0"/>
              <a:t>のねらい</a:t>
            </a:r>
            <a:endParaRPr kumimoji="1" lang="en-US" altLang="ja-JP" dirty="0" smtClean="0"/>
          </a:p>
          <a:p>
            <a:r>
              <a:rPr lang="ja-JP" altLang="en-US" dirty="0" smtClean="0"/>
              <a:t>学生の </a:t>
            </a:r>
            <a:r>
              <a:rPr lang="en-US" altLang="ja-JP" dirty="0" err="1" smtClean="0"/>
              <a:t>iPhone</a:t>
            </a:r>
            <a:r>
              <a:rPr lang="en-US" altLang="ja-JP" dirty="0" smtClean="0"/>
              <a:t> </a:t>
            </a:r>
            <a:r>
              <a:rPr lang="ja-JP" altLang="en-US" dirty="0" smtClean="0"/>
              <a:t>利用法</a:t>
            </a:r>
            <a:endParaRPr lang="en-US" altLang="ja-JP" dirty="0" smtClean="0"/>
          </a:p>
          <a:p>
            <a:r>
              <a:rPr lang="ja-JP" altLang="en-US" dirty="0" smtClean="0"/>
              <a:t>実践研究の</a:t>
            </a:r>
            <a:r>
              <a:rPr lang="ja-JP" altLang="en-US" dirty="0" smtClean="0"/>
              <a:t>例</a:t>
            </a:r>
            <a:endParaRPr lang="en-US" altLang="ja-JP" dirty="0" smtClean="0"/>
          </a:p>
          <a:p>
            <a:r>
              <a:rPr kumimoji="1" lang="en-US" altLang="ja-JP" dirty="0" err="1" smtClean="0"/>
              <a:t>iPhone</a:t>
            </a:r>
            <a:r>
              <a:rPr kumimoji="1" lang="en-US" altLang="ja-JP" dirty="0" smtClean="0"/>
              <a:t> </a:t>
            </a:r>
            <a:r>
              <a:rPr kumimoji="1" lang="ja-JP" altLang="en-US" dirty="0" smtClean="0"/>
              <a:t>を授業で使うときの問題</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研究の動機</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芝浦</a:t>
            </a:r>
            <a:r>
              <a:rPr kumimoji="1" lang="ja-JP" altLang="en-US" dirty="0" smtClean="0"/>
              <a:t>工業大学柏高校での奥田</a:t>
            </a:r>
            <a:r>
              <a:rPr lang="ja-JP" altLang="en-US" dirty="0" smtClean="0"/>
              <a:t>宏志氏の</a:t>
            </a:r>
            <a:r>
              <a:rPr kumimoji="1" lang="ja-JP" altLang="en-US" dirty="0" smtClean="0"/>
              <a:t>実践</a:t>
            </a:r>
            <a:endParaRPr kumimoji="1" lang="en-US" altLang="ja-JP" dirty="0" smtClean="0"/>
          </a:p>
          <a:p>
            <a:pPr lvl="1"/>
            <a:r>
              <a:rPr kumimoji="1" lang="ja-JP" altLang="en-US" dirty="0" smtClean="0"/>
              <a:t>理科の実験手順</a:t>
            </a:r>
            <a:r>
              <a:rPr lang="ja-JP" altLang="en-US" dirty="0" smtClean="0"/>
              <a:t>の動画</a:t>
            </a:r>
            <a:r>
              <a:rPr kumimoji="1" lang="ja-JP" altLang="en-US" dirty="0" smtClean="0"/>
              <a:t>を </a:t>
            </a:r>
            <a:r>
              <a:rPr lang="en-US" altLang="ja-JP" dirty="0" smtClean="0"/>
              <a:t>iPod touch </a:t>
            </a:r>
            <a:r>
              <a:rPr lang="ja-JP" altLang="en-US" dirty="0" smtClean="0"/>
              <a:t>で見る．実験の安全性向上．</a:t>
            </a:r>
            <a:endParaRPr lang="en-US" altLang="ja-JP" dirty="0" smtClean="0"/>
          </a:p>
          <a:p>
            <a:pPr lvl="1"/>
            <a:r>
              <a:rPr kumimoji="1" lang="en-US" altLang="ja-JP" dirty="0" err="1" smtClean="0"/>
              <a:t>iPhone</a:t>
            </a:r>
            <a:r>
              <a:rPr kumimoji="1" lang="en-US" altLang="ja-JP" dirty="0" smtClean="0"/>
              <a:t> </a:t>
            </a:r>
            <a:r>
              <a:rPr kumimoji="1" lang="ja-JP" altLang="en-US" dirty="0" smtClean="0"/>
              <a:t>の利点：</a:t>
            </a:r>
            <a:r>
              <a:rPr lang="ja-JP" altLang="en-US" dirty="0"/>
              <a:t>教材閲覧に十分</a:t>
            </a:r>
            <a:r>
              <a:rPr lang="ja-JP" altLang="en-US" dirty="0" smtClean="0"/>
              <a:t>な画面の大きさ，小型で邪魔にならない，すぐれた操作性．</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奥田</a:t>
            </a:r>
            <a:r>
              <a:rPr lang="ja-JP" altLang="en-US" dirty="0" smtClean="0"/>
              <a:t>実践をヒントに，自分の担当する講義での </a:t>
            </a:r>
            <a:r>
              <a:rPr lang="en-US" altLang="ja-JP" dirty="0" err="1" smtClean="0"/>
              <a:t>iPhone</a:t>
            </a:r>
            <a:r>
              <a:rPr lang="en-US" altLang="ja-JP" dirty="0" smtClean="0"/>
              <a:t> </a:t>
            </a:r>
            <a:r>
              <a:rPr lang="ja-JP" altLang="en-US" dirty="0" smtClean="0"/>
              <a:t>の活用を考えた．</a:t>
            </a:r>
            <a:endParaRPr lang="en-US" altLang="ja-JP" dirty="0" smtClean="0"/>
          </a:p>
          <a:p>
            <a:r>
              <a:rPr lang="ja-JP" altLang="en-US" dirty="0" smtClean="0"/>
              <a:t>統計学の入門講義で，</a:t>
            </a:r>
            <a:r>
              <a:rPr lang="en-US" altLang="ja-JP" dirty="0" err="1" smtClean="0"/>
              <a:t>iPhone</a:t>
            </a:r>
            <a:r>
              <a:rPr lang="en-US" altLang="ja-JP" dirty="0" smtClean="0"/>
              <a:t> </a:t>
            </a:r>
            <a:r>
              <a:rPr lang="ja-JP" altLang="en-US" dirty="0" smtClean="0"/>
              <a:t>をセカンドモニタ</a:t>
            </a:r>
            <a:r>
              <a:rPr lang="ja-JP" altLang="en-US" dirty="0"/>
              <a:t>と</a:t>
            </a:r>
            <a:r>
              <a:rPr lang="ja-JP" altLang="en-US" dirty="0" smtClean="0"/>
              <a:t>して使用してはどうか？</a:t>
            </a:r>
            <a:endParaRPr lang="en-US" altLang="ja-JP" dirty="0" smtClean="0"/>
          </a:p>
          <a:p>
            <a:pPr lvl="1"/>
            <a:r>
              <a:rPr lang="ja-JP" altLang="en-US" dirty="0" smtClean="0"/>
              <a:t>エクセルでのデータ解析実習</a:t>
            </a:r>
            <a:endParaRPr lang="en-US" altLang="ja-JP" dirty="0" smtClean="0"/>
          </a:p>
          <a:p>
            <a:pPr lvl="1"/>
            <a:r>
              <a:rPr lang="ja-JP" altLang="en-US" dirty="0" smtClean="0"/>
              <a:t>エクセルを </a:t>
            </a:r>
            <a:r>
              <a:rPr lang="en-US" altLang="ja-JP" dirty="0" smtClean="0"/>
              <a:t>PC </a:t>
            </a:r>
            <a:r>
              <a:rPr lang="ja-JP" altLang="en-US" dirty="0" smtClean="0"/>
              <a:t>モニタで全画面表示</a:t>
            </a:r>
            <a:endParaRPr lang="en-US" altLang="ja-JP" dirty="0" smtClean="0"/>
          </a:p>
          <a:p>
            <a:pPr lvl="1"/>
            <a:r>
              <a:rPr lang="ja-JP" altLang="en-US" dirty="0"/>
              <a:t>実習手順</a:t>
            </a:r>
            <a:r>
              <a:rPr lang="ja-JP" altLang="en-US" dirty="0" smtClean="0"/>
              <a:t>を示した</a:t>
            </a:r>
            <a:r>
              <a:rPr lang="en-US" altLang="ja-JP" dirty="0" smtClean="0"/>
              <a:t>PDF</a:t>
            </a:r>
            <a:r>
              <a:rPr lang="ja-JP" altLang="en-US" dirty="0" smtClean="0"/>
              <a:t>文書を</a:t>
            </a:r>
            <a:r>
              <a:rPr lang="en-US" altLang="ja-JP" dirty="0" err="1" smtClean="0"/>
              <a:t>iPhone</a:t>
            </a:r>
            <a:r>
              <a:rPr lang="ja-JP" altLang="en-US" dirty="0" smtClean="0"/>
              <a:t>で閲覧</a:t>
            </a:r>
            <a:endParaRPr lang="en-US" altLang="ja-JP" dirty="0" smtClean="0"/>
          </a:p>
          <a:p>
            <a:pPr lvl="1"/>
            <a:r>
              <a:rPr lang="ja-JP" altLang="en-US" dirty="0" smtClean="0"/>
              <a:t>ウィンドウ</a:t>
            </a:r>
            <a:r>
              <a:rPr lang="ja-JP" altLang="en-US" dirty="0"/>
              <a:t>の</a:t>
            </a:r>
            <a:r>
              <a:rPr lang="ja-JP" altLang="en-US" dirty="0" smtClean="0"/>
              <a:t>重なりなし．常に前面表示できる．</a:t>
            </a:r>
            <a:endParaRPr lang="en-US" altLang="ja-JP" dirty="0" smtClean="0"/>
          </a:p>
          <a:p>
            <a:pPr lvl="1"/>
            <a:endParaRPr lang="en-US" altLang="ja-JP"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研究の目的</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Research Question</a:t>
            </a:r>
            <a:r>
              <a:rPr kumimoji="1" lang="ja-JP" altLang="en-US" dirty="0" smtClean="0"/>
              <a:t>：統計学の授業での，セカンドモニタとしての </a:t>
            </a:r>
            <a:r>
              <a:rPr kumimoji="1" lang="en-US" altLang="ja-JP" dirty="0" err="1" smtClean="0"/>
              <a:t>iPhone</a:t>
            </a:r>
            <a:r>
              <a:rPr kumimoji="1" lang="en-US" altLang="ja-JP" dirty="0" smtClean="0"/>
              <a:t> </a:t>
            </a:r>
            <a:r>
              <a:rPr kumimoji="1" lang="ja-JP" altLang="en-US" dirty="0" smtClean="0"/>
              <a:t>の使用</a:t>
            </a:r>
            <a:r>
              <a:rPr lang="ja-JP" altLang="en-US" dirty="0"/>
              <a:t>は</a:t>
            </a:r>
            <a:r>
              <a:rPr kumimoji="1" lang="ja-JP" altLang="en-US" dirty="0" smtClean="0"/>
              <a:t>，学生にどれほど支持されるだろうか？こうした使用法は有望なのか？</a:t>
            </a:r>
            <a:endParaRPr kumimoji="1" lang="en-US" altLang="ja-JP" dirty="0" smtClean="0"/>
          </a:p>
          <a:p>
            <a:r>
              <a:rPr lang="ja-JP" altLang="en-US" dirty="0"/>
              <a:t>学生</a:t>
            </a:r>
            <a:r>
              <a:rPr lang="ja-JP" altLang="en-US" dirty="0" smtClean="0"/>
              <a:t>は以下の２条件で度数分布表を作成．いずれがよいかを回答</a:t>
            </a:r>
            <a:endParaRPr lang="en-US" altLang="ja-JP" dirty="0" smtClean="0"/>
          </a:p>
          <a:p>
            <a:pPr lvl="1"/>
            <a:r>
              <a:rPr lang="ja-JP" altLang="en-US" dirty="0" smtClean="0"/>
              <a:t>シングルモニタ：</a:t>
            </a:r>
            <a:r>
              <a:rPr lang="en-US" altLang="ja-JP" dirty="0" smtClean="0"/>
              <a:t>PC </a:t>
            </a:r>
            <a:r>
              <a:rPr lang="ja-JP" altLang="en-US" dirty="0" smtClean="0"/>
              <a:t>の画面でエクセルと </a:t>
            </a:r>
            <a:r>
              <a:rPr lang="en-US" altLang="ja-JP" dirty="0" smtClean="0"/>
              <a:t>PDF </a:t>
            </a:r>
            <a:r>
              <a:rPr lang="ja-JP" altLang="en-US" dirty="0" smtClean="0"/>
              <a:t>の両方を表示</a:t>
            </a:r>
            <a:endParaRPr lang="en-US" altLang="ja-JP" dirty="0" smtClean="0"/>
          </a:p>
          <a:p>
            <a:pPr lvl="1"/>
            <a:r>
              <a:rPr kumimoji="1" lang="ja-JP" altLang="en-US" dirty="0" smtClean="0"/>
              <a:t>デュアルモニタ：</a:t>
            </a:r>
            <a:r>
              <a:rPr kumimoji="1" lang="en-US" altLang="ja-JP" dirty="0" smtClean="0"/>
              <a:t>PDF </a:t>
            </a:r>
            <a:r>
              <a:rPr kumimoji="1" lang="ja-JP" altLang="en-US" dirty="0" smtClean="0"/>
              <a:t>を </a:t>
            </a:r>
            <a:r>
              <a:rPr kumimoji="1" lang="en-US" altLang="ja-JP" dirty="0" err="1" smtClean="0"/>
              <a:t>iPhone</a:t>
            </a:r>
            <a:r>
              <a:rPr kumimoji="1" lang="en-US" altLang="ja-JP" dirty="0" smtClean="0"/>
              <a:t> </a:t>
            </a:r>
            <a:r>
              <a:rPr kumimoji="1" lang="ja-JP" altLang="en-US" dirty="0" smtClean="0"/>
              <a:t>で表示</a:t>
            </a:r>
            <a:endParaRPr kumimoji="1" lang="en-US" altLang="ja-JP"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実験１：最初の試み</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参加者</a:t>
            </a:r>
            <a:endParaRPr kumimoji="1" lang="en-US" altLang="ja-JP" dirty="0" smtClean="0"/>
          </a:p>
          <a:p>
            <a:pPr lvl="1"/>
            <a:r>
              <a:rPr kumimoji="1" lang="en-US" altLang="ja-JP" dirty="0" smtClean="0"/>
              <a:t>2009</a:t>
            </a:r>
            <a:r>
              <a:rPr kumimoji="1" lang="ja-JP" altLang="en-US" dirty="0" smtClean="0"/>
              <a:t>年度「統計入門」受講者</a:t>
            </a:r>
            <a:r>
              <a:rPr kumimoji="1" lang="en-US" altLang="ja-JP" dirty="0" smtClean="0"/>
              <a:t>86</a:t>
            </a:r>
            <a:r>
              <a:rPr kumimoji="1" lang="ja-JP" altLang="en-US" dirty="0" smtClean="0"/>
              <a:t>名のうち，第３回の講義（</a:t>
            </a:r>
            <a:r>
              <a:rPr kumimoji="1" lang="en-US" altLang="ja-JP" dirty="0" smtClean="0"/>
              <a:t>10</a:t>
            </a:r>
            <a:r>
              <a:rPr kumimoji="1" lang="ja-JP" altLang="en-US" dirty="0" smtClean="0"/>
              <a:t>月</a:t>
            </a:r>
            <a:r>
              <a:rPr kumimoji="1" lang="en-US" altLang="ja-JP" dirty="0" smtClean="0"/>
              <a:t>13</a:t>
            </a:r>
            <a:r>
              <a:rPr kumimoji="1" lang="ja-JP" altLang="en-US" dirty="0" smtClean="0"/>
              <a:t>日）に出席し，</a:t>
            </a:r>
            <a:r>
              <a:rPr kumimoji="1" lang="en-US" altLang="ja-JP" dirty="0" err="1" smtClean="0"/>
              <a:t>iPhone</a:t>
            </a:r>
            <a:r>
              <a:rPr kumimoji="1" lang="en-US" altLang="ja-JP" dirty="0" smtClean="0"/>
              <a:t> </a:t>
            </a:r>
            <a:r>
              <a:rPr kumimoji="1" lang="ja-JP" altLang="en-US" dirty="0" smtClean="0"/>
              <a:t>を所持していた</a:t>
            </a:r>
            <a:r>
              <a:rPr kumimoji="1" lang="en-US" altLang="ja-JP" dirty="0" smtClean="0"/>
              <a:t>58</a:t>
            </a:r>
            <a:r>
              <a:rPr kumimoji="1" lang="ja-JP" altLang="en-US" dirty="0" smtClean="0"/>
              <a:t>名．</a:t>
            </a:r>
            <a:endParaRPr kumimoji="1" lang="en-US" altLang="ja-JP" dirty="0" smtClean="0"/>
          </a:p>
          <a:p>
            <a:r>
              <a:rPr lang="ja-JP" altLang="en-US" dirty="0" smtClean="0"/>
              <a:t>材料</a:t>
            </a:r>
            <a:endParaRPr lang="en-US" altLang="ja-JP" dirty="0" smtClean="0"/>
          </a:p>
          <a:p>
            <a:pPr lvl="1"/>
            <a:r>
              <a:rPr lang="en-US" altLang="ja-JP" dirty="0" smtClean="0"/>
              <a:t>Microsoft Excel 2007 </a:t>
            </a:r>
            <a:r>
              <a:rPr lang="ja-JP" altLang="en-US" dirty="0" smtClean="0"/>
              <a:t>を用いて，度数分布表とヒストグラムを作成する手順を示した </a:t>
            </a:r>
            <a:r>
              <a:rPr lang="en-US" altLang="ja-JP" dirty="0" smtClean="0"/>
              <a:t>PDF </a:t>
            </a:r>
            <a:r>
              <a:rPr lang="ja-JP" altLang="en-US" dirty="0" smtClean="0"/>
              <a:t>文書（</a:t>
            </a:r>
            <a:r>
              <a:rPr lang="en-US" altLang="ja-JP" dirty="0" smtClean="0"/>
              <a:t>Microsoft Word </a:t>
            </a:r>
            <a:r>
              <a:rPr lang="ja-JP" altLang="en-US" dirty="0" smtClean="0"/>
              <a:t>で作成）．</a:t>
            </a:r>
            <a:endParaRPr lang="en-US" altLang="ja-JP"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2009-1.jpg"/>
          <p:cNvPicPr>
            <a:picLocks noGrp="1" noChangeAspect="1"/>
          </p:cNvPicPr>
          <p:nvPr>
            <p:ph idx="4294967295"/>
          </p:nvPr>
        </p:nvPicPr>
        <p:blipFill>
          <a:blip r:embed="rId2" cstate="print"/>
          <a:stretch>
            <a:fillRect/>
          </a:stretch>
        </p:blipFill>
        <p:spPr>
          <a:xfrm rot="5400000">
            <a:off x="2231740" y="-693957"/>
            <a:ext cx="4680521" cy="7021782"/>
          </a:xfrm>
        </p:spPr>
      </p:pic>
      <p:sp>
        <p:nvSpPr>
          <p:cNvPr id="5" name="テキスト ボックス 4"/>
          <p:cNvSpPr txBox="1"/>
          <p:nvPr/>
        </p:nvSpPr>
        <p:spPr>
          <a:xfrm>
            <a:off x="1452973" y="5301208"/>
            <a:ext cx="6238054" cy="830997"/>
          </a:xfrm>
          <a:prstGeom prst="rect">
            <a:avLst/>
          </a:prstGeom>
          <a:noFill/>
        </p:spPr>
        <p:txBody>
          <a:bodyPr wrap="none" rtlCol="0">
            <a:spAutoFit/>
          </a:bodyPr>
          <a:lstStyle/>
          <a:p>
            <a:r>
              <a:rPr kumimoji="1" lang="en-US" altLang="ja-JP" sz="2400" dirty="0" smtClean="0"/>
              <a:t>Word 2007 </a:t>
            </a:r>
            <a:r>
              <a:rPr kumimoji="1" lang="ja-JP" altLang="en-US" sz="2400" dirty="0" smtClean="0"/>
              <a:t>で作成した文書を </a:t>
            </a:r>
            <a:r>
              <a:rPr kumimoji="1" lang="en-US" altLang="ja-JP" sz="2400" dirty="0" smtClean="0"/>
              <a:t>PDF </a:t>
            </a:r>
            <a:r>
              <a:rPr kumimoji="1" lang="ja-JP" altLang="en-US" sz="2400" dirty="0" smtClean="0"/>
              <a:t>にした教材を</a:t>
            </a:r>
            <a:endParaRPr kumimoji="1" lang="en-US" altLang="ja-JP" sz="2400" dirty="0" smtClean="0"/>
          </a:p>
          <a:p>
            <a:r>
              <a:rPr lang="en-US" altLang="ja-JP" sz="2400" dirty="0" err="1" smtClean="0"/>
              <a:t>iPhone</a:t>
            </a:r>
            <a:r>
              <a:rPr lang="en-US" altLang="ja-JP" sz="2400" dirty="0" smtClean="0"/>
              <a:t> </a:t>
            </a:r>
            <a:r>
              <a:rPr lang="ja-JP" altLang="en-US" sz="2400" dirty="0" smtClean="0"/>
              <a:t>のブラウザで表示した画面</a:t>
            </a:r>
            <a:r>
              <a:rPr kumimoji="1" lang="ja-JP" altLang="en-US" sz="2400" dirty="0" smtClean="0"/>
              <a:t>．</a:t>
            </a:r>
            <a:endParaRPr kumimoji="1" lang="en-US" altLang="ja-JP"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デザイン</a:t>
            </a:r>
            <a:endParaRPr kumimoji="1" lang="en-US" altLang="ja-JP" dirty="0" smtClean="0"/>
          </a:p>
          <a:p>
            <a:pPr lvl="1"/>
            <a:r>
              <a:rPr lang="ja-JP" altLang="en-US" dirty="0" smtClean="0"/>
              <a:t>シングルモニタ：文書を学生の </a:t>
            </a:r>
            <a:r>
              <a:rPr lang="en-US" altLang="ja-JP" dirty="0" smtClean="0"/>
              <a:t>PC </a:t>
            </a:r>
            <a:r>
              <a:rPr lang="ja-JP" altLang="en-US" dirty="0" smtClean="0"/>
              <a:t>に配信．</a:t>
            </a:r>
            <a:endParaRPr lang="en-US" altLang="ja-JP" dirty="0" smtClean="0"/>
          </a:p>
          <a:p>
            <a:pPr lvl="1"/>
            <a:r>
              <a:rPr lang="ja-JP" altLang="en-US" dirty="0" smtClean="0"/>
              <a:t>デュアルモニタ</a:t>
            </a:r>
            <a:r>
              <a:rPr lang="ja-JP" altLang="en-US" dirty="0" smtClean="0">
                <a:sym typeface="Wingdings" pitchFamily="2" charset="2"/>
              </a:rPr>
              <a:t>：</a:t>
            </a:r>
            <a:r>
              <a:rPr lang="en-US" altLang="ja-JP" dirty="0" err="1" smtClean="0"/>
              <a:t>iPhone</a:t>
            </a:r>
            <a:r>
              <a:rPr lang="en-US" altLang="ja-JP" dirty="0" smtClean="0"/>
              <a:t> </a:t>
            </a:r>
            <a:r>
              <a:rPr lang="ja-JP" altLang="en-US" dirty="0" smtClean="0"/>
              <a:t>のブラウザでアクセス．</a:t>
            </a:r>
            <a:endParaRPr kumimoji="1" lang="en-US" altLang="ja-JP" dirty="0" smtClean="0"/>
          </a:p>
          <a:p>
            <a:r>
              <a:rPr kumimoji="1" lang="ja-JP" altLang="en-US" dirty="0" smtClean="0"/>
              <a:t>手続き</a:t>
            </a:r>
            <a:endParaRPr kumimoji="1" lang="en-US" altLang="ja-JP" dirty="0" smtClean="0"/>
          </a:p>
          <a:p>
            <a:pPr lvl="1"/>
            <a:r>
              <a:rPr lang="ja-JP" altLang="en-US" dirty="0"/>
              <a:t>学生</a:t>
            </a:r>
            <a:r>
              <a:rPr lang="ja-JP" altLang="en-US" dirty="0" smtClean="0"/>
              <a:t>は度数分布表を２回作成．１回はシングルモニタ条件，もう１回はデュアルモニタ条件．経験する条件の順序はカウンターバランスをとった．</a:t>
            </a:r>
            <a:endParaRPr lang="en-US" altLang="ja-JP" dirty="0" smtClean="0"/>
          </a:p>
          <a:p>
            <a:pPr lvl="1"/>
            <a:r>
              <a:rPr lang="ja-JP" altLang="en-US" dirty="0" smtClean="0"/>
              <a:t>２条件を比較する質問項目に回答．</a:t>
            </a:r>
            <a:endParaRPr lang="en-US" altLang="ja-JP"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質問項目</a:t>
            </a:r>
            <a:endParaRPr kumimoji="1" lang="en-US" altLang="ja-JP" dirty="0" smtClean="0"/>
          </a:p>
          <a:p>
            <a:pPr lvl="1"/>
            <a:r>
              <a:rPr lang="en-US" altLang="ja-JP" dirty="0" smtClean="0"/>
              <a:t>PDF</a:t>
            </a:r>
            <a:r>
              <a:rPr lang="ja-JP" altLang="en-US" dirty="0" smtClean="0"/>
              <a:t>の閲覧がしやすいのはどちらか？（</a:t>
            </a:r>
            <a:r>
              <a:rPr lang="en-US" altLang="ja-JP" dirty="0" smtClean="0"/>
              <a:t>PC vs. </a:t>
            </a:r>
            <a:r>
              <a:rPr lang="en-US" altLang="ja-JP" dirty="0" err="1" smtClean="0"/>
              <a:t>iPhone</a:t>
            </a:r>
            <a:r>
              <a:rPr lang="ja-JP" altLang="en-US" dirty="0" smtClean="0"/>
              <a:t>）</a:t>
            </a:r>
            <a:endParaRPr lang="en-US" altLang="ja-JP" dirty="0" smtClean="0"/>
          </a:p>
          <a:p>
            <a:pPr lvl="1"/>
            <a:r>
              <a:rPr kumimoji="1" lang="ja-JP" altLang="en-US" dirty="0"/>
              <a:t>エクセルの操作がしやすいのはどちら</a:t>
            </a:r>
            <a:r>
              <a:rPr kumimoji="1" lang="ja-JP" altLang="en-US" dirty="0" smtClean="0"/>
              <a:t>か？</a:t>
            </a:r>
            <a:endParaRPr kumimoji="1" lang="en-US" altLang="ja-JP" dirty="0" smtClean="0"/>
          </a:p>
          <a:p>
            <a:pPr lvl="1"/>
            <a:r>
              <a:rPr lang="ja-JP" altLang="en-US" dirty="0"/>
              <a:t>次の機会で</a:t>
            </a:r>
            <a:r>
              <a:rPr lang="ja-JP" altLang="en-US" dirty="0" smtClean="0"/>
              <a:t>はどちらを使うか？その理由は？</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r>
              <a:rPr lang="en-US" altLang="ja-JP" dirty="0" smtClean="0"/>
              <a:t>2009</a:t>
            </a:r>
            <a:r>
              <a:rPr lang="ja-JP" altLang="en-US" dirty="0" smtClean="0"/>
              <a:t>年）</a:t>
            </a:r>
            <a:endParaRPr kumimoji="1" lang="ja-JP" altLang="en-US" dirty="0"/>
          </a:p>
        </p:txBody>
      </p:sp>
      <p:graphicFrame>
        <p:nvGraphicFramePr>
          <p:cNvPr id="6" name="コンテンツ プレースホルダ 5"/>
          <p:cNvGraphicFramePr>
            <a:graphicFrameLocks noGrp="1"/>
          </p:cNvGraphicFramePr>
          <p:nvPr>
            <p:ph idx="1"/>
          </p:nvPr>
        </p:nvGraphicFramePr>
        <p:xfrm>
          <a:off x="500034" y="128586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en-US" altLang="ja-JP" dirty="0" err="1" smtClean="0"/>
              <a:t>iPhone</a:t>
            </a:r>
            <a:r>
              <a:rPr lang="ja-JP" altLang="en-US" dirty="0"/>
              <a:t> </a:t>
            </a:r>
            <a:r>
              <a:rPr lang="ja-JP" altLang="en-US" dirty="0" smtClean="0"/>
              <a:t>を支持した学生の多くは，ウィンドウを切り替える必要がなく，エクセル操作がしやすい点を支持理由とした．</a:t>
            </a:r>
            <a:endParaRPr lang="en-US" altLang="ja-JP" dirty="0" smtClean="0"/>
          </a:p>
          <a:p>
            <a:pPr lvl="1"/>
            <a:r>
              <a:rPr lang="ja-JP" altLang="en-US" dirty="0" smtClean="0"/>
              <a:t>「</a:t>
            </a:r>
            <a:r>
              <a:rPr lang="en-US" altLang="ja-JP" dirty="0" smtClean="0"/>
              <a:t>Excel</a:t>
            </a:r>
            <a:r>
              <a:rPr lang="ja-JP" altLang="en-US" dirty="0" smtClean="0"/>
              <a:t> を</a:t>
            </a:r>
            <a:r>
              <a:rPr lang="ja-JP" altLang="en-US" dirty="0"/>
              <a:t>全面に表示したまま作業できる</a:t>
            </a:r>
            <a:r>
              <a:rPr lang="ja-JP" altLang="en-US" dirty="0" smtClean="0"/>
              <a:t>から」</a:t>
            </a:r>
            <a:endParaRPr lang="en-US" altLang="ja-JP" dirty="0" smtClean="0"/>
          </a:p>
          <a:p>
            <a:pPr lvl="1"/>
            <a:r>
              <a:rPr lang="ja-JP" altLang="en-US" dirty="0" smtClean="0"/>
              <a:t>「</a:t>
            </a:r>
            <a:r>
              <a:rPr lang="en-US" altLang="ja-JP" dirty="0" err="1" smtClean="0"/>
              <a:t>iPhone</a:t>
            </a:r>
            <a:r>
              <a:rPr lang="en-US" altLang="ja-JP" dirty="0" smtClean="0"/>
              <a:t> </a:t>
            </a:r>
            <a:r>
              <a:rPr lang="ja-JP" altLang="en-US" dirty="0" smtClean="0"/>
              <a:t>なら</a:t>
            </a:r>
            <a:r>
              <a:rPr lang="ja-JP" altLang="en-US" dirty="0"/>
              <a:t>操作の仕方を見ながらパソコンを操作できるから</a:t>
            </a:r>
            <a:r>
              <a:rPr lang="ja-JP" altLang="en-US" dirty="0" smtClean="0"/>
              <a:t>やりやすい」</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PC </a:t>
            </a:r>
            <a:r>
              <a:rPr kumimoji="1" lang="ja-JP" altLang="en-US" dirty="0" smtClean="0"/>
              <a:t>を支持した学生は，</a:t>
            </a:r>
            <a:r>
              <a:rPr kumimoji="1" lang="en-US" altLang="ja-JP" dirty="0" err="1" smtClean="0"/>
              <a:t>iPhone</a:t>
            </a:r>
            <a:r>
              <a:rPr kumimoji="1" lang="en-US" altLang="ja-JP" dirty="0" smtClean="0"/>
              <a:t> </a:t>
            </a:r>
            <a:r>
              <a:rPr lang="ja-JP" altLang="en-US" dirty="0"/>
              <a:t>より</a:t>
            </a:r>
            <a:r>
              <a:rPr lang="ja-JP" altLang="en-US" dirty="0" smtClean="0"/>
              <a:t>も文字が大きいこと，</a:t>
            </a:r>
            <a:r>
              <a:rPr lang="ja-JP" altLang="en-US" dirty="0"/>
              <a:t>操作の</a:t>
            </a:r>
            <a:r>
              <a:rPr lang="ja-JP" altLang="en-US" dirty="0" smtClean="0"/>
              <a:t>慣れ，</a:t>
            </a:r>
            <a:r>
              <a:rPr lang="en-US" altLang="ja-JP" dirty="0" err="1" smtClean="0"/>
              <a:t>iPhone</a:t>
            </a:r>
            <a:r>
              <a:rPr lang="en-US" altLang="ja-JP" dirty="0" smtClean="0"/>
              <a:t> </a:t>
            </a:r>
            <a:r>
              <a:rPr lang="ja-JP" altLang="en-US" dirty="0" err="1" smtClean="0"/>
              <a:t>での</a:t>
            </a:r>
            <a:r>
              <a:rPr lang="ja-JP" altLang="en-US" dirty="0" smtClean="0"/>
              <a:t>無線</a:t>
            </a:r>
            <a:r>
              <a:rPr lang="en-US" altLang="ja-JP" dirty="0" smtClean="0"/>
              <a:t>LAN</a:t>
            </a:r>
            <a:r>
              <a:rPr lang="ja-JP" altLang="en-US" dirty="0" smtClean="0"/>
              <a:t>アクセスの手間を指摘した．</a:t>
            </a:r>
            <a:endParaRPr lang="en-US" altLang="ja-JP" dirty="0" smtClean="0"/>
          </a:p>
          <a:p>
            <a:pPr lvl="1"/>
            <a:r>
              <a:rPr lang="ja-JP" altLang="en-US" dirty="0"/>
              <a:t>「</a:t>
            </a:r>
            <a:r>
              <a:rPr lang="en-US" altLang="ja-JP" dirty="0" err="1" smtClean="0"/>
              <a:t>iPhone</a:t>
            </a:r>
            <a:r>
              <a:rPr lang="en-US" altLang="ja-JP" dirty="0" smtClean="0"/>
              <a:t> </a:t>
            </a:r>
            <a:r>
              <a:rPr lang="ja-JP" altLang="en-US" dirty="0" smtClean="0"/>
              <a:t>は</a:t>
            </a:r>
            <a:r>
              <a:rPr lang="ja-JP" altLang="en-US" dirty="0"/>
              <a:t>画面が小さくて見にくかったし画面がでてくるのに時間がかる</a:t>
            </a:r>
            <a:r>
              <a:rPr lang="ja-JP" altLang="en-US" dirty="0" smtClean="0"/>
              <a:t>ため」</a:t>
            </a:r>
            <a:endParaRPr lang="en-US" altLang="ja-JP" dirty="0" smtClean="0"/>
          </a:p>
          <a:p>
            <a:pPr lvl="1"/>
            <a:r>
              <a:rPr lang="ja-JP" altLang="en-US" dirty="0" smtClean="0"/>
              <a:t>「パソコン</a:t>
            </a:r>
            <a:r>
              <a:rPr lang="ja-JP" altLang="en-US" dirty="0"/>
              <a:t>のほうが慣れているので使いやすい</a:t>
            </a:r>
            <a:r>
              <a:rPr lang="ja-JP" altLang="en-US" dirty="0" smtClean="0"/>
              <a:t>ため」 </a:t>
            </a:r>
            <a:endParaRPr lang="en-US" altLang="ja-JP" dirty="0" smtClean="0"/>
          </a:p>
          <a:p>
            <a:pPr lvl="1"/>
            <a:r>
              <a:rPr kumimoji="1" lang="ja-JP" altLang="en-US" dirty="0" smtClean="0"/>
              <a:t>「</a:t>
            </a:r>
            <a:r>
              <a:rPr lang="en-US" altLang="ja-JP" dirty="0" err="1" smtClean="0"/>
              <a:t>iPhone</a:t>
            </a:r>
            <a:r>
              <a:rPr lang="en-US" altLang="ja-JP" dirty="0" smtClean="0"/>
              <a:t> </a:t>
            </a:r>
            <a:r>
              <a:rPr lang="ja-JP" altLang="en-US" dirty="0" smtClean="0"/>
              <a:t>は</a:t>
            </a:r>
            <a:r>
              <a:rPr lang="ja-JP" altLang="en-US" dirty="0"/>
              <a:t>画面が小さくて目がちかちかして非常に疲れる</a:t>
            </a:r>
            <a:r>
              <a:rPr lang="ja-JP" altLang="en-US" dirty="0" smtClean="0"/>
              <a:t>し，起動</a:t>
            </a:r>
            <a:r>
              <a:rPr lang="ja-JP" altLang="en-US" dirty="0"/>
              <a:t>や設定に時間がかかりすぎていらいら</a:t>
            </a:r>
            <a:r>
              <a:rPr lang="ja-JP" altLang="en-US" dirty="0" smtClean="0"/>
              <a:t>する」</a:t>
            </a:r>
            <a:endParaRPr kumimoji="1" lang="en-US" altLang="ja-JP"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smtClean="0"/>
              <a:t>１．導入のねらい</a:t>
            </a:r>
            <a:endParaRPr kumimoji="1" lang="ja-JP" altLang="en-US" dirty="0"/>
          </a:p>
        </p:txBody>
      </p:sp>
      <p:sp>
        <p:nvSpPr>
          <p:cNvPr id="7" name="コンテンツ プレースホルダ 6"/>
          <p:cNvSpPr>
            <a:spLocks noGrp="1"/>
          </p:cNvSpPr>
          <p:nvPr>
            <p:ph sz="half" idx="1"/>
          </p:nvPr>
        </p:nvSpPr>
        <p:spPr/>
        <p:txBody>
          <a:bodyPr>
            <a:normAutofit fontScale="77500" lnSpcReduction="20000"/>
          </a:bodyPr>
          <a:lstStyle/>
          <a:p>
            <a:r>
              <a:rPr lang="ja-JP" altLang="en-US" dirty="0" smtClean="0"/>
              <a:t>青山学院大学と、ソフトバンクモバイル株式会社およびソフトバンクテレコム株式会社は、</a:t>
            </a:r>
            <a:r>
              <a:rPr lang="en-US" altLang="ja-JP" dirty="0" err="1" smtClean="0"/>
              <a:t>iPhone</a:t>
            </a:r>
            <a:r>
              <a:rPr lang="en-US" altLang="ja-JP" dirty="0" smtClean="0"/>
              <a:t> 3G</a:t>
            </a:r>
            <a:r>
              <a:rPr lang="ja-JP" altLang="en-US" dirty="0" smtClean="0"/>
              <a:t>を通じて、モバイル・ネット社会やユビキタス・コンピューティング、知識情報社会について、共同で研究・教育を行っていきます。これにより、グローバルでユビキタスなモバイル・ネット社会に通用するアプリケーションやシステムを研究開発し、そのライフスタイルを広く提案し、そしてこれを担える人材を育成していきます。（青山学院大学ウェブサイトより）</a:t>
            </a:r>
            <a:endParaRPr lang="en-US" altLang="ja-JP" dirty="0" smtClean="0"/>
          </a:p>
        </p:txBody>
      </p:sp>
      <p:pic>
        <p:nvPicPr>
          <p:cNvPr id="10" name="コンテンツ プレースホルダ 9" descr="pic_361_01.jpg"/>
          <p:cNvPicPr>
            <a:picLocks noGrp="1" noChangeAspect="1"/>
          </p:cNvPicPr>
          <p:nvPr>
            <p:ph sz="half" idx="2"/>
          </p:nvPr>
        </p:nvPicPr>
        <p:blipFill>
          <a:blip r:embed="rId2"/>
          <a:stretch>
            <a:fillRect/>
          </a:stretch>
        </p:blipFill>
        <p:spPr>
          <a:xfrm>
            <a:off x="4714876" y="2285992"/>
            <a:ext cx="3761558" cy="2500330"/>
          </a:xfrm>
        </p:spPr>
      </p:pic>
      <p:sp>
        <p:nvSpPr>
          <p:cNvPr id="6" name="テキスト ボックス 5"/>
          <p:cNvSpPr txBox="1"/>
          <p:nvPr/>
        </p:nvSpPr>
        <p:spPr>
          <a:xfrm>
            <a:off x="5286380" y="5072074"/>
            <a:ext cx="2196435" cy="461665"/>
          </a:xfrm>
          <a:prstGeom prst="rect">
            <a:avLst/>
          </a:prstGeom>
          <a:noFill/>
        </p:spPr>
        <p:txBody>
          <a:bodyPr wrap="none" rtlCol="0">
            <a:spAutoFit/>
          </a:bodyPr>
          <a:lstStyle/>
          <a:p>
            <a:r>
              <a:rPr kumimoji="1" lang="en-US" altLang="ja-JP" sz="2400" dirty="0" smtClean="0"/>
              <a:t>2009</a:t>
            </a:r>
            <a:r>
              <a:rPr kumimoji="1" lang="ja-JP" altLang="en-US" sz="2400" dirty="0" smtClean="0"/>
              <a:t>年</a:t>
            </a:r>
            <a:r>
              <a:rPr kumimoji="1" lang="en-US" altLang="ja-JP" sz="2400" dirty="0" smtClean="0"/>
              <a:t>5</a:t>
            </a:r>
            <a:r>
              <a:rPr kumimoji="1" lang="ja-JP" altLang="en-US" sz="2400" dirty="0" smtClean="0"/>
              <a:t>月</a:t>
            </a:r>
            <a:r>
              <a:rPr kumimoji="1" lang="en-US" altLang="ja-JP" sz="2400" dirty="0" smtClean="0"/>
              <a:t>14</a:t>
            </a:r>
            <a:r>
              <a:rPr kumimoji="1" lang="ja-JP" altLang="en-US" sz="2400" dirty="0" smtClean="0"/>
              <a:t>日</a:t>
            </a:r>
            <a:endParaRPr kumimoji="1" lang="ja-JP"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考察</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セカンドモニタとしての </a:t>
            </a:r>
            <a:r>
              <a:rPr lang="en-US" altLang="ja-JP" dirty="0" err="1" smtClean="0"/>
              <a:t>iPhone</a:t>
            </a:r>
            <a:r>
              <a:rPr lang="en-US" altLang="ja-JP" dirty="0" smtClean="0"/>
              <a:t> </a:t>
            </a:r>
            <a:r>
              <a:rPr lang="ja-JP" altLang="en-US" dirty="0" smtClean="0"/>
              <a:t>の使用は</a:t>
            </a:r>
            <a:r>
              <a:rPr lang="en-US" altLang="ja-JP" dirty="0" smtClean="0"/>
              <a:t>40%</a:t>
            </a:r>
            <a:r>
              <a:rPr lang="ja-JP" altLang="en-US" dirty="0" smtClean="0"/>
              <a:t>ほどの学生の支持を得た．</a:t>
            </a:r>
            <a:r>
              <a:rPr lang="en-US" altLang="ja-JP" dirty="0" err="1" smtClean="0"/>
              <a:t>iPhone</a:t>
            </a:r>
            <a:r>
              <a:rPr lang="en-US" altLang="ja-JP" dirty="0" smtClean="0"/>
              <a:t> </a:t>
            </a:r>
            <a:r>
              <a:rPr lang="ja-JP" altLang="en-US" dirty="0" smtClean="0"/>
              <a:t>導入の意味は十分にあったと考える．</a:t>
            </a:r>
            <a:endParaRPr lang="en-US" altLang="ja-JP" dirty="0" smtClean="0"/>
          </a:p>
          <a:p>
            <a:r>
              <a:rPr kumimoji="1" lang="ja-JP" altLang="en-US" dirty="0" smtClean="0"/>
              <a:t>しかし，支持率をもう少し高くすることはできないか？</a:t>
            </a:r>
            <a:endParaRPr kumimoji="1" lang="en-US" altLang="ja-JP" dirty="0" smtClean="0"/>
          </a:p>
          <a:p>
            <a:r>
              <a:rPr kumimoji="1" lang="ja-JP" altLang="en-US" dirty="0" smtClean="0"/>
              <a:t>注目した点：学生はなぜ「画面が小さい」と言うのか？</a:t>
            </a:r>
            <a:endParaRPr kumimoji="1" lang="en-US" altLang="ja-JP" dirty="0" smtClean="0"/>
          </a:p>
          <a:p>
            <a:pPr lvl="1"/>
            <a:r>
              <a:rPr lang="ja-JP" altLang="en-US" dirty="0" smtClean="0"/>
              <a:t>小さければ拡大すればよい．</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画面をスクロールしたり，拡大したりして，必要な情報</a:t>
            </a:r>
            <a:r>
              <a:rPr lang="ja-JP" altLang="en-US" dirty="0" smtClean="0"/>
              <a:t>を適切に表示させることが，そもそも面倒．</a:t>
            </a:r>
            <a:endParaRPr lang="en-US" altLang="ja-JP" dirty="0" smtClean="0"/>
          </a:p>
          <a:p>
            <a:pPr lvl="1"/>
            <a:r>
              <a:rPr lang="ja-JP" altLang="en-US" dirty="0" smtClean="0"/>
              <a:t>余分な操作なく，ひとつの画面から必要な情報が得られるべき．</a:t>
            </a:r>
            <a:endParaRPr lang="en-US" altLang="ja-JP" dirty="0" smtClean="0"/>
          </a:p>
          <a:p>
            <a:r>
              <a:rPr lang="ja-JP" altLang="en-US" dirty="0" smtClean="0"/>
              <a:t>教材のレイアウトを改善する必要</a:t>
            </a:r>
            <a:endParaRPr lang="en-US" altLang="ja-JP"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09-2.jpg"/>
          <p:cNvPicPr>
            <a:picLocks noChangeAspect="1"/>
          </p:cNvPicPr>
          <p:nvPr/>
        </p:nvPicPr>
        <p:blipFill>
          <a:blip r:embed="rId2" cstate="print"/>
          <a:stretch>
            <a:fillRect/>
          </a:stretch>
        </p:blipFill>
        <p:spPr>
          <a:xfrm rot="5400000">
            <a:off x="2214388" y="-549312"/>
            <a:ext cx="4680000" cy="7020000"/>
          </a:xfrm>
          <a:prstGeom prst="rect">
            <a:avLst/>
          </a:prstGeom>
        </p:spPr>
      </p:pic>
      <p:sp>
        <p:nvSpPr>
          <p:cNvPr id="3" name="テキスト ボックス 2"/>
          <p:cNvSpPr txBox="1"/>
          <p:nvPr/>
        </p:nvSpPr>
        <p:spPr>
          <a:xfrm>
            <a:off x="1714480" y="5429264"/>
            <a:ext cx="5723042" cy="830997"/>
          </a:xfrm>
          <a:prstGeom prst="rect">
            <a:avLst/>
          </a:prstGeom>
          <a:noFill/>
        </p:spPr>
        <p:txBody>
          <a:bodyPr wrap="none" rtlCol="0">
            <a:spAutoFit/>
          </a:bodyPr>
          <a:lstStyle/>
          <a:p>
            <a:r>
              <a:rPr lang="ja-JP" altLang="en-US" sz="2400" dirty="0" smtClean="0"/>
              <a:t>教材</a:t>
            </a:r>
            <a:r>
              <a:rPr lang="en-US" altLang="ja-JP" sz="2400" dirty="0" smtClean="0"/>
              <a:t>PDF</a:t>
            </a:r>
            <a:r>
              <a:rPr lang="ja-JP" altLang="en-US" sz="2400" dirty="0" smtClean="0"/>
              <a:t>の一部を拡大した画面．</a:t>
            </a:r>
            <a:endParaRPr lang="en-US" altLang="ja-JP" sz="2400" dirty="0" smtClean="0"/>
          </a:p>
          <a:p>
            <a:r>
              <a:rPr kumimoji="1" lang="ja-JP" altLang="en-US" sz="2400" dirty="0" smtClean="0"/>
              <a:t>必要な情報が一画面に収められていない．</a:t>
            </a:r>
            <a:endParaRPr kumimoji="1" lang="ja-JP" alt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実験２：デザイン原理に基づく</a:t>
            </a:r>
            <a:r>
              <a:rPr lang="en-US" altLang="ja-JP" dirty="0" smtClean="0"/>
              <a:t/>
            </a:r>
            <a:br>
              <a:rPr lang="en-US" altLang="ja-JP" dirty="0" smtClean="0"/>
            </a:br>
            <a:r>
              <a:rPr lang="ja-JP" altLang="en-US" dirty="0" smtClean="0"/>
              <a:t>教材改善</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Spatial Contiguity Principle: </a:t>
            </a:r>
            <a:r>
              <a:rPr lang="ja-JP" altLang="en-US" dirty="0" smtClean="0"/>
              <a:t>対応する文と絵は近くに配置すると学習が促進される．</a:t>
            </a:r>
            <a:endParaRPr lang="en-US" altLang="ja-JP" dirty="0" smtClean="0"/>
          </a:p>
          <a:p>
            <a:pPr lvl="1"/>
            <a:r>
              <a:rPr lang="en-US" altLang="ja-JP" dirty="0" smtClean="0"/>
              <a:t>Mayer (2009) </a:t>
            </a:r>
            <a:r>
              <a:rPr lang="ja-JP" altLang="en-US" dirty="0" smtClean="0"/>
              <a:t>による，マルチメディア学習でのデザイン原理のひとつ．</a:t>
            </a:r>
            <a:endParaRPr lang="en-US" altLang="ja-JP" dirty="0" smtClean="0"/>
          </a:p>
          <a:p>
            <a:r>
              <a:rPr lang="ja-JP" altLang="en-US" dirty="0" smtClean="0"/>
              <a:t>この原理にしたがって，教材レイアウトを改善した．</a:t>
            </a:r>
            <a:endParaRPr lang="en-US" altLang="ja-JP" dirty="0" smtClean="0"/>
          </a:p>
          <a:p>
            <a:pPr lvl="1"/>
            <a:r>
              <a:rPr lang="ja-JP" altLang="en-US" dirty="0" smtClean="0"/>
              <a:t>ひとまとまりの操作に必要な情報が，ひとつの画面に収まるようにする．</a:t>
            </a:r>
            <a:endParaRPr lang="en-US" altLang="ja-JP" dirty="0" smtClean="0"/>
          </a:p>
        </p:txBody>
      </p:sp>
      <p:sp>
        <p:nvSpPr>
          <p:cNvPr id="7" name="テキスト ボックス 6"/>
          <p:cNvSpPr txBox="1"/>
          <p:nvPr/>
        </p:nvSpPr>
        <p:spPr>
          <a:xfrm>
            <a:off x="785786" y="5715016"/>
            <a:ext cx="7500708" cy="369332"/>
          </a:xfrm>
          <a:prstGeom prst="rect">
            <a:avLst/>
          </a:prstGeom>
          <a:noFill/>
        </p:spPr>
        <p:txBody>
          <a:bodyPr wrap="none" rtlCol="0">
            <a:spAutoFit/>
          </a:bodyPr>
          <a:lstStyle/>
          <a:p>
            <a:r>
              <a:rPr lang="en-US" altLang="ja-JP" dirty="0" smtClean="0"/>
              <a:t>Mayer, R. E. (2009). </a:t>
            </a:r>
            <a:r>
              <a:rPr lang="en-US" altLang="ja-JP" i="1" dirty="0" smtClean="0">
                <a:latin typeface="Times New Roman" pitchFamily="18" charset="0"/>
                <a:cs typeface="Times New Roman" pitchFamily="18" charset="0"/>
              </a:rPr>
              <a:t>Multimedia learning </a:t>
            </a:r>
            <a:r>
              <a:rPr lang="en-US" altLang="ja-JP" dirty="0" smtClean="0"/>
              <a:t>(2</a:t>
            </a:r>
            <a:r>
              <a:rPr lang="en-US" altLang="ja-JP" baseline="30000" dirty="0" smtClean="0"/>
              <a:t>nd</a:t>
            </a:r>
            <a:r>
              <a:rPr lang="en-US" altLang="ja-JP" dirty="0" smtClean="0"/>
              <a:t> ed.). Cambridge University Press.</a:t>
            </a:r>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2010.jpg"/>
          <p:cNvPicPr>
            <a:picLocks noChangeAspect="1"/>
          </p:cNvPicPr>
          <p:nvPr/>
        </p:nvPicPr>
        <p:blipFill>
          <a:blip r:embed="rId2" cstate="print"/>
          <a:stretch>
            <a:fillRect/>
          </a:stretch>
        </p:blipFill>
        <p:spPr>
          <a:xfrm rot="5400000">
            <a:off x="2232000" y="-549312"/>
            <a:ext cx="4680000" cy="7020000"/>
          </a:xfrm>
          <a:prstGeom prst="rect">
            <a:avLst/>
          </a:prstGeom>
        </p:spPr>
      </p:pic>
      <p:sp>
        <p:nvSpPr>
          <p:cNvPr id="5" name="テキスト ボックス 4"/>
          <p:cNvSpPr txBox="1"/>
          <p:nvPr/>
        </p:nvSpPr>
        <p:spPr>
          <a:xfrm>
            <a:off x="1078031" y="5445224"/>
            <a:ext cx="7013458" cy="830997"/>
          </a:xfrm>
          <a:prstGeom prst="rect">
            <a:avLst/>
          </a:prstGeom>
          <a:noFill/>
        </p:spPr>
        <p:txBody>
          <a:bodyPr wrap="none" rtlCol="0">
            <a:spAutoFit/>
          </a:bodyPr>
          <a:lstStyle/>
          <a:p>
            <a:r>
              <a:rPr lang="en-US" altLang="ja-JP" sz="2400" dirty="0" smtClean="0"/>
              <a:t>PowerPoint</a:t>
            </a:r>
            <a:r>
              <a:rPr kumimoji="1" lang="en-US" altLang="ja-JP" sz="2400" dirty="0" smtClean="0"/>
              <a:t> 2007 </a:t>
            </a:r>
            <a:r>
              <a:rPr kumimoji="1" lang="ja-JP" altLang="en-US" sz="2400" dirty="0" smtClean="0"/>
              <a:t>で作成した文書を </a:t>
            </a:r>
            <a:r>
              <a:rPr kumimoji="1" lang="en-US" altLang="ja-JP" sz="2400" dirty="0" smtClean="0"/>
              <a:t>PDF </a:t>
            </a:r>
            <a:r>
              <a:rPr kumimoji="1" lang="ja-JP" altLang="en-US" sz="2400" dirty="0" smtClean="0"/>
              <a:t>にした教材を</a:t>
            </a:r>
            <a:endParaRPr kumimoji="1" lang="en-US" altLang="ja-JP" sz="2400" dirty="0" smtClean="0"/>
          </a:p>
          <a:p>
            <a:r>
              <a:rPr lang="en-US" altLang="ja-JP" sz="2400" dirty="0" err="1" smtClean="0"/>
              <a:t>iPhone</a:t>
            </a:r>
            <a:r>
              <a:rPr lang="en-US" altLang="ja-JP" sz="2400" dirty="0" smtClean="0"/>
              <a:t> </a:t>
            </a:r>
            <a:r>
              <a:rPr lang="ja-JP" altLang="en-US" sz="2400" dirty="0" smtClean="0"/>
              <a:t>のブラウザで表示した画面</a:t>
            </a:r>
            <a:r>
              <a:rPr kumimoji="1" lang="ja-JP" altLang="en-US" sz="2400" dirty="0" smtClean="0"/>
              <a:t>．</a:t>
            </a:r>
            <a:endParaRPr kumimoji="1" lang="ja-JP" alt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参加者</a:t>
            </a:r>
            <a:endParaRPr kumimoji="1" lang="en-US" altLang="ja-JP" dirty="0" smtClean="0"/>
          </a:p>
          <a:p>
            <a:pPr lvl="1"/>
            <a:r>
              <a:rPr kumimoji="1" lang="en-US" altLang="ja-JP" dirty="0" smtClean="0"/>
              <a:t>2010</a:t>
            </a:r>
            <a:r>
              <a:rPr kumimoji="1" lang="ja-JP" altLang="en-US" dirty="0" smtClean="0"/>
              <a:t>年度</a:t>
            </a:r>
            <a:r>
              <a:rPr kumimoji="1" lang="ja-JP" altLang="en-US" dirty="0" smtClean="0"/>
              <a:t>「統計入門」受講者</a:t>
            </a:r>
            <a:r>
              <a:rPr lang="en-US" altLang="ja-JP" dirty="0" smtClean="0"/>
              <a:t>96</a:t>
            </a:r>
            <a:r>
              <a:rPr kumimoji="1" lang="ja-JP" altLang="en-US" dirty="0" smtClean="0"/>
              <a:t>名のうち，第２回の講義（</a:t>
            </a:r>
            <a:r>
              <a:rPr lang="en-US" altLang="ja-JP" dirty="0" smtClean="0"/>
              <a:t>9</a:t>
            </a:r>
            <a:r>
              <a:rPr kumimoji="1" lang="ja-JP" altLang="en-US" dirty="0" smtClean="0"/>
              <a:t>月</a:t>
            </a:r>
            <a:r>
              <a:rPr lang="en-US" altLang="ja-JP" dirty="0" smtClean="0"/>
              <a:t>28</a:t>
            </a:r>
            <a:r>
              <a:rPr kumimoji="1" lang="ja-JP" altLang="en-US" dirty="0" smtClean="0"/>
              <a:t>日）に出席し，</a:t>
            </a:r>
            <a:r>
              <a:rPr kumimoji="1" lang="en-US" altLang="ja-JP" dirty="0" err="1" smtClean="0"/>
              <a:t>iPhone</a:t>
            </a:r>
            <a:r>
              <a:rPr kumimoji="1" lang="en-US" altLang="ja-JP" dirty="0" smtClean="0"/>
              <a:t> </a:t>
            </a:r>
            <a:r>
              <a:rPr kumimoji="1" lang="ja-JP" altLang="en-US" dirty="0" smtClean="0"/>
              <a:t>を所持していた</a:t>
            </a:r>
            <a:r>
              <a:rPr lang="en-US" altLang="ja-JP" dirty="0" smtClean="0"/>
              <a:t>67</a:t>
            </a:r>
            <a:r>
              <a:rPr kumimoji="1" lang="ja-JP" altLang="en-US" dirty="0" smtClean="0"/>
              <a:t>名．</a:t>
            </a:r>
            <a:endParaRPr kumimoji="1" lang="en-US" altLang="ja-JP" dirty="0" smtClean="0"/>
          </a:p>
          <a:p>
            <a:r>
              <a:rPr lang="ja-JP" altLang="en-US" dirty="0" smtClean="0"/>
              <a:t>材料</a:t>
            </a:r>
            <a:endParaRPr lang="en-US" altLang="ja-JP" dirty="0" smtClean="0"/>
          </a:p>
          <a:p>
            <a:pPr lvl="1"/>
            <a:r>
              <a:rPr lang="en-US" altLang="ja-JP" dirty="0" smtClean="0"/>
              <a:t>Microsoft Excel 2007 </a:t>
            </a:r>
            <a:r>
              <a:rPr lang="ja-JP" altLang="en-US" dirty="0" smtClean="0"/>
              <a:t>を用いて，度数分布表とヒストグラムを作成する手順を示した </a:t>
            </a:r>
            <a:r>
              <a:rPr lang="en-US" altLang="ja-JP" dirty="0" smtClean="0"/>
              <a:t>PDF </a:t>
            </a:r>
            <a:r>
              <a:rPr lang="ja-JP" altLang="en-US" dirty="0" smtClean="0"/>
              <a:t>文書． （</a:t>
            </a:r>
            <a:r>
              <a:rPr lang="en-US" altLang="ja-JP" dirty="0" smtClean="0"/>
              <a:t>Microsoft PowerPoint </a:t>
            </a:r>
            <a:r>
              <a:rPr lang="ja-JP" altLang="en-US" dirty="0" smtClean="0"/>
              <a:t>で作成）</a:t>
            </a:r>
            <a:endParaRPr lang="en-US" altLang="ja-JP"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デザイン</a:t>
            </a:r>
            <a:endParaRPr lang="en-US" altLang="ja-JP" dirty="0" smtClean="0"/>
          </a:p>
          <a:p>
            <a:pPr lvl="1"/>
            <a:r>
              <a:rPr lang="ja-JP" altLang="en-US" dirty="0" smtClean="0"/>
              <a:t>シングルモニタ：文書を学生の </a:t>
            </a:r>
            <a:r>
              <a:rPr lang="en-US" altLang="ja-JP" dirty="0" smtClean="0"/>
              <a:t>PC </a:t>
            </a:r>
            <a:r>
              <a:rPr lang="ja-JP" altLang="en-US" dirty="0" smtClean="0"/>
              <a:t>に配信．</a:t>
            </a:r>
            <a:endParaRPr lang="en-US" altLang="ja-JP" dirty="0" smtClean="0"/>
          </a:p>
          <a:p>
            <a:pPr lvl="1"/>
            <a:r>
              <a:rPr lang="ja-JP" altLang="en-US" dirty="0" smtClean="0"/>
              <a:t>デュアルモニタ</a:t>
            </a:r>
            <a:r>
              <a:rPr lang="ja-JP" altLang="en-US" dirty="0" smtClean="0">
                <a:sym typeface="Wingdings" pitchFamily="2" charset="2"/>
              </a:rPr>
              <a:t>：</a:t>
            </a:r>
            <a:r>
              <a:rPr lang="en-US" altLang="ja-JP" dirty="0" err="1" smtClean="0"/>
              <a:t>iPhone</a:t>
            </a:r>
            <a:r>
              <a:rPr lang="en-US" altLang="ja-JP" dirty="0" smtClean="0"/>
              <a:t> </a:t>
            </a:r>
            <a:r>
              <a:rPr lang="ja-JP" altLang="en-US" dirty="0" smtClean="0"/>
              <a:t>のブラウザでアクセス．</a:t>
            </a:r>
            <a:endParaRPr lang="en-US" altLang="ja-JP" dirty="0" smtClean="0"/>
          </a:p>
          <a:p>
            <a:r>
              <a:rPr lang="ja-JP" altLang="en-US" dirty="0" smtClean="0"/>
              <a:t>手続き</a:t>
            </a:r>
            <a:endParaRPr lang="en-US" altLang="ja-JP" dirty="0" smtClean="0"/>
          </a:p>
          <a:p>
            <a:pPr lvl="1"/>
            <a:r>
              <a:rPr lang="ja-JP" altLang="en-US" dirty="0" smtClean="0"/>
              <a:t>学生は度数分布表を２回作成．１回はシングルモニタ条件，もう１回はデュアルモニタ条件．経験する条件の順序はカウンターバランスをとった．</a:t>
            </a:r>
            <a:endParaRPr lang="en-US" altLang="ja-JP" dirty="0" smtClean="0"/>
          </a:p>
          <a:p>
            <a:pPr lvl="1"/>
            <a:r>
              <a:rPr lang="ja-JP" altLang="en-US" dirty="0" smtClean="0"/>
              <a:t>２条件を比較する質問項目に回答．</a:t>
            </a:r>
            <a:endParaRPr lang="en-US" altLang="ja-JP"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r>
              <a:rPr lang="en-US" altLang="ja-JP" dirty="0" smtClean="0"/>
              <a:t>2010</a:t>
            </a:r>
            <a:r>
              <a:rPr lang="ja-JP" altLang="en-US" dirty="0" smtClean="0"/>
              <a:t>年）</a:t>
            </a:r>
            <a:endParaRPr kumimoji="1" lang="ja-JP" altLang="en-US" dirty="0"/>
          </a:p>
        </p:txBody>
      </p:sp>
      <p:graphicFrame>
        <p:nvGraphicFramePr>
          <p:cNvPr id="7" name="コンテンツ プレースホルダ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教材改善の効果は劇的であった．</a:t>
            </a:r>
            <a:endParaRPr kumimoji="1" lang="en-US" altLang="ja-JP" dirty="0" smtClean="0"/>
          </a:p>
          <a:p>
            <a:pPr lvl="1"/>
            <a:r>
              <a:rPr lang="ja-JP" altLang="en-US" dirty="0" smtClean="0"/>
              <a:t>マルチメディア学習のデザイン原理にしたがった．</a:t>
            </a:r>
            <a:r>
              <a:rPr lang="en-US" altLang="ja-JP" dirty="0" smtClean="0"/>
              <a:t>Spatial Contiguity Principle</a:t>
            </a:r>
            <a:endParaRPr kumimoji="1" lang="en-US" altLang="ja-JP" dirty="0" smtClean="0"/>
          </a:p>
          <a:p>
            <a:r>
              <a:rPr lang="ja-JP" altLang="en-US" dirty="0" smtClean="0"/>
              <a:t>実験２（</a:t>
            </a:r>
            <a:r>
              <a:rPr lang="en-US" altLang="ja-JP" dirty="0" smtClean="0"/>
              <a:t>2010</a:t>
            </a:r>
            <a:r>
              <a:rPr lang="ja-JP" altLang="en-US" dirty="0" smtClean="0"/>
              <a:t>年度）では，無線</a:t>
            </a:r>
            <a:r>
              <a:rPr lang="en-US" altLang="ja-JP" dirty="0" smtClean="0"/>
              <a:t>LAN</a:t>
            </a:r>
            <a:r>
              <a:rPr lang="ja-JP" altLang="en-US" dirty="0" smtClean="0"/>
              <a:t>使用の設定や教材へのアクセスにとまどった学生が少なかった．このことも，セカンドモニタとしての </a:t>
            </a:r>
            <a:r>
              <a:rPr lang="en-US" altLang="ja-JP" dirty="0" err="1" smtClean="0"/>
              <a:t>iPhone</a:t>
            </a:r>
            <a:r>
              <a:rPr lang="en-US" altLang="ja-JP" dirty="0" smtClean="0"/>
              <a:t> </a:t>
            </a:r>
            <a:r>
              <a:rPr lang="ja-JP" altLang="en-US" dirty="0" smtClean="0"/>
              <a:t>の支持率を引き上げた要因かもしれない．</a:t>
            </a:r>
            <a:endParaRPr lang="en-US" altLang="ja-JP"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結論</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統計学の授業で </a:t>
            </a:r>
            <a:r>
              <a:rPr lang="en-US" altLang="ja-JP" dirty="0" err="1" smtClean="0"/>
              <a:t>iPhone</a:t>
            </a:r>
            <a:r>
              <a:rPr lang="en-US" altLang="ja-JP" dirty="0" smtClean="0"/>
              <a:t> </a:t>
            </a:r>
            <a:r>
              <a:rPr lang="ja-JP" altLang="en-US" dirty="0" smtClean="0"/>
              <a:t>をセカンドモニタとして 使用するのは，</a:t>
            </a:r>
            <a:r>
              <a:rPr lang="en-US" altLang="ja-JP" dirty="0" err="1" smtClean="0"/>
              <a:t>iPhone</a:t>
            </a:r>
            <a:r>
              <a:rPr lang="en-US" altLang="ja-JP" dirty="0" smtClean="0"/>
              <a:t> </a:t>
            </a:r>
            <a:r>
              <a:rPr lang="ja-JP" altLang="en-US" dirty="0" smtClean="0"/>
              <a:t>の活用方法として有望である．</a:t>
            </a:r>
            <a:r>
              <a:rPr lang="en-US" altLang="ja-JP" dirty="0"/>
              <a:t> </a:t>
            </a:r>
            <a:endParaRPr lang="en-US" altLang="ja-JP" dirty="0" smtClean="0"/>
          </a:p>
          <a:p>
            <a:r>
              <a:rPr lang="en-US" altLang="ja-JP" dirty="0" err="1" smtClean="0"/>
              <a:t>iPhone</a:t>
            </a:r>
            <a:r>
              <a:rPr lang="en-US" altLang="ja-JP" dirty="0" smtClean="0"/>
              <a:t> </a:t>
            </a:r>
            <a:r>
              <a:rPr lang="ja-JP" altLang="en-US" dirty="0" smtClean="0"/>
              <a:t>で提示する教材は，マルチメディア学習のデザイン原理にしたがって作成すべき．</a:t>
            </a:r>
            <a:endParaRPr lang="en-US" altLang="ja-JP" dirty="0" smtClean="0"/>
          </a:p>
          <a:p>
            <a:pPr lvl="1"/>
            <a:r>
              <a:rPr lang="en-US" altLang="ja-JP" dirty="0" smtClean="0"/>
              <a:t>Spatial Contiguity Principle</a:t>
            </a:r>
            <a:r>
              <a:rPr lang="ja-JP" altLang="en-US" dirty="0" smtClean="0"/>
              <a:t>：</a:t>
            </a:r>
            <a:r>
              <a:rPr lang="en-US" altLang="ja-JP" dirty="0" smtClean="0"/>
              <a:t>Students learn better when corresponding words and pictures are presented near rather than far from each other on the page or screen. (Mayer, 2009, p.135)</a:t>
            </a:r>
            <a:endParaRPr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err="1" smtClean="0"/>
              <a:t>iPhone</a:t>
            </a:r>
            <a:r>
              <a:rPr kumimoji="1" lang="en-US" altLang="ja-JP" dirty="0" smtClean="0"/>
              <a:t> </a:t>
            </a:r>
            <a:r>
              <a:rPr kumimoji="1" lang="ja-JP" altLang="en-US" dirty="0" smtClean="0"/>
              <a:t>導入のねらい</a:t>
            </a:r>
            <a:endParaRPr kumimoji="1" lang="ja-JP" altLang="en-US" dirty="0"/>
          </a:p>
        </p:txBody>
      </p:sp>
      <p:sp>
        <p:nvSpPr>
          <p:cNvPr id="6" name="コンテンツ プレースホルダ 5"/>
          <p:cNvSpPr>
            <a:spLocks noGrp="1"/>
          </p:cNvSpPr>
          <p:nvPr>
            <p:ph idx="1"/>
          </p:nvPr>
        </p:nvSpPr>
        <p:spPr/>
        <p:txBody>
          <a:bodyPr/>
          <a:lstStyle/>
          <a:p>
            <a:r>
              <a:rPr kumimoji="1" lang="ja-JP" altLang="en-US" dirty="0" smtClean="0"/>
              <a:t>学生時代に </a:t>
            </a:r>
            <a:r>
              <a:rPr kumimoji="1" lang="en-US" altLang="ja-JP" dirty="0" smtClean="0"/>
              <a:t>ICT </a:t>
            </a:r>
            <a:r>
              <a:rPr kumimoji="1" lang="ja-JP" altLang="en-US" dirty="0" smtClean="0"/>
              <a:t>やネットビジネスについて体感的に理解する．</a:t>
            </a:r>
            <a:endParaRPr kumimoji="1" lang="en-US" altLang="ja-JP" dirty="0" smtClean="0"/>
          </a:p>
          <a:p>
            <a:pPr lvl="1"/>
            <a:r>
              <a:rPr lang="ja-JP" altLang="en-US" dirty="0" smtClean="0"/>
              <a:t>優れたユーザビリティの体感</a:t>
            </a:r>
            <a:endParaRPr lang="en-US" altLang="ja-JP" dirty="0" smtClean="0"/>
          </a:p>
          <a:p>
            <a:pPr lvl="1"/>
            <a:r>
              <a:rPr kumimoji="1" lang="en-US" altLang="ja-JP" dirty="0" smtClean="0"/>
              <a:t>iTunes </a:t>
            </a:r>
            <a:r>
              <a:rPr kumimoji="1" lang="ja-JP" altLang="en-US" dirty="0" smtClean="0"/>
              <a:t>などを通してのネットビジネスの体感</a:t>
            </a:r>
            <a:endParaRPr kumimoji="1" lang="en-US" altLang="ja-JP" dirty="0" smtClean="0"/>
          </a:p>
          <a:p>
            <a:pPr lvl="1"/>
            <a:r>
              <a:rPr kumimoji="1" lang="ja-JP" altLang="en-US" dirty="0" smtClean="0"/>
              <a:t>情報への感度の向上</a:t>
            </a:r>
            <a:endParaRPr kumimoji="1" lang="en-US" altLang="ja-JP" dirty="0" smtClean="0"/>
          </a:p>
          <a:p>
            <a:r>
              <a:rPr kumimoji="1" lang="ja-JP" altLang="en-US" dirty="0" smtClean="0"/>
              <a:t>すべての学生が </a:t>
            </a:r>
            <a:r>
              <a:rPr kumimoji="1" lang="en-US" altLang="ja-JP" dirty="0" err="1" smtClean="0"/>
              <a:t>iPhone</a:t>
            </a:r>
            <a:r>
              <a:rPr kumimoji="1" lang="en-US" altLang="ja-JP" dirty="0" smtClean="0"/>
              <a:t> </a:t>
            </a:r>
            <a:r>
              <a:rPr kumimoji="1" lang="ja-JP" altLang="en-US" dirty="0" smtClean="0"/>
              <a:t>を持っていることで可能になる研究と教育を行う．</a:t>
            </a:r>
            <a:endParaRPr kumimoji="1" lang="ja-JP" altLang="en-US" dirty="0"/>
          </a:p>
        </p:txBody>
      </p:sp>
      <p:sp>
        <p:nvSpPr>
          <p:cNvPr id="7" name="テキスト ボックス 6"/>
          <p:cNvSpPr txBox="1"/>
          <p:nvPr/>
        </p:nvSpPr>
        <p:spPr>
          <a:xfrm>
            <a:off x="1214414" y="5429264"/>
            <a:ext cx="7643866" cy="923330"/>
          </a:xfrm>
          <a:prstGeom prst="rect">
            <a:avLst/>
          </a:prstGeom>
          <a:noFill/>
        </p:spPr>
        <p:txBody>
          <a:bodyPr wrap="square" rtlCol="0">
            <a:spAutoFit/>
          </a:bodyPr>
          <a:lstStyle/>
          <a:p>
            <a:r>
              <a:rPr kumimoji="1" lang="ja-JP" altLang="en-US" dirty="0" smtClean="0"/>
              <a:t>宮治裕・飯島泰裕 （</a:t>
            </a:r>
            <a:r>
              <a:rPr kumimoji="1" lang="en-US" altLang="ja-JP" dirty="0" smtClean="0"/>
              <a:t>2010</a:t>
            </a:r>
            <a:r>
              <a:rPr kumimoji="1" lang="ja-JP" altLang="en-US" dirty="0" smtClean="0"/>
              <a:t>） 青山学院大学社会情報学部にお</a:t>
            </a:r>
            <a:r>
              <a:rPr lang="ja-JP" altLang="en-US" dirty="0" smtClean="0"/>
              <a:t>ける</a:t>
            </a:r>
            <a:r>
              <a:rPr lang="en-US" altLang="ja-JP" dirty="0" err="1" smtClean="0"/>
              <a:t>iPhone</a:t>
            </a:r>
            <a:r>
              <a:rPr lang="ja-JP" altLang="en-US" dirty="0" smtClean="0"/>
              <a:t>の導入</a:t>
            </a:r>
            <a:r>
              <a:rPr lang="en-US" altLang="ja-JP" dirty="0" smtClean="0"/>
              <a:t>―</a:t>
            </a:r>
            <a:r>
              <a:rPr lang="ja-JP" altLang="en-US" dirty="0" smtClean="0"/>
              <a:t>初年次総括　ねらいと効果について</a:t>
            </a:r>
            <a:r>
              <a:rPr lang="en-US" altLang="ja-JP" dirty="0" smtClean="0"/>
              <a:t>―</a:t>
            </a:r>
            <a:r>
              <a:rPr lang="ja-JP" altLang="en-US" dirty="0" smtClean="0"/>
              <a:t>　コンピュータ </a:t>
            </a:r>
            <a:r>
              <a:rPr lang="en-US" altLang="ja-JP" dirty="0" smtClean="0"/>
              <a:t>&amp; </a:t>
            </a:r>
            <a:r>
              <a:rPr lang="ja-JP" altLang="en-US" dirty="0" smtClean="0"/>
              <a:t>エデュケーション，</a:t>
            </a:r>
            <a:r>
              <a:rPr lang="en-US" altLang="ja-JP" dirty="0" smtClean="0"/>
              <a:t>28</a:t>
            </a:r>
            <a:r>
              <a:rPr lang="ja-JP" altLang="en-US" dirty="0" err="1" smtClean="0"/>
              <a:t>，</a:t>
            </a:r>
            <a:r>
              <a:rPr lang="en-US" altLang="ja-JP" dirty="0" smtClean="0"/>
              <a:t>4-10</a:t>
            </a:r>
            <a:r>
              <a:rPr lang="ja-JP" altLang="en-US" dirty="0" err="1" smtClean="0"/>
              <a:t>．</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iPhone</a:t>
            </a:r>
            <a:r>
              <a:rPr kumimoji="1" lang="en-US" altLang="ja-JP" dirty="0" smtClean="0"/>
              <a:t> </a:t>
            </a:r>
            <a:r>
              <a:rPr kumimoji="1" lang="ja-JP" altLang="en-US" dirty="0" smtClean="0"/>
              <a:t>での 授業視聴（</a:t>
            </a:r>
            <a:r>
              <a:rPr kumimoji="1" lang="en-US" altLang="ja-JP" dirty="0" err="1" smtClean="0"/>
              <a:t>Ustrea</a:t>
            </a:r>
            <a:r>
              <a:rPr lang="en-US" altLang="ja-JP" dirty="0" err="1"/>
              <a:t>m</a:t>
            </a:r>
            <a:r>
              <a:rPr kumimoji="1" lang="ja-JP" altLang="en-US" dirty="0" smtClean="0"/>
              <a:t>）</a:t>
            </a:r>
            <a:endParaRPr kumimoji="1" lang="ja-JP" altLang="en-US" dirty="0"/>
          </a:p>
        </p:txBody>
      </p:sp>
      <p:pic>
        <p:nvPicPr>
          <p:cNvPr id="4" name="コンテンツ プレースホルダ 3" descr="Figure4.png"/>
          <p:cNvPicPr>
            <a:picLocks noGrp="1" noChangeAspect="1"/>
          </p:cNvPicPr>
          <p:nvPr>
            <p:ph idx="1"/>
          </p:nvPr>
        </p:nvPicPr>
        <p:blipFill>
          <a:blip r:embed="rId2"/>
          <a:stretch>
            <a:fillRect/>
          </a:stretch>
        </p:blipFill>
        <p:spPr>
          <a:xfrm>
            <a:off x="1554691" y="1600200"/>
            <a:ext cx="6034617" cy="4525963"/>
          </a:xfrm>
        </p:spPr>
      </p:pic>
      <p:sp>
        <p:nvSpPr>
          <p:cNvPr id="5" name="テキスト ボックス 4"/>
          <p:cNvSpPr txBox="1"/>
          <p:nvPr/>
        </p:nvSpPr>
        <p:spPr>
          <a:xfrm>
            <a:off x="714348" y="6143644"/>
            <a:ext cx="7526932" cy="369332"/>
          </a:xfrm>
          <a:prstGeom prst="rect">
            <a:avLst/>
          </a:prstGeom>
          <a:noFill/>
        </p:spPr>
        <p:txBody>
          <a:bodyPr wrap="none" rtlCol="0">
            <a:spAutoFit/>
          </a:bodyPr>
          <a:lstStyle/>
          <a:p>
            <a:r>
              <a:rPr lang="ja-JP" altLang="en-US" dirty="0"/>
              <a:t>現在</a:t>
            </a:r>
            <a:r>
              <a:rPr lang="ja-JP" altLang="en-US" dirty="0" smtClean="0"/>
              <a:t>は録画を見られない．</a:t>
            </a:r>
            <a:r>
              <a:rPr lang="en-US" altLang="ja-JP" dirty="0" smtClean="0"/>
              <a:t>YouTube </a:t>
            </a:r>
            <a:r>
              <a:rPr lang="ja-JP" altLang="en-US" dirty="0" smtClean="0"/>
              <a:t>で共有</a:t>
            </a:r>
            <a:r>
              <a:rPr lang="ja-JP" altLang="en-US" dirty="0"/>
              <a:t>するしかない</a:t>
            </a:r>
            <a:r>
              <a:rPr lang="ja-JP" altLang="en-US" dirty="0" smtClean="0"/>
              <a:t>？（ただし</a:t>
            </a:r>
            <a:r>
              <a:rPr lang="en-US" altLang="ja-JP" dirty="0" smtClean="0"/>
              <a:t>15</a:t>
            </a:r>
            <a:r>
              <a:rPr lang="ja-JP" altLang="en-US" dirty="0" smtClean="0"/>
              <a:t>分以内）</a:t>
            </a:r>
            <a:endParaRPr kumimoji="1"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４．</a:t>
            </a:r>
            <a:r>
              <a:rPr kumimoji="1" lang="en-US" altLang="ja-JP" dirty="0" err="1" smtClean="0"/>
              <a:t>iPhone</a:t>
            </a:r>
            <a:r>
              <a:rPr kumimoji="1" lang="ja-JP" altLang="en-US" dirty="0" smtClean="0"/>
              <a:t>を授業で使う</a:t>
            </a:r>
            <a:r>
              <a:rPr kumimoji="1" lang="ja-JP" altLang="en-US" dirty="0" smtClean="0"/>
              <a:t>ときの問題</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導入初期には，</a:t>
            </a:r>
            <a:r>
              <a:rPr kumimoji="1" lang="en-US" altLang="ja-JP" dirty="0" err="1" smtClean="0"/>
              <a:t>iPhone</a:t>
            </a:r>
            <a:r>
              <a:rPr kumimoji="1" lang="en-US" altLang="ja-JP" dirty="0" smtClean="0"/>
              <a:t> </a:t>
            </a:r>
            <a:r>
              <a:rPr lang="ja-JP" altLang="en-US" dirty="0" smtClean="0"/>
              <a:t>に慣れていない学生への対応が大変だった</a:t>
            </a:r>
            <a:r>
              <a:rPr lang="ja-JP" altLang="en-US" dirty="0" smtClean="0"/>
              <a:t>．</a:t>
            </a:r>
            <a:endParaRPr lang="en-US" altLang="ja-JP" dirty="0" smtClean="0"/>
          </a:p>
          <a:p>
            <a:pPr lvl="1"/>
            <a:r>
              <a:rPr lang="ja-JP" altLang="en-US" dirty="0" smtClean="0"/>
              <a:t>無線</a:t>
            </a:r>
            <a:r>
              <a:rPr lang="en-US" altLang="ja-JP" dirty="0" smtClean="0"/>
              <a:t>LAN</a:t>
            </a:r>
            <a:r>
              <a:rPr lang="ja-JP" altLang="en-US" dirty="0" smtClean="0"/>
              <a:t>アクセスポイントへの接続</a:t>
            </a:r>
            <a:endParaRPr lang="en-US" altLang="ja-JP" dirty="0" smtClean="0"/>
          </a:p>
          <a:p>
            <a:pPr lvl="1"/>
            <a:r>
              <a:rPr lang="ja-JP" altLang="en-US" dirty="0" smtClean="0"/>
              <a:t>ネットワークでの認証（ブラウザで行う）</a:t>
            </a:r>
            <a:endParaRPr lang="en-US" altLang="ja-JP" dirty="0" smtClean="0"/>
          </a:p>
          <a:p>
            <a:pPr lvl="1"/>
            <a:r>
              <a:rPr lang="ja-JP" altLang="en-US" dirty="0" smtClean="0"/>
              <a:t>プロキシの設定</a:t>
            </a:r>
            <a:endParaRPr lang="en-US" altLang="ja-JP" dirty="0" smtClean="0"/>
          </a:p>
          <a:p>
            <a:r>
              <a:rPr kumimoji="1" lang="ja-JP" altLang="en-US" dirty="0" smtClean="0"/>
              <a:t>無線</a:t>
            </a:r>
            <a:r>
              <a:rPr kumimoji="1" lang="en-US" altLang="ja-JP" dirty="0" smtClean="0"/>
              <a:t>LAN</a:t>
            </a:r>
            <a:r>
              <a:rPr kumimoji="1" lang="ja-JP" altLang="en-US" dirty="0" smtClean="0"/>
              <a:t>環境を使えない教室が多くあった．</a:t>
            </a:r>
            <a:endParaRPr kumimoji="1" lang="en-US" altLang="ja-JP" dirty="0" smtClean="0"/>
          </a:p>
          <a:p>
            <a:pPr lvl="1"/>
            <a:r>
              <a:rPr lang="ja-JP" altLang="en-US" dirty="0" smtClean="0"/>
              <a:t>授業</a:t>
            </a:r>
            <a:r>
              <a:rPr lang="ja-JP" altLang="en-US" dirty="0" smtClean="0"/>
              <a:t>の</a:t>
            </a:r>
            <a:r>
              <a:rPr lang="ja-JP" altLang="en-US" dirty="0" smtClean="0"/>
              <a:t>たび</a:t>
            </a:r>
            <a:r>
              <a:rPr lang="ja-JP" altLang="en-US" dirty="0" smtClean="0"/>
              <a:t>に無線</a:t>
            </a:r>
            <a:r>
              <a:rPr lang="en-US" altLang="ja-JP" dirty="0" smtClean="0"/>
              <a:t>LAN</a:t>
            </a:r>
            <a:r>
              <a:rPr lang="ja-JP" altLang="en-US" dirty="0" smtClean="0"/>
              <a:t>ルータ（</a:t>
            </a:r>
            <a:r>
              <a:rPr lang="en-US" altLang="ja-JP" dirty="0" err="1" smtClean="0"/>
              <a:t>AirMac</a:t>
            </a:r>
            <a:r>
              <a:rPr lang="en-US" altLang="ja-JP" dirty="0" smtClean="0"/>
              <a:t> Extreme</a:t>
            </a:r>
            <a:r>
              <a:rPr lang="ja-JP" altLang="en-US" dirty="0" smtClean="0"/>
              <a:t>）を持ち込んだ．</a:t>
            </a:r>
            <a:endParaRPr kumimoji="1" lang="en-US" altLang="ja-JP"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アプリケーションによっては，ファイアウォール（プロキシ）を超えられない．</a:t>
            </a:r>
            <a:endParaRPr lang="en-US" altLang="ja-JP" dirty="0" smtClean="0"/>
          </a:p>
          <a:p>
            <a:pPr lvl="1"/>
            <a:r>
              <a:rPr lang="en-US" altLang="ja-JP" dirty="0" err="1" smtClean="0"/>
              <a:t>Ustream</a:t>
            </a:r>
            <a:r>
              <a:rPr lang="en-US" altLang="ja-JP" dirty="0" smtClean="0"/>
              <a:t> Broadcaster </a:t>
            </a:r>
            <a:r>
              <a:rPr lang="ja-JP" altLang="en-US" dirty="0" smtClean="0"/>
              <a:t>を使っての授業のライブ配信は不可だった．</a:t>
            </a:r>
            <a:endParaRPr lang="en-US" altLang="ja-JP" dirty="0" smtClean="0"/>
          </a:p>
          <a:p>
            <a:pPr lvl="1"/>
            <a:r>
              <a:rPr lang="en-US" altLang="ja-JP" dirty="0" smtClean="0"/>
              <a:t>Dragon Dictation</a:t>
            </a:r>
            <a:r>
              <a:rPr lang="ja-JP" altLang="en-US" dirty="0" smtClean="0"/>
              <a:t>（音声認識アプリ）に関して，岩居弘樹先生（大阪大学）が同様の指摘．</a:t>
            </a:r>
            <a:r>
              <a:rPr lang="en-US" altLang="ja-JP" dirty="0" smtClean="0"/>
              <a:t>http://</a:t>
            </a:r>
            <a:r>
              <a:rPr lang="en-US" altLang="ja-JP" dirty="0" smtClean="0"/>
              <a:t>blog.rockys.name/2012/06/dragon-dictation_20.html</a:t>
            </a:r>
            <a:endParaRPr lang="ja-JP" alt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講演</a:t>
            </a:r>
            <a:r>
              <a:rPr kumimoji="1" lang="ja-JP" altLang="en-US" dirty="0" smtClean="0"/>
              <a:t>の内容</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err="1" smtClean="0"/>
              <a:t>iPhone</a:t>
            </a:r>
            <a:r>
              <a:rPr kumimoji="1" lang="en-US" altLang="ja-JP" dirty="0" smtClean="0"/>
              <a:t> </a:t>
            </a:r>
            <a:r>
              <a:rPr lang="ja-JP" altLang="en-US" dirty="0" smtClean="0"/>
              <a:t>導入</a:t>
            </a:r>
            <a:r>
              <a:rPr lang="ja-JP" altLang="en-US" dirty="0" smtClean="0"/>
              <a:t>のねらい</a:t>
            </a:r>
            <a:endParaRPr kumimoji="1" lang="en-US" altLang="ja-JP" dirty="0" smtClean="0"/>
          </a:p>
          <a:p>
            <a:r>
              <a:rPr lang="ja-JP" altLang="en-US" dirty="0" smtClean="0"/>
              <a:t>学生の </a:t>
            </a:r>
            <a:r>
              <a:rPr lang="en-US" altLang="ja-JP" dirty="0" err="1" smtClean="0"/>
              <a:t>iPhone</a:t>
            </a:r>
            <a:r>
              <a:rPr lang="en-US" altLang="ja-JP" dirty="0" smtClean="0"/>
              <a:t> </a:t>
            </a:r>
            <a:r>
              <a:rPr lang="ja-JP" altLang="en-US" dirty="0" smtClean="0"/>
              <a:t>利用法</a:t>
            </a:r>
            <a:endParaRPr lang="en-US" altLang="ja-JP" dirty="0" smtClean="0"/>
          </a:p>
          <a:p>
            <a:r>
              <a:rPr lang="ja-JP" altLang="en-US" dirty="0" smtClean="0"/>
              <a:t>実践研究の</a:t>
            </a:r>
            <a:r>
              <a:rPr lang="ja-JP" altLang="en-US" dirty="0" smtClean="0"/>
              <a:t>例</a:t>
            </a:r>
            <a:endParaRPr lang="en-US" altLang="ja-JP" dirty="0" smtClean="0"/>
          </a:p>
          <a:p>
            <a:r>
              <a:rPr kumimoji="1" lang="en-US" altLang="ja-JP" dirty="0" err="1" smtClean="0"/>
              <a:t>iPhone</a:t>
            </a:r>
            <a:r>
              <a:rPr kumimoji="1" lang="en-US" altLang="ja-JP" dirty="0" smtClean="0"/>
              <a:t> </a:t>
            </a:r>
            <a:r>
              <a:rPr kumimoji="1" lang="ja-JP" altLang="en-US" dirty="0" smtClean="0"/>
              <a:t>を授業で使うときの問題</a:t>
            </a:r>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ドア開けロボ６"/>
          <p:cNvPicPr>
            <a:picLocks noGrp="1" noChangeAspect="1" noChangeArrowheads="1" noCrop="1"/>
          </p:cNvPicPr>
          <p:nvPr>
            <p:ph/>
          </p:nvPr>
        </p:nvPicPr>
        <p:blipFill>
          <a:blip r:embed="rId3" cstate="print"/>
          <a:srcRect/>
          <a:stretch>
            <a:fillRect/>
          </a:stretch>
        </p:blipFill>
        <p:spPr>
          <a:xfrm>
            <a:off x="2357438" y="357188"/>
            <a:ext cx="4594225" cy="4826000"/>
          </a:xfrm>
          <a:noFill/>
        </p:spPr>
      </p:pic>
      <p:sp>
        <p:nvSpPr>
          <p:cNvPr id="23555" name="Text Box 6"/>
          <p:cNvSpPr txBox="1">
            <a:spLocks noChangeArrowheads="1"/>
          </p:cNvSpPr>
          <p:nvPr/>
        </p:nvSpPr>
        <p:spPr bwMode="auto">
          <a:xfrm>
            <a:off x="1643042" y="5929330"/>
            <a:ext cx="5905500" cy="400050"/>
          </a:xfrm>
          <a:prstGeom prst="rect">
            <a:avLst/>
          </a:prstGeom>
          <a:noFill/>
          <a:ln w="9525">
            <a:noFill/>
            <a:miter lim="800000"/>
            <a:headEnd/>
            <a:tailEnd/>
          </a:ln>
        </p:spPr>
        <p:txBody>
          <a:bodyPr>
            <a:spAutoFit/>
          </a:bodyPr>
          <a:lstStyle/>
          <a:p>
            <a:pPr>
              <a:spcBef>
                <a:spcPct val="50000"/>
              </a:spcBef>
            </a:pPr>
            <a:r>
              <a:rPr lang="ja-JP" altLang="en-US" sz="2000" dirty="0"/>
              <a:t>相模大野高校　国松稔之先生作成　「ドア開けロボ」</a:t>
            </a:r>
          </a:p>
        </p:txBody>
      </p:sp>
      <p:sp>
        <p:nvSpPr>
          <p:cNvPr id="23556" name="テキスト ボックス 3"/>
          <p:cNvSpPr txBox="1">
            <a:spLocks noChangeArrowheads="1"/>
          </p:cNvSpPr>
          <p:nvPr/>
        </p:nvSpPr>
        <p:spPr bwMode="auto">
          <a:xfrm>
            <a:off x="2857500" y="5357813"/>
            <a:ext cx="3584575" cy="523875"/>
          </a:xfrm>
          <a:prstGeom prst="rect">
            <a:avLst/>
          </a:prstGeom>
          <a:noFill/>
          <a:ln w="9525">
            <a:noFill/>
            <a:miter lim="800000"/>
            <a:headEnd/>
            <a:tailEnd/>
          </a:ln>
        </p:spPr>
        <p:txBody>
          <a:bodyPr wrap="none">
            <a:spAutoFit/>
          </a:bodyPr>
          <a:lstStyle/>
          <a:p>
            <a:r>
              <a:rPr lang="ja-JP" altLang="en-US" sz="2800"/>
              <a:t>ありがとうございました</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初年度の取り組み</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講演「</a:t>
            </a:r>
            <a:r>
              <a:rPr kumimoji="1" lang="en-US" altLang="ja-JP" dirty="0" err="1" smtClean="0"/>
              <a:t>iPhone</a:t>
            </a:r>
            <a:r>
              <a:rPr kumimoji="1" lang="en-US" altLang="ja-JP" dirty="0" smtClean="0"/>
              <a:t> </a:t>
            </a:r>
            <a:r>
              <a:rPr kumimoji="1" lang="ja-JP" altLang="en-US" dirty="0" smtClean="0"/>
              <a:t>が実社会でどのように使われているのか」（中山五輪男氏）</a:t>
            </a:r>
            <a:endParaRPr kumimoji="1" lang="en-US" altLang="ja-JP" dirty="0" smtClean="0"/>
          </a:p>
          <a:p>
            <a:r>
              <a:rPr lang="ja-JP" altLang="en-US" dirty="0" smtClean="0"/>
              <a:t>演習授業で</a:t>
            </a:r>
            <a:r>
              <a:rPr lang="ja-JP" altLang="en-US" dirty="0" smtClean="0"/>
              <a:t>のプロジェクト「</a:t>
            </a:r>
            <a:r>
              <a:rPr lang="en-US" altLang="ja-JP" dirty="0" err="1" smtClean="0"/>
              <a:t>iPhone</a:t>
            </a:r>
            <a:r>
              <a:rPr lang="en-US" altLang="ja-JP" dirty="0" smtClean="0"/>
              <a:t> </a:t>
            </a:r>
            <a:r>
              <a:rPr lang="ja-JP" altLang="en-US" dirty="0" smtClean="0"/>
              <a:t>を利用したネットワークサービスの企画」「</a:t>
            </a:r>
            <a:r>
              <a:rPr lang="en-US" altLang="ja-JP" dirty="0" err="1" smtClean="0"/>
              <a:t>iPhone</a:t>
            </a:r>
            <a:r>
              <a:rPr lang="en-US" altLang="ja-JP" dirty="0" smtClean="0"/>
              <a:t> </a:t>
            </a:r>
            <a:r>
              <a:rPr lang="ja-JP" altLang="en-US" dirty="0" smtClean="0"/>
              <a:t>アプリの開発」</a:t>
            </a:r>
            <a:endParaRPr lang="en-US" altLang="ja-JP" dirty="0" smtClean="0"/>
          </a:p>
          <a:p>
            <a:r>
              <a:rPr lang="ja-JP" altLang="en-US" dirty="0" smtClean="0"/>
              <a:t>授業収録</a:t>
            </a:r>
            <a:r>
              <a:rPr lang="ja-JP" altLang="en-US" dirty="0" smtClean="0"/>
              <a:t>と</a:t>
            </a:r>
            <a:r>
              <a:rPr lang="en-US" altLang="ja-JP" dirty="0" smtClean="0"/>
              <a:t>Podcast</a:t>
            </a:r>
            <a:r>
              <a:rPr lang="ja-JP" altLang="en-US" dirty="0" err="1" smtClean="0"/>
              <a:t>での</a:t>
            </a:r>
            <a:r>
              <a:rPr lang="ja-JP" altLang="en-US" dirty="0" smtClean="0"/>
              <a:t>配信（</a:t>
            </a:r>
            <a:r>
              <a:rPr lang="en-US" altLang="ja-JP" dirty="0" smtClean="0"/>
              <a:t>LMS</a:t>
            </a:r>
            <a:r>
              <a:rPr lang="ja-JP" altLang="en-US" dirty="0" smtClean="0"/>
              <a:t>利用）</a:t>
            </a:r>
            <a:endParaRPr lang="en-US" altLang="ja-JP" dirty="0" smtClean="0"/>
          </a:p>
          <a:p>
            <a:r>
              <a:rPr lang="en-US" altLang="ja-JP" dirty="0" smtClean="0"/>
              <a:t>IT</a:t>
            </a:r>
            <a:r>
              <a:rPr lang="ja-JP" altLang="en-US" dirty="0" smtClean="0"/>
              <a:t>パスポートおよび基本情報処理技術者試験のための </a:t>
            </a:r>
            <a:r>
              <a:rPr lang="en-US" altLang="ja-JP" dirty="0" smtClean="0"/>
              <a:t>e-Learning</a:t>
            </a:r>
            <a:br>
              <a:rPr lang="en-US" altLang="ja-JP" dirty="0" smtClean="0"/>
            </a:br>
            <a:r>
              <a:rPr lang="ja-JP" altLang="en-US" dirty="0" smtClean="0"/>
              <a:t>（</a:t>
            </a:r>
            <a:r>
              <a:rPr lang="ja-JP" altLang="en-US" dirty="0" smtClean="0"/>
              <a:t>株式会社</a:t>
            </a:r>
            <a:r>
              <a:rPr lang="ja-JP" altLang="en-US" dirty="0" smtClean="0"/>
              <a:t>アイコム </a:t>
            </a:r>
            <a:r>
              <a:rPr lang="en-US" altLang="ja-JP" dirty="0" smtClean="0"/>
              <a:t>e-</a:t>
            </a:r>
            <a:r>
              <a:rPr lang="en-US" altLang="ja-JP" dirty="0" err="1" smtClean="0"/>
              <a:t>veryStudy</a:t>
            </a:r>
            <a:r>
              <a:rPr lang="ja-JP" altLang="en-US" dirty="0" smtClean="0"/>
              <a:t>）</a:t>
            </a:r>
            <a:endParaRPr lang="en-US" altLang="ja-JP"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２．学生の </a:t>
            </a:r>
            <a:r>
              <a:rPr kumimoji="1" lang="en-US" altLang="ja-JP" dirty="0" err="1" smtClean="0"/>
              <a:t>iPhone</a:t>
            </a:r>
            <a:r>
              <a:rPr kumimoji="1" lang="en-US" altLang="ja-JP" dirty="0" smtClean="0"/>
              <a:t> </a:t>
            </a:r>
            <a:r>
              <a:rPr kumimoji="1" lang="ja-JP" altLang="en-US" dirty="0" smtClean="0"/>
              <a:t>利用法</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導入のねらいのひとつ：学生</a:t>
            </a:r>
            <a:r>
              <a:rPr lang="ja-JP" altLang="en-US" dirty="0" smtClean="0"/>
              <a:t>時代に </a:t>
            </a:r>
            <a:r>
              <a:rPr lang="en-US" altLang="ja-JP" dirty="0" smtClean="0"/>
              <a:t>ICT </a:t>
            </a:r>
            <a:r>
              <a:rPr lang="ja-JP" altLang="en-US" dirty="0" smtClean="0"/>
              <a:t>やネットビジネスについて体感的に理解する</a:t>
            </a:r>
            <a:r>
              <a:rPr lang="ja-JP" altLang="en-US" dirty="0" smtClean="0"/>
              <a:t>．</a:t>
            </a:r>
            <a:endParaRPr lang="en-US" altLang="ja-JP" dirty="0" smtClean="0"/>
          </a:p>
          <a:p>
            <a:r>
              <a:rPr lang="ja-JP" altLang="en-US" dirty="0" smtClean="0"/>
              <a:t>学生</a:t>
            </a:r>
            <a:r>
              <a:rPr lang="ja-JP" altLang="en-US" dirty="0" smtClean="0"/>
              <a:t>はどのように </a:t>
            </a:r>
            <a:r>
              <a:rPr lang="en-US" altLang="ja-JP" dirty="0" err="1" smtClean="0"/>
              <a:t>iPhone</a:t>
            </a:r>
            <a:r>
              <a:rPr lang="en-US" altLang="ja-JP" dirty="0" smtClean="0"/>
              <a:t> </a:t>
            </a:r>
            <a:r>
              <a:rPr lang="ja-JP" altLang="en-US" dirty="0" smtClean="0"/>
              <a:t>を利用？</a:t>
            </a:r>
            <a:endParaRPr lang="en-US" altLang="ja-JP" dirty="0" smtClean="0"/>
          </a:p>
          <a:p>
            <a:pPr lvl="1"/>
            <a:r>
              <a:rPr lang="ja-JP" altLang="en-US" dirty="0" smtClean="0"/>
              <a:t>調査対象者：１年生必修科目「統計入門」の受講者</a:t>
            </a:r>
            <a:r>
              <a:rPr lang="en-US" altLang="ja-JP" dirty="0" smtClean="0"/>
              <a:t>55</a:t>
            </a:r>
            <a:r>
              <a:rPr lang="ja-JP" altLang="en-US" dirty="0" smtClean="0"/>
              <a:t>名（２年生４名，３年生１名を含む）．１年生全体のおよそ </a:t>
            </a:r>
            <a:r>
              <a:rPr lang="en-US" altLang="ja-JP" dirty="0" smtClean="0"/>
              <a:t>1/4</a:t>
            </a:r>
            <a:r>
              <a:rPr lang="ja-JP" altLang="en-US" dirty="0" err="1" smtClean="0"/>
              <a:t>．</a:t>
            </a:r>
            <a:endParaRPr lang="en-US" altLang="ja-JP" dirty="0" smtClean="0"/>
          </a:p>
          <a:p>
            <a:pPr lvl="1"/>
            <a:r>
              <a:rPr lang="ja-JP" altLang="en-US" dirty="0" smtClean="0"/>
              <a:t>調査</a:t>
            </a:r>
            <a:r>
              <a:rPr lang="ja-JP" altLang="en-US" dirty="0" smtClean="0"/>
              <a:t>日：</a:t>
            </a:r>
            <a:r>
              <a:rPr lang="en-US" altLang="ja-JP" dirty="0" smtClean="0"/>
              <a:t>2011</a:t>
            </a:r>
            <a:r>
              <a:rPr lang="ja-JP" altLang="en-US" dirty="0" smtClean="0"/>
              <a:t>年</a:t>
            </a:r>
            <a:r>
              <a:rPr lang="en-US" altLang="ja-JP" dirty="0" smtClean="0"/>
              <a:t>10</a:t>
            </a:r>
            <a:r>
              <a:rPr lang="ja-JP" altLang="en-US" dirty="0" smtClean="0"/>
              <a:t>月</a:t>
            </a:r>
            <a:r>
              <a:rPr lang="en-US" altLang="ja-JP" dirty="0" smtClean="0"/>
              <a:t>4</a:t>
            </a:r>
            <a:r>
              <a:rPr lang="ja-JP" altLang="en-US" dirty="0" smtClean="0"/>
              <a:t>日</a:t>
            </a:r>
            <a:endParaRPr lang="en-US" altLang="ja-JP" dirty="0" smtClean="0"/>
          </a:p>
          <a:p>
            <a:pPr lvl="1"/>
            <a:r>
              <a:rPr lang="ja-JP" altLang="en-US" dirty="0" smtClean="0"/>
              <a:t>株式</a:t>
            </a:r>
            <a:r>
              <a:rPr lang="ja-JP" altLang="en-US" dirty="0" smtClean="0"/>
              <a:t>会社ネットマンの </a:t>
            </a:r>
            <a:r>
              <a:rPr lang="en-US" altLang="ja-JP" dirty="0" smtClean="0"/>
              <a:t>C-Learning </a:t>
            </a:r>
            <a:r>
              <a:rPr lang="ja-JP" altLang="en-US" dirty="0" smtClean="0"/>
              <a:t>を利用</a:t>
            </a:r>
            <a:endParaRPr lang="en-US" altLang="ja-JP" dirty="0" smtClean="0"/>
          </a:p>
        </p:txBody>
      </p:sp>
      <p:sp>
        <p:nvSpPr>
          <p:cNvPr id="5" name="テキスト ボックス 4"/>
          <p:cNvSpPr txBox="1"/>
          <p:nvPr/>
        </p:nvSpPr>
        <p:spPr>
          <a:xfrm>
            <a:off x="1500166" y="5715016"/>
            <a:ext cx="6550191" cy="369332"/>
          </a:xfrm>
          <a:prstGeom prst="rect">
            <a:avLst/>
          </a:prstGeom>
          <a:noFill/>
        </p:spPr>
        <p:txBody>
          <a:bodyPr wrap="none" rtlCol="0">
            <a:spAutoFit/>
          </a:bodyPr>
          <a:lstStyle/>
          <a:p>
            <a:r>
              <a:rPr lang="ja-JP" altLang="en-US" dirty="0" smtClean="0"/>
              <a:t>配布資料：</a:t>
            </a:r>
            <a:r>
              <a:rPr lang="en-US" altLang="ja-JP" dirty="0" smtClean="0"/>
              <a:t>C-Learning </a:t>
            </a:r>
            <a:r>
              <a:rPr lang="ja-JP" altLang="en-US" dirty="0" smtClean="0"/>
              <a:t>のアンケート集計機能を利用した調査結果</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smtClean="0"/>
              <a:t>使用している携帯（複数回答可）</a:t>
            </a:r>
            <a:endParaRPr kumimoji="1" lang="ja-JP" altLang="en-US" dirty="0"/>
          </a:p>
        </p:txBody>
      </p:sp>
      <p:graphicFrame>
        <p:nvGraphicFramePr>
          <p:cNvPr id="5" name="グラフ 4"/>
          <p:cNvGraphicFramePr/>
          <p:nvPr/>
        </p:nvGraphicFramePr>
        <p:xfrm>
          <a:off x="1285852" y="1571612"/>
          <a:ext cx="6572296"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もっとも使用している携帯</a:t>
            </a:r>
            <a:endParaRPr kumimoji="1" lang="ja-JP" altLang="en-US" dirty="0"/>
          </a:p>
        </p:txBody>
      </p:sp>
      <p:graphicFrame>
        <p:nvGraphicFramePr>
          <p:cNvPr id="3" name="グラフ 2"/>
          <p:cNvGraphicFramePr/>
          <p:nvPr/>
        </p:nvGraphicFramePr>
        <p:xfrm>
          <a:off x="1285200" y="1571612"/>
          <a:ext cx="6573600" cy="478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iPhone</a:t>
            </a:r>
            <a:r>
              <a:rPr kumimoji="1" lang="en-US" altLang="ja-JP" dirty="0" smtClean="0"/>
              <a:t> </a:t>
            </a:r>
            <a:r>
              <a:rPr kumimoji="1" lang="ja-JP" altLang="en-US" dirty="0" smtClean="0"/>
              <a:t>使用頻度</a:t>
            </a:r>
            <a:endParaRPr kumimoji="1" lang="ja-JP" altLang="en-US" dirty="0"/>
          </a:p>
        </p:txBody>
      </p:sp>
      <p:graphicFrame>
        <p:nvGraphicFramePr>
          <p:cNvPr id="4" name="グラフ 3"/>
          <p:cNvGraphicFramePr/>
          <p:nvPr/>
        </p:nvGraphicFramePr>
        <p:xfrm>
          <a:off x="1285200" y="1571612"/>
          <a:ext cx="6573600" cy="478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4143372" y="3714752"/>
            <a:ext cx="4564070" cy="369332"/>
          </a:xfrm>
          <a:prstGeom prst="rect">
            <a:avLst/>
          </a:prstGeom>
          <a:noFill/>
        </p:spPr>
        <p:txBody>
          <a:bodyPr wrap="none" rtlCol="0">
            <a:spAutoFit/>
          </a:bodyPr>
          <a:lstStyle/>
          <a:p>
            <a:r>
              <a:rPr lang="ja-JP" altLang="en-US" dirty="0" smtClean="0"/>
              <a:t>注意：</a:t>
            </a:r>
            <a:r>
              <a:rPr lang="en-US" altLang="ja-JP" dirty="0" err="1" smtClean="0"/>
              <a:t>iPhone</a:t>
            </a:r>
            <a:r>
              <a:rPr lang="en-US" altLang="ja-JP" dirty="0" smtClean="0"/>
              <a:t> </a:t>
            </a:r>
            <a:r>
              <a:rPr lang="ja-JP" altLang="en-US" dirty="0" smtClean="0"/>
              <a:t>に限定せず回答した学生がいる</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1878</Words>
  <Application>Microsoft Office PowerPoint</Application>
  <PresentationFormat>画面に合わせる (4:3)</PresentationFormat>
  <Paragraphs>174</Paragraphs>
  <Slides>44</Slides>
  <Notes>1</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Office テーマ</vt:lpstr>
      <vt:lpstr>大学教育での携帯端末の活用</vt:lpstr>
      <vt:lpstr>講演の内容</vt:lpstr>
      <vt:lpstr>１．導入のねらい</vt:lpstr>
      <vt:lpstr>iPhone 導入のねらい</vt:lpstr>
      <vt:lpstr>初年度の取り組み</vt:lpstr>
      <vt:lpstr>２．学生の iPhone 利用法</vt:lpstr>
      <vt:lpstr>使用している携帯（複数回答可）</vt:lpstr>
      <vt:lpstr>もっとも使用している携帯</vt:lpstr>
      <vt:lpstr>iPhone 使用頻度</vt:lpstr>
      <vt:lpstr>iPhone を電話に使用</vt:lpstr>
      <vt:lpstr>iPhone をメールに使用</vt:lpstr>
      <vt:lpstr>iPhone をウェブアクセスに使用</vt:lpstr>
      <vt:lpstr>iPhone を音楽・音声視聴に使用</vt:lpstr>
      <vt:lpstr>iPhone をゲームに使用</vt:lpstr>
      <vt:lpstr>その他の使用方法</vt:lpstr>
      <vt:lpstr>最近，ゼミの学生（３年生）に 使用方法をたずねてみると・・・</vt:lpstr>
      <vt:lpstr>スライド 17</vt:lpstr>
      <vt:lpstr>スライド 18</vt:lpstr>
      <vt:lpstr>３．実践研究の例</vt:lpstr>
      <vt:lpstr>研究の動機</vt:lpstr>
      <vt:lpstr>スライド 21</vt:lpstr>
      <vt:lpstr>研究の目的</vt:lpstr>
      <vt:lpstr>実験１：最初の試み</vt:lpstr>
      <vt:lpstr>スライド 24</vt:lpstr>
      <vt:lpstr>スライド 25</vt:lpstr>
      <vt:lpstr>スライド 26</vt:lpstr>
      <vt:lpstr>結果（2009年）</vt:lpstr>
      <vt:lpstr>スライド 28</vt:lpstr>
      <vt:lpstr>スライド 29</vt:lpstr>
      <vt:lpstr>考察</vt:lpstr>
      <vt:lpstr>スライド 31</vt:lpstr>
      <vt:lpstr>スライド 32</vt:lpstr>
      <vt:lpstr>実験２：デザイン原理に基づく 教材改善</vt:lpstr>
      <vt:lpstr>スライド 34</vt:lpstr>
      <vt:lpstr>スライド 35</vt:lpstr>
      <vt:lpstr>スライド 36</vt:lpstr>
      <vt:lpstr>結果（2010年）</vt:lpstr>
      <vt:lpstr>考察</vt:lpstr>
      <vt:lpstr>結論</vt:lpstr>
      <vt:lpstr>iPhone での 授業視聴（Ustream）</vt:lpstr>
      <vt:lpstr>４．iPhoneを授業で使うときの問題</vt:lpstr>
      <vt:lpstr>スライド 42</vt:lpstr>
      <vt:lpstr>講演の内容</vt:lpstr>
      <vt:lpstr>スライド 44</vt:lpstr>
    </vt:vector>
  </TitlesOfParts>
  <Company>Aoyama Gakuin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Atsushi Terao</dc:creator>
  <cp:lastModifiedBy>Atsushi Terao</cp:lastModifiedBy>
  <cp:revision>27</cp:revision>
  <dcterms:created xsi:type="dcterms:W3CDTF">2012-11-04T10:08:03Z</dcterms:created>
  <dcterms:modified xsi:type="dcterms:W3CDTF">2012-11-05T04:24:00Z</dcterms:modified>
</cp:coreProperties>
</file>