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73" r:id="rId6"/>
    <p:sldId id="260" r:id="rId7"/>
    <p:sldId id="261" r:id="rId8"/>
    <p:sldId id="262" r:id="rId9"/>
    <p:sldId id="263" r:id="rId10"/>
    <p:sldId id="266" r:id="rId11"/>
    <p:sldId id="267" r:id="rId12"/>
    <p:sldId id="271" r:id="rId13"/>
    <p:sldId id="272" r:id="rId14"/>
    <p:sldId id="274" r:id="rId15"/>
    <p:sldId id="275" r:id="rId16"/>
    <p:sldId id="276" r:id="rId17"/>
    <p:sldId id="277" r:id="rId18"/>
    <p:sldId id="278" r:id="rId19"/>
    <p:sldId id="279" r:id="rId20"/>
    <p:sldId id="280" r:id="rId21"/>
    <p:sldId id="281" r:id="rId22"/>
    <p:sldId id="282" r:id="rId23"/>
    <p:sldId id="265" r:id="rId24"/>
    <p:sldId id="270"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6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tsushi\Desktop\cis2010\iphone_vs_pc2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tsushi\Desktop\cis2010\iphone_vs_pc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style val="3"/>
  <c:chart>
    <c:plotArea>
      <c:layout/>
      <c:barChart>
        <c:barDir val="col"/>
        <c:grouping val="clustered"/>
        <c:ser>
          <c:idx val="0"/>
          <c:order val="0"/>
          <c:tx>
            <c:strRef>
              <c:f>graph!$C$3</c:f>
              <c:strCache>
                <c:ptCount val="1"/>
                <c:pt idx="0">
                  <c:v>PC</c:v>
                </c:pt>
              </c:strCache>
            </c:strRef>
          </c:tx>
          <c:dLbls>
            <c:txPr>
              <a:bodyPr/>
              <a:lstStyle/>
              <a:p>
                <a:pPr>
                  <a:defRPr sz="2400"/>
                </a:pPr>
                <a:endParaRPr lang="ja-JP"/>
              </a:p>
            </c:txPr>
            <c:showVal val="1"/>
          </c:dLbls>
          <c:cat>
            <c:strRef>
              <c:f>graph!$B$4:$B$6</c:f>
              <c:strCache>
                <c:ptCount val="3"/>
                <c:pt idx="0">
                  <c:v>PDF閲覧</c:v>
                </c:pt>
                <c:pt idx="1">
                  <c:v>Excel操作</c:v>
                </c:pt>
                <c:pt idx="2">
                  <c:v>次回使用</c:v>
                </c:pt>
              </c:strCache>
            </c:strRef>
          </c:cat>
          <c:val>
            <c:numRef>
              <c:f>graph!$C$4:$C$6</c:f>
              <c:numCache>
                <c:formatCode>General</c:formatCode>
                <c:ptCount val="3"/>
                <c:pt idx="0">
                  <c:v>74</c:v>
                </c:pt>
                <c:pt idx="1">
                  <c:v>64</c:v>
                </c:pt>
                <c:pt idx="2">
                  <c:v>62</c:v>
                </c:pt>
              </c:numCache>
            </c:numRef>
          </c:val>
        </c:ser>
        <c:ser>
          <c:idx val="1"/>
          <c:order val="1"/>
          <c:tx>
            <c:strRef>
              <c:f>graph!$D$3</c:f>
              <c:strCache>
                <c:ptCount val="1"/>
                <c:pt idx="0">
                  <c:v>iPhone</c:v>
                </c:pt>
              </c:strCache>
            </c:strRef>
          </c:tx>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c:spPr>
          <c:dLbls>
            <c:txPr>
              <a:bodyPr/>
              <a:lstStyle/>
              <a:p>
                <a:pPr>
                  <a:defRPr sz="2400"/>
                </a:pPr>
                <a:endParaRPr lang="ja-JP"/>
              </a:p>
            </c:txPr>
            <c:showVal val="1"/>
          </c:dLbls>
          <c:cat>
            <c:strRef>
              <c:f>graph!$B$4:$B$6</c:f>
              <c:strCache>
                <c:ptCount val="3"/>
                <c:pt idx="0">
                  <c:v>PDF閲覧</c:v>
                </c:pt>
                <c:pt idx="1">
                  <c:v>Excel操作</c:v>
                </c:pt>
                <c:pt idx="2">
                  <c:v>次回使用</c:v>
                </c:pt>
              </c:strCache>
            </c:strRef>
          </c:cat>
          <c:val>
            <c:numRef>
              <c:f>graph!$D$4:$D$6</c:f>
              <c:numCache>
                <c:formatCode>General</c:formatCode>
                <c:ptCount val="3"/>
                <c:pt idx="0">
                  <c:v>26</c:v>
                </c:pt>
                <c:pt idx="1">
                  <c:v>36</c:v>
                </c:pt>
                <c:pt idx="2">
                  <c:v>38</c:v>
                </c:pt>
              </c:numCache>
            </c:numRef>
          </c:val>
        </c:ser>
        <c:dLbls>
          <c:showVal val="1"/>
        </c:dLbls>
        <c:axId val="186717696"/>
        <c:axId val="186719232"/>
      </c:barChart>
      <c:catAx>
        <c:axId val="186717696"/>
        <c:scaling>
          <c:orientation val="minMax"/>
        </c:scaling>
        <c:axPos val="b"/>
        <c:tickLblPos val="nextTo"/>
        <c:txPr>
          <a:bodyPr/>
          <a:lstStyle/>
          <a:p>
            <a:pPr>
              <a:defRPr sz="2400"/>
            </a:pPr>
            <a:endParaRPr lang="ja-JP"/>
          </a:p>
        </c:txPr>
        <c:crossAx val="186719232"/>
        <c:crosses val="autoZero"/>
        <c:auto val="1"/>
        <c:lblAlgn val="ctr"/>
        <c:lblOffset val="100"/>
      </c:catAx>
      <c:valAx>
        <c:axId val="186719232"/>
        <c:scaling>
          <c:orientation val="minMax"/>
          <c:max val="100"/>
        </c:scaling>
        <c:axPos val="l"/>
        <c:majorGridlines/>
        <c:title>
          <c:tx>
            <c:rich>
              <a:bodyPr rot="0" vert="wordArtVertRtl"/>
              <a:lstStyle/>
              <a:p>
                <a:pPr>
                  <a:defRPr sz="2400"/>
                </a:pPr>
                <a:r>
                  <a:rPr lang="ja-JP" sz="2400"/>
                  <a:t>支持割合（％）</a:t>
                </a:r>
              </a:p>
            </c:rich>
          </c:tx>
          <c:layout/>
        </c:title>
        <c:numFmt formatCode="General" sourceLinked="1"/>
        <c:tickLblPos val="nextTo"/>
        <c:txPr>
          <a:bodyPr/>
          <a:lstStyle/>
          <a:p>
            <a:pPr>
              <a:defRPr sz="2000"/>
            </a:pPr>
            <a:endParaRPr lang="ja-JP"/>
          </a:p>
        </c:txPr>
        <c:crossAx val="186717696"/>
        <c:crosses val="autoZero"/>
        <c:crossBetween val="between"/>
      </c:valAx>
    </c:plotArea>
    <c:legend>
      <c:legendPos val="b"/>
      <c:layout/>
      <c:txPr>
        <a:bodyPr/>
        <a:lstStyle/>
        <a:p>
          <a:pPr>
            <a:defRPr sz="2400"/>
          </a:pPr>
          <a:endParaRPr lang="ja-JP"/>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style val="3"/>
  <c:chart>
    <c:plotArea>
      <c:layout/>
      <c:barChart>
        <c:barDir val="col"/>
        <c:grouping val="clustered"/>
        <c:ser>
          <c:idx val="0"/>
          <c:order val="0"/>
          <c:tx>
            <c:strRef>
              <c:f>graph!$C$4</c:f>
              <c:strCache>
                <c:ptCount val="1"/>
                <c:pt idx="0">
                  <c:v>PC</c:v>
                </c:pt>
              </c:strCache>
            </c:strRef>
          </c:tx>
          <c:dLbls>
            <c:txPr>
              <a:bodyPr/>
              <a:lstStyle/>
              <a:p>
                <a:pPr>
                  <a:defRPr sz="2400"/>
                </a:pPr>
                <a:endParaRPr lang="ja-JP"/>
              </a:p>
            </c:txPr>
            <c:dLblPos val="outEnd"/>
            <c:showVal val="1"/>
          </c:dLbls>
          <c:cat>
            <c:strRef>
              <c:f>graph!$B$5:$B$7</c:f>
              <c:strCache>
                <c:ptCount val="3"/>
                <c:pt idx="0">
                  <c:v>PDF閲覧</c:v>
                </c:pt>
                <c:pt idx="1">
                  <c:v>Excel操作</c:v>
                </c:pt>
                <c:pt idx="2">
                  <c:v>次回使用</c:v>
                </c:pt>
              </c:strCache>
            </c:strRef>
          </c:cat>
          <c:val>
            <c:numRef>
              <c:f>graph!$C$5:$C$7</c:f>
              <c:numCache>
                <c:formatCode>General</c:formatCode>
                <c:ptCount val="3"/>
                <c:pt idx="0">
                  <c:v>30</c:v>
                </c:pt>
                <c:pt idx="1">
                  <c:v>30</c:v>
                </c:pt>
                <c:pt idx="2">
                  <c:v>27</c:v>
                </c:pt>
              </c:numCache>
            </c:numRef>
          </c:val>
        </c:ser>
        <c:ser>
          <c:idx val="1"/>
          <c:order val="1"/>
          <c:tx>
            <c:strRef>
              <c:f>graph!$D$4</c:f>
              <c:strCache>
                <c:ptCount val="1"/>
                <c:pt idx="0">
                  <c:v>iPhone</c:v>
                </c:pt>
              </c:strCache>
            </c:strRef>
          </c:tx>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c:spPr>
          <c:dLbls>
            <c:txPr>
              <a:bodyPr/>
              <a:lstStyle/>
              <a:p>
                <a:pPr>
                  <a:defRPr sz="2400"/>
                </a:pPr>
                <a:endParaRPr lang="ja-JP"/>
              </a:p>
            </c:txPr>
            <c:dLblPos val="outEnd"/>
            <c:showVal val="1"/>
          </c:dLbls>
          <c:cat>
            <c:strRef>
              <c:f>graph!$B$5:$B$7</c:f>
              <c:strCache>
                <c:ptCount val="3"/>
                <c:pt idx="0">
                  <c:v>PDF閲覧</c:v>
                </c:pt>
                <c:pt idx="1">
                  <c:v>Excel操作</c:v>
                </c:pt>
                <c:pt idx="2">
                  <c:v>次回使用</c:v>
                </c:pt>
              </c:strCache>
            </c:strRef>
          </c:cat>
          <c:val>
            <c:numRef>
              <c:f>graph!$D$5:$D$7</c:f>
              <c:numCache>
                <c:formatCode>General</c:formatCode>
                <c:ptCount val="3"/>
                <c:pt idx="0">
                  <c:v>70</c:v>
                </c:pt>
                <c:pt idx="1">
                  <c:v>70</c:v>
                </c:pt>
                <c:pt idx="2">
                  <c:v>73</c:v>
                </c:pt>
              </c:numCache>
            </c:numRef>
          </c:val>
        </c:ser>
        <c:axId val="247300480"/>
        <c:axId val="247302784"/>
      </c:barChart>
      <c:catAx>
        <c:axId val="247300480"/>
        <c:scaling>
          <c:orientation val="minMax"/>
        </c:scaling>
        <c:axPos val="b"/>
        <c:tickLblPos val="nextTo"/>
        <c:txPr>
          <a:bodyPr/>
          <a:lstStyle/>
          <a:p>
            <a:pPr>
              <a:defRPr sz="2000"/>
            </a:pPr>
            <a:endParaRPr lang="ja-JP"/>
          </a:p>
        </c:txPr>
        <c:crossAx val="247302784"/>
        <c:crosses val="autoZero"/>
        <c:auto val="1"/>
        <c:lblAlgn val="ctr"/>
        <c:lblOffset val="100"/>
      </c:catAx>
      <c:valAx>
        <c:axId val="247302784"/>
        <c:scaling>
          <c:orientation val="minMax"/>
          <c:max val="100"/>
        </c:scaling>
        <c:axPos val="l"/>
        <c:majorGridlines/>
        <c:title>
          <c:tx>
            <c:rich>
              <a:bodyPr rot="0" vert="wordArtVertRtl"/>
              <a:lstStyle/>
              <a:p>
                <a:pPr>
                  <a:defRPr sz="2400"/>
                </a:pPr>
                <a:r>
                  <a:rPr lang="ja-JP" sz="2400"/>
                  <a:t>支持割合（％）</a:t>
                </a:r>
              </a:p>
            </c:rich>
          </c:tx>
          <c:layout/>
        </c:title>
        <c:numFmt formatCode="General" sourceLinked="1"/>
        <c:tickLblPos val="nextTo"/>
        <c:txPr>
          <a:bodyPr/>
          <a:lstStyle/>
          <a:p>
            <a:pPr>
              <a:defRPr sz="2000"/>
            </a:pPr>
            <a:endParaRPr lang="ja-JP"/>
          </a:p>
        </c:txPr>
        <c:crossAx val="247300480"/>
        <c:crosses val="autoZero"/>
        <c:crossBetween val="between"/>
      </c:valAx>
    </c:plotArea>
    <c:legend>
      <c:legendPos val="b"/>
      <c:layout/>
      <c:txPr>
        <a:bodyPr/>
        <a:lstStyle/>
        <a:p>
          <a:pPr>
            <a:defRPr sz="2400"/>
          </a:pPr>
          <a:endParaRPr lang="ja-JP"/>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88771C-9911-47DB-BF90-094CB60E52ED}" type="datetimeFigureOut">
              <a:rPr kumimoji="1" lang="ja-JP" altLang="en-US" smtClean="0"/>
              <a:pPr/>
              <a:t>2011/2/20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9764DC-7751-44A1-A7B6-2D3DFEB1AD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56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64E949-89A0-4AD5-8C20-36504F3E5C5A}" type="slidenum">
              <a:rPr lang="ja-JP" altLang="en-US" smtClean="0">
                <a:latin typeface="Arial" pitchFamily="34" charset="0"/>
                <a:ea typeface="ＭＳ Ｐゴシック" pitchFamily="50" charset="-128"/>
              </a:rPr>
              <a:pPr/>
              <a:t>24</a:t>
            </a:fld>
            <a:endParaRPr lang="ja-JP" altLang="en-US" smtClean="0">
              <a:latin typeface="Arial" pitchFamily="34" charset="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5613" y="273050"/>
            <a:ext cx="8226425" cy="58229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8"/>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69"/>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70"/>
          <p:cNvSpPr>
            <a:spLocks noGrp="1" noChangeArrowheads="1"/>
          </p:cNvSpPr>
          <p:nvPr>
            <p:ph type="sldNum" sz="quarter" idx="12"/>
          </p:nvPr>
        </p:nvSpPr>
        <p:spPr>
          <a:ln/>
        </p:spPr>
        <p:txBody>
          <a:bodyPr/>
          <a:lstStyle>
            <a:lvl1pPr>
              <a:defRPr/>
            </a:lvl1pPr>
          </a:lstStyle>
          <a:p>
            <a:pPr>
              <a:defRPr/>
            </a:pPr>
            <a:fld id="{644B3938-532B-4D0E-835A-6E00283C6B2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6727C7D-62FC-48B2-A0F4-2E19E05BEF08}" type="datetimeFigureOut">
              <a:rPr kumimoji="1" lang="ja-JP" altLang="en-US" smtClean="0"/>
              <a:pPr/>
              <a:t>2011/2/20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587D64-617C-492E-9CD8-8669CB02874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27C7D-62FC-48B2-A0F4-2E19E05BEF08}" type="datetimeFigureOut">
              <a:rPr kumimoji="1" lang="ja-JP" altLang="en-US" smtClean="0"/>
              <a:pPr/>
              <a:t>2011/2/20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87D64-617C-492E-9CD8-8669CB02874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統計学の授業でのセカンド</a:t>
            </a:r>
            <a:r>
              <a:rPr kumimoji="1" lang="en-US" altLang="ja-JP" dirty="0" smtClean="0"/>
              <a:t/>
            </a:r>
            <a:br>
              <a:rPr kumimoji="1" lang="en-US" altLang="ja-JP" dirty="0" smtClean="0"/>
            </a:br>
            <a:r>
              <a:rPr kumimoji="1" lang="ja-JP" altLang="en-US" dirty="0" smtClean="0"/>
              <a:t>モニタとしての</a:t>
            </a:r>
            <a:r>
              <a:rPr kumimoji="1" lang="en-US" altLang="ja-JP" dirty="0" err="1" smtClean="0"/>
              <a:t>iPhone</a:t>
            </a:r>
            <a:r>
              <a:rPr kumimoji="1" lang="ja-JP" altLang="en-US" dirty="0" smtClean="0"/>
              <a:t>の使用</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寺尾　敦</a:t>
            </a:r>
            <a:endParaRPr kumimoji="1" lang="en-US" altLang="ja-JP" dirty="0" smtClean="0"/>
          </a:p>
          <a:p>
            <a:r>
              <a:rPr lang="ja-JP" altLang="en-US" dirty="0"/>
              <a:t>青山学院大学社会情報</a:t>
            </a:r>
            <a:r>
              <a:rPr lang="ja-JP" altLang="en-US" dirty="0" smtClean="0"/>
              <a:t>学部</a:t>
            </a:r>
            <a:endParaRPr lang="en-US" altLang="ja-JP" dirty="0" smtClean="0"/>
          </a:p>
          <a:p>
            <a:r>
              <a:rPr kumimoji="1" lang="en-US" altLang="ja-JP" dirty="0" smtClean="0"/>
              <a:t>Twitter: @</a:t>
            </a:r>
            <a:r>
              <a:rPr kumimoji="1" lang="en-US" altLang="ja-JP" dirty="0" err="1" smtClean="0"/>
              <a:t>aterao</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iPhone</a:t>
            </a:r>
            <a:r>
              <a:rPr lang="ja-JP" altLang="en-US" dirty="0"/>
              <a:t> </a:t>
            </a:r>
            <a:r>
              <a:rPr lang="ja-JP" altLang="en-US" dirty="0" smtClean="0"/>
              <a:t>を支持した学生の多くは，ウィンドウを切り替える必要がなく，エクセル操作がしやすい点を支持理由とした．</a:t>
            </a:r>
            <a:endParaRPr lang="en-US" altLang="ja-JP" dirty="0" smtClean="0"/>
          </a:p>
          <a:p>
            <a:pPr lvl="1"/>
            <a:r>
              <a:rPr lang="ja-JP" altLang="en-US" dirty="0" smtClean="0"/>
              <a:t>「</a:t>
            </a:r>
            <a:r>
              <a:rPr lang="en-US" altLang="ja-JP" dirty="0" smtClean="0"/>
              <a:t>Excel</a:t>
            </a:r>
            <a:r>
              <a:rPr lang="ja-JP" altLang="en-US" dirty="0"/>
              <a:t>を全面に表示したまま作業できる</a:t>
            </a:r>
            <a:r>
              <a:rPr lang="ja-JP" altLang="en-US" dirty="0" smtClean="0"/>
              <a:t>から」</a:t>
            </a:r>
            <a:endParaRPr lang="en-US" altLang="ja-JP" dirty="0" smtClean="0"/>
          </a:p>
          <a:p>
            <a:pPr lvl="1"/>
            <a:r>
              <a:rPr lang="ja-JP" altLang="en-US" dirty="0" smtClean="0"/>
              <a:t>「</a:t>
            </a:r>
            <a:r>
              <a:rPr lang="en-US" altLang="ja-JP" dirty="0" err="1" smtClean="0"/>
              <a:t>iPhone</a:t>
            </a:r>
            <a:r>
              <a:rPr lang="ja-JP" altLang="en-US" dirty="0"/>
              <a:t>なら操作の仕方を見ながらパソコンを操作できるから</a:t>
            </a:r>
            <a:r>
              <a:rPr lang="ja-JP" altLang="en-US" dirty="0" smtClean="0"/>
              <a:t>やりやすい」</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PC </a:t>
            </a:r>
            <a:r>
              <a:rPr kumimoji="1" lang="ja-JP" altLang="en-US" dirty="0" smtClean="0"/>
              <a:t>を支持した学生は，</a:t>
            </a:r>
            <a:r>
              <a:rPr kumimoji="1" lang="en-US" altLang="ja-JP" dirty="0" err="1" smtClean="0"/>
              <a:t>iPhone</a:t>
            </a:r>
            <a:r>
              <a:rPr kumimoji="1" lang="en-US" altLang="ja-JP" dirty="0" smtClean="0"/>
              <a:t> </a:t>
            </a:r>
            <a:r>
              <a:rPr lang="ja-JP" altLang="en-US" dirty="0"/>
              <a:t>より</a:t>
            </a:r>
            <a:r>
              <a:rPr lang="ja-JP" altLang="en-US" dirty="0" smtClean="0"/>
              <a:t>も文字が大きいこと，</a:t>
            </a:r>
            <a:r>
              <a:rPr lang="ja-JP" altLang="en-US" dirty="0"/>
              <a:t>操作の</a:t>
            </a:r>
            <a:r>
              <a:rPr lang="ja-JP" altLang="en-US" dirty="0" smtClean="0"/>
              <a:t>慣れ，</a:t>
            </a:r>
            <a:r>
              <a:rPr lang="en-US" altLang="ja-JP" dirty="0" err="1" smtClean="0"/>
              <a:t>iPhone</a:t>
            </a:r>
            <a:r>
              <a:rPr lang="ja-JP" altLang="en-US" dirty="0" err="1" smtClean="0"/>
              <a:t>での</a:t>
            </a:r>
            <a:r>
              <a:rPr lang="ja-JP" altLang="en-US" dirty="0" smtClean="0"/>
              <a:t>無線</a:t>
            </a:r>
            <a:r>
              <a:rPr lang="en-US" altLang="ja-JP" dirty="0" smtClean="0"/>
              <a:t>LAN</a:t>
            </a:r>
            <a:r>
              <a:rPr lang="ja-JP" altLang="en-US" dirty="0" smtClean="0"/>
              <a:t>アクセスの手間を指摘した．</a:t>
            </a:r>
            <a:endParaRPr lang="en-US" altLang="ja-JP" dirty="0" smtClean="0"/>
          </a:p>
          <a:p>
            <a:pPr lvl="1"/>
            <a:r>
              <a:rPr lang="ja-JP" altLang="en-US" dirty="0"/>
              <a:t>「</a:t>
            </a:r>
            <a:r>
              <a:rPr lang="en-US" altLang="ja-JP" dirty="0" err="1" smtClean="0"/>
              <a:t>iPhone</a:t>
            </a:r>
            <a:r>
              <a:rPr lang="ja-JP" altLang="en-US" dirty="0"/>
              <a:t>は画面が小さくて見にくかったし画面がでてくるのに時間がかる</a:t>
            </a:r>
            <a:r>
              <a:rPr lang="ja-JP" altLang="en-US" dirty="0" smtClean="0"/>
              <a:t>ため」</a:t>
            </a:r>
            <a:endParaRPr lang="en-US" altLang="ja-JP" dirty="0" smtClean="0"/>
          </a:p>
          <a:p>
            <a:pPr lvl="1"/>
            <a:r>
              <a:rPr lang="ja-JP" altLang="en-US" dirty="0" smtClean="0"/>
              <a:t>「パソコン</a:t>
            </a:r>
            <a:r>
              <a:rPr lang="ja-JP" altLang="en-US" dirty="0"/>
              <a:t>のほうが慣れているので使いやすい</a:t>
            </a:r>
            <a:r>
              <a:rPr lang="ja-JP" altLang="en-US" dirty="0" smtClean="0"/>
              <a:t>ため」 </a:t>
            </a:r>
            <a:endParaRPr lang="en-US" altLang="ja-JP" dirty="0" smtClean="0"/>
          </a:p>
          <a:p>
            <a:pPr lvl="1"/>
            <a:r>
              <a:rPr kumimoji="1" lang="ja-JP" altLang="en-US" dirty="0" smtClean="0"/>
              <a:t>「</a:t>
            </a:r>
            <a:r>
              <a:rPr lang="en-US" altLang="ja-JP" dirty="0" err="1"/>
              <a:t>iPhone</a:t>
            </a:r>
            <a:r>
              <a:rPr lang="ja-JP" altLang="en-US" dirty="0"/>
              <a:t>は画面が小さくて目がちかちかして非常に疲れる</a:t>
            </a:r>
            <a:r>
              <a:rPr lang="ja-JP" altLang="en-US" dirty="0" smtClean="0"/>
              <a:t>し，起動</a:t>
            </a:r>
            <a:r>
              <a:rPr lang="ja-JP" altLang="en-US" dirty="0"/>
              <a:t>や設定に時間がかかりすぎていらいら</a:t>
            </a:r>
            <a:r>
              <a:rPr lang="ja-JP" altLang="en-US" dirty="0" smtClean="0"/>
              <a:t>する」</a:t>
            </a:r>
            <a:endParaRPr kumimoji="1"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考察</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セカンドモニタとしての </a:t>
            </a:r>
            <a:r>
              <a:rPr lang="en-US" altLang="ja-JP" dirty="0" err="1" smtClean="0"/>
              <a:t>iPhone</a:t>
            </a:r>
            <a:r>
              <a:rPr lang="en-US" altLang="ja-JP" dirty="0" smtClean="0"/>
              <a:t> </a:t>
            </a:r>
            <a:r>
              <a:rPr lang="ja-JP" altLang="en-US" dirty="0" smtClean="0"/>
              <a:t>の使用は</a:t>
            </a:r>
            <a:r>
              <a:rPr lang="en-US" altLang="ja-JP" dirty="0" smtClean="0"/>
              <a:t>40%</a:t>
            </a:r>
            <a:r>
              <a:rPr lang="ja-JP" altLang="en-US" dirty="0" smtClean="0"/>
              <a:t>ほどの学生の支持を得た．</a:t>
            </a:r>
            <a:r>
              <a:rPr lang="en-US" altLang="ja-JP" dirty="0" err="1" smtClean="0"/>
              <a:t>iPhone</a:t>
            </a:r>
            <a:r>
              <a:rPr lang="en-US" altLang="ja-JP" dirty="0" smtClean="0"/>
              <a:t> </a:t>
            </a:r>
            <a:r>
              <a:rPr lang="ja-JP" altLang="en-US" dirty="0" smtClean="0"/>
              <a:t>導入の意味は十分にあったと考える</a:t>
            </a:r>
            <a:r>
              <a:rPr lang="ja-JP" altLang="en-US" dirty="0" smtClean="0"/>
              <a:t>．</a:t>
            </a:r>
            <a:endParaRPr lang="en-US" altLang="ja-JP" dirty="0" smtClean="0"/>
          </a:p>
          <a:p>
            <a:r>
              <a:rPr kumimoji="1" lang="ja-JP" altLang="en-US" dirty="0" smtClean="0"/>
              <a:t>しかし</a:t>
            </a:r>
            <a:r>
              <a:rPr kumimoji="1" lang="ja-JP" altLang="en-US" dirty="0" smtClean="0"/>
              <a:t>，支持率をもう少し高くすることはできないか？</a:t>
            </a:r>
            <a:endParaRPr kumimoji="1" lang="en-US" altLang="ja-JP" dirty="0" smtClean="0"/>
          </a:p>
          <a:p>
            <a:r>
              <a:rPr kumimoji="1" lang="ja-JP" altLang="en-US" dirty="0" smtClean="0"/>
              <a:t>注目した点：学生はなぜ「画面が小さい」と言うのか？</a:t>
            </a:r>
            <a:endParaRPr kumimoji="1" lang="en-US" altLang="ja-JP" dirty="0" smtClean="0"/>
          </a:p>
          <a:p>
            <a:pPr lvl="1"/>
            <a:r>
              <a:rPr lang="ja-JP" altLang="en-US" dirty="0" smtClean="0"/>
              <a:t>小さければ拡大すればよい．</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画面をスクロールしたり，拡大したりして，必要な情報</a:t>
            </a:r>
            <a:r>
              <a:rPr lang="ja-JP" altLang="en-US" dirty="0" smtClean="0"/>
              <a:t>を適切に表示させることが，そもそも面倒．</a:t>
            </a:r>
            <a:endParaRPr lang="en-US" altLang="ja-JP" dirty="0" smtClean="0"/>
          </a:p>
          <a:p>
            <a:pPr lvl="1"/>
            <a:r>
              <a:rPr lang="ja-JP" altLang="en-US" dirty="0" smtClean="0"/>
              <a:t>余分な操作なく，ひとつの画面から必要な情報が得られるべき．</a:t>
            </a:r>
            <a:endParaRPr lang="en-US" altLang="ja-JP" dirty="0" smtClean="0"/>
          </a:p>
          <a:p>
            <a:r>
              <a:rPr lang="ja-JP" altLang="en-US" dirty="0" smtClean="0"/>
              <a:t>教材</a:t>
            </a:r>
            <a:r>
              <a:rPr lang="ja-JP" altLang="en-US" dirty="0" smtClean="0"/>
              <a:t>のレイアウトを改善する必要</a:t>
            </a:r>
            <a:endParaRPr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 3" descr="2009-1.jpg"/>
          <p:cNvPicPr>
            <a:picLocks noGrp="1" noChangeAspect="1"/>
          </p:cNvPicPr>
          <p:nvPr>
            <p:ph idx="4294967295"/>
          </p:nvPr>
        </p:nvPicPr>
        <p:blipFill>
          <a:blip r:embed="rId2" cstate="print"/>
          <a:stretch>
            <a:fillRect/>
          </a:stretch>
        </p:blipFill>
        <p:spPr>
          <a:xfrm rot="5400000">
            <a:off x="2231740" y="-693957"/>
            <a:ext cx="4680521" cy="7021782"/>
          </a:xfrm>
        </p:spPr>
      </p:pic>
      <p:sp>
        <p:nvSpPr>
          <p:cNvPr id="5" name="テキスト ボックス 4"/>
          <p:cNvSpPr txBox="1"/>
          <p:nvPr/>
        </p:nvSpPr>
        <p:spPr>
          <a:xfrm>
            <a:off x="1452973" y="5301208"/>
            <a:ext cx="6238054" cy="1200329"/>
          </a:xfrm>
          <a:prstGeom prst="rect">
            <a:avLst/>
          </a:prstGeom>
          <a:noFill/>
        </p:spPr>
        <p:txBody>
          <a:bodyPr wrap="none" rtlCol="0">
            <a:spAutoFit/>
          </a:bodyPr>
          <a:lstStyle/>
          <a:p>
            <a:r>
              <a:rPr kumimoji="1" lang="en-US" altLang="ja-JP" sz="2400" dirty="0" smtClean="0"/>
              <a:t>Word 2007 </a:t>
            </a:r>
            <a:r>
              <a:rPr kumimoji="1" lang="ja-JP" altLang="en-US" sz="2400" dirty="0" smtClean="0"/>
              <a:t>で作成した文書を </a:t>
            </a:r>
            <a:r>
              <a:rPr kumimoji="1" lang="en-US" altLang="ja-JP" sz="2400" dirty="0" smtClean="0"/>
              <a:t>PDF </a:t>
            </a:r>
            <a:r>
              <a:rPr kumimoji="1" lang="ja-JP" altLang="en-US" sz="2400" dirty="0" smtClean="0"/>
              <a:t>にした教材を</a:t>
            </a:r>
            <a:endParaRPr kumimoji="1" lang="en-US" altLang="ja-JP" sz="2400" dirty="0" smtClean="0"/>
          </a:p>
          <a:p>
            <a:r>
              <a:rPr lang="en-US" altLang="ja-JP" sz="2400" dirty="0" err="1" smtClean="0"/>
              <a:t>iPhone</a:t>
            </a:r>
            <a:r>
              <a:rPr lang="en-US" altLang="ja-JP" sz="2400" dirty="0" smtClean="0"/>
              <a:t> </a:t>
            </a:r>
            <a:r>
              <a:rPr lang="ja-JP" altLang="en-US" sz="2400" dirty="0" smtClean="0"/>
              <a:t>のブラウザで表示した画面</a:t>
            </a:r>
            <a:r>
              <a:rPr kumimoji="1" lang="ja-JP" altLang="en-US" sz="2400" dirty="0" smtClean="0"/>
              <a:t>．</a:t>
            </a:r>
            <a:endParaRPr kumimoji="1" lang="en-US" altLang="ja-JP" sz="2400" dirty="0" smtClean="0"/>
          </a:p>
          <a:p>
            <a:r>
              <a:rPr kumimoji="1" lang="en-US" altLang="ja-JP" sz="2400" dirty="0" smtClean="0"/>
              <a:t>2009</a:t>
            </a:r>
            <a:r>
              <a:rPr kumimoji="1" lang="ja-JP" altLang="en-US" sz="2400" dirty="0" smtClean="0"/>
              <a:t>年の授業（実験１）で使用．</a:t>
            </a:r>
            <a:endParaRPr kumimoji="1" lang="ja-JP"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2009-2.jpg"/>
          <p:cNvPicPr>
            <a:picLocks noChangeAspect="1"/>
          </p:cNvPicPr>
          <p:nvPr/>
        </p:nvPicPr>
        <p:blipFill>
          <a:blip r:embed="rId2" cstate="print"/>
          <a:stretch>
            <a:fillRect/>
          </a:stretch>
        </p:blipFill>
        <p:spPr>
          <a:xfrm rot="5400000">
            <a:off x="2214388" y="-549312"/>
            <a:ext cx="4680000" cy="7020000"/>
          </a:xfrm>
          <a:prstGeom prst="rect">
            <a:avLst/>
          </a:prstGeom>
        </p:spPr>
      </p:pic>
      <p:sp>
        <p:nvSpPr>
          <p:cNvPr id="3" name="テキスト ボックス 2"/>
          <p:cNvSpPr txBox="1"/>
          <p:nvPr/>
        </p:nvSpPr>
        <p:spPr>
          <a:xfrm>
            <a:off x="1763688" y="5589240"/>
            <a:ext cx="5723042" cy="830997"/>
          </a:xfrm>
          <a:prstGeom prst="rect">
            <a:avLst/>
          </a:prstGeom>
          <a:noFill/>
        </p:spPr>
        <p:txBody>
          <a:bodyPr wrap="none" rtlCol="0">
            <a:spAutoFit/>
          </a:bodyPr>
          <a:lstStyle/>
          <a:p>
            <a:r>
              <a:rPr lang="ja-JP" altLang="en-US" sz="2400" dirty="0" smtClean="0"/>
              <a:t>教材</a:t>
            </a:r>
            <a:r>
              <a:rPr lang="en-US" altLang="ja-JP" sz="2400" dirty="0" smtClean="0"/>
              <a:t>PDF</a:t>
            </a:r>
            <a:r>
              <a:rPr lang="ja-JP" altLang="en-US" sz="2400" dirty="0" smtClean="0"/>
              <a:t>の一部を拡大した画面．</a:t>
            </a:r>
            <a:endParaRPr lang="en-US" altLang="ja-JP" sz="2400" dirty="0" smtClean="0"/>
          </a:p>
          <a:p>
            <a:r>
              <a:rPr kumimoji="1" lang="ja-JP" altLang="en-US" sz="2400" dirty="0" smtClean="0"/>
              <a:t>必要な</a:t>
            </a:r>
            <a:r>
              <a:rPr kumimoji="1" lang="ja-JP" altLang="en-US" sz="2400" dirty="0" smtClean="0"/>
              <a:t>情報が一画面に収められていない．</a:t>
            </a:r>
            <a:endParaRPr kumimoji="1" lang="ja-JP"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a:t>
            </a:r>
            <a:r>
              <a:rPr lang="ja-JP" altLang="en-US" dirty="0" smtClean="0"/>
              <a:t>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2010</a:t>
            </a:r>
            <a:r>
              <a:rPr kumimoji="1" lang="ja-JP" altLang="en-US" dirty="0" smtClean="0"/>
              <a:t>年度の授業</a:t>
            </a:r>
            <a:endParaRPr kumimoji="1" lang="en-US" altLang="ja-JP" dirty="0" smtClean="0"/>
          </a:p>
          <a:p>
            <a:r>
              <a:rPr lang="en-US" altLang="ja-JP" dirty="0" smtClean="0"/>
              <a:t>Spatial Contiguity Principle: </a:t>
            </a:r>
            <a:r>
              <a:rPr lang="ja-JP" altLang="en-US" dirty="0" smtClean="0"/>
              <a:t>対応する文と絵は近くに配置すると，学習が促進される．</a:t>
            </a:r>
            <a:endParaRPr lang="en-US" altLang="ja-JP" dirty="0" smtClean="0"/>
          </a:p>
          <a:p>
            <a:pPr lvl="1"/>
            <a:r>
              <a:rPr lang="en-US" altLang="ja-JP" dirty="0" smtClean="0"/>
              <a:t>Mayer (2009) </a:t>
            </a:r>
            <a:r>
              <a:rPr lang="ja-JP" altLang="en-US" dirty="0" smtClean="0"/>
              <a:t>による，マルチメディア学習でのデザイン原理のひとつ</a:t>
            </a:r>
            <a:r>
              <a:rPr lang="ja-JP" altLang="en-US" dirty="0" smtClean="0"/>
              <a:t>．</a:t>
            </a:r>
            <a:endParaRPr lang="en-US" altLang="ja-JP" dirty="0" smtClean="0"/>
          </a:p>
          <a:p>
            <a:r>
              <a:rPr lang="ja-JP" altLang="en-US" dirty="0" smtClean="0"/>
              <a:t>この原理にしたがって，教材レイアウトを改善した．</a:t>
            </a:r>
            <a:endParaRPr lang="en-US" altLang="ja-JP" dirty="0" smtClean="0"/>
          </a:p>
          <a:p>
            <a:pPr lvl="1"/>
            <a:r>
              <a:rPr lang="ja-JP" altLang="en-US" dirty="0" smtClean="0"/>
              <a:t>ひとまとまりの操作に必要な情報が，ひとつの画面に収まるようにする．</a:t>
            </a:r>
            <a:endParaRPr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2010.jpg"/>
          <p:cNvPicPr>
            <a:picLocks noChangeAspect="1"/>
          </p:cNvPicPr>
          <p:nvPr/>
        </p:nvPicPr>
        <p:blipFill>
          <a:blip r:embed="rId2" cstate="print"/>
          <a:stretch>
            <a:fillRect/>
          </a:stretch>
        </p:blipFill>
        <p:spPr>
          <a:xfrm rot="5400000">
            <a:off x="2232000" y="-549312"/>
            <a:ext cx="4680000" cy="7020000"/>
          </a:xfrm>
          <a:prstGeom prst="rect">
            <a:avLst/>
          </a:prstGeom>
        </p:spPr>
      </p:pic>
      <p:sp>
        <p:nvSpPr>
          <p:cNvPr id="5" name="テキスト ボックス 4"/>
          <p:cNvSpPr txBox="1"/>
          <p:nvPr/>
        </p:nvSpPr>
        <p:spPr>
          <a:xfrm>
            <a:off x="1078031" y="5445224"/>
            <a:ext cx="6987939" cy="1200329"/>
          </a:xfrm>
          <a:prstGeom prst="rect">
            <a:avLst/>
          </a:prstGeom>
          <a:noFill/>
        </p:spPr>
        <p:txBody>
          <a:bodyPr wrap="none" rtlCol="0">
            <a:spAutoFit/>
          </a:bodyPr>
          <a:lstStyle/>
          <a:p>
            <a:r>
              <a:rPr lang="en-US" altLang="ja-JP" sz="2400" dirty="0" smtClean="0"/>
              <a:t>PowerPoint</a:t>
            </a:r>
            <a:r>
              <a:rPr kumimoji="1" lang="en-US" altLang="ja-JP" sz="2400" dirty="0" smtClean="0"/>
              <a:t> 2007 </a:t>
            </a:r>
            <a:r>
              <a:rPr kumimoji="1" lang="ja-JP" altLang="en-US" sz="2400" dirty="0" smtClean="0"/>
              <a:t>で作成した文書を </a:t>
            </a:r>
            <a:r>
              <a:rPr kumimoji="1" lang="en-US" altLang="ja-JP" sz="2400" dirty="0" smtClean="0"/>
              <a:t>PDF </a:t>
            </a:r>
            <a:r>
              <a:rPr kumimoji="1" lang="ja-JP" altLang="en-US" sz="2400" dirty="0" smtClean="0"/>
              <a:t>にした教材を</a:t>
            </a:r>
            <a:endParaRPr kumimoji="1" lang="en-US" altLang="ja-JP" sz="2400" dirty="0" smtClean="0"/>
          </a:p>
          <a:p>
            <a:r>
              <a:rPr lang="en-US" altLang="ja-JP" sz="2400" dirty="0" err="1" smtClean="0"/>
              <a:t>iPhone</a:t>
            </a:r>
            <a:r>
              <a:rPr lang="en-US" altLang="ja-JP" sz="2400" dirty="0" smtClean="0"/>
              <a:t> </a:t>
            </a:r>
            <a:r>
              <a:rPr lang="ja-JP" altLang="en-US" sz="2400" dirty="0" smtClean="0"/>
              <a:t>のブラウザで表示した画面</a:t>
            </a:r>
            <a:r>
              <a:rPr kumimoji="1" lang="ja-JP" altLang="en-US" sz="2400" dirty="0" smtClean="0"/>
              <a:t>．</a:t>
            </a:r>
            <a:endParaRPr kumimoji="1" lang="en-US" altLang="ja-JP" sz="2400" dirty="0" smtClean="0"/>
          </a:p>
          <a:p>
            <a:r>
              <a:rPr kumimoji="1" lang="en-US" altLang="ja-JP" sz="2400" dirty="0" smtClean="0"/>
              <a:t>2010</a:t>
            </a:r>
            <a:r>
              <a:rPr lang="ja-JP" altLang="en-US" sz="2400" dirty="0" smtClean="0"/>
              <a:t>年度</a:t>
            </a:r>
            <a:r>
              <a:rPr kumimoji="1" lang="ja-JP" altLang="en-US" sz="2400" dirty="0" smtClean="0"/>
              <a:t>の授業（実験２）で使用．</a:t>
            </a:r>
            <a:endParaRPr kumimoji="1" lang="ja-JP"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参加者：</a:t>
            </a:r>
            <a:endParaRPr kumimoji="1" lang="en-US" altLang="ja-JP" dirty="0" smtClean="0"/>
          </a:p>
          <a:p>
            <a:pPr lvl="1"/>
            <a:r>
              <a:rPr kumimoji="1" lang="ja-JP" altLang="en-US" dirty="0" smtClean="0"/>
              <a:t>「統計入門」</a:t>
            </a:r>
            <a:r>
              <a:rPr kumimoji="1" lang="ja-JP" altLang="en-US" dirty="0" smtClean="0"/>
              <a:t>受講者</a:t>
            </a:r>
            <a:r>
              <a:rPr lang="en-US" altLang="ja-JP" dirty="0" smtClean="0"/>
              <a:t>96</a:t>
            </a:r>
            <a:r>
              <a:rPr kumimoji="1" lang="ja-JP" altLang="en-US" dirty="0" smtClean="0"/>
              <a:t>名</a:t>
            </a:r>
            <a:r>
              <a:rPr kumimoji="1" lang="ja-JP" altLang="en-US" dirty="0" smtClean="0"/>
              <a:t>のうち，</a:t>
            </a:r>
            <a:r>
              <a:rPr kumimoji="1" lang="ja-JP" altLang="en-US" dirty="0" smtClean="0"/>
              <a:t>第２回</a:t>
            </a:r>
            <a:r>
              <a:rPr kumimoji="1" lang="ja-JP" altLang="en-US" dirty="0" smtClean="0"/>
              <a:t>の講義（</a:t>
            </a:r>
            <a:r>
              <a:rPr kumimoji="1" lang="en-US" altLang="ja-JP" dirty="0" smtClean="0"/>
              <a:t>2010</a:t>
            </a:r>
            <a:r>
              <a:rPr kumimoji="1" lang="ja-JP" altLang="en-US" dirty="0" smtClean="0"/>
              <a:t>年</a:t>
            </a:r>
            <a:r>
              <a:rPr lang="en-US" altLang="ja-JP" dirty="0" smtClean="0"/>
              <a:t>9</a:t>
            </a:r>
            <a:r>
              <a:rPr kumimoji="1" lang="ja-JP" altLang="en-US" dirty="0" smtClean="0"/>
              <a:t>月</a:t>
            </a:r>
            <a:r>
              <a:rPr lang="en-US" altLang="ja-JP" dirty="0" smtClean="0"/>
              <a:t>28</a:t>
            </a:r>
            <a:r>
              <a:rPr kumimoji="1" lang="ja-JP" altLang="en-US" dirty="0" smtClean="0"/>
              <a:t>日</a:t>
            </a:r>
            <a:r>
              <a:rPr kumimoji="1" lang="ja-JP" altLang="en-US" dirty="0" smtClean="0"/>
              <a:t>）に出席し，</a:t>
            </a:r>
            <a:r>
              <a:rPr kumimoji="1" lang="en-US" altLang="ja-JP" dirty="0" err="1" smtClean="0"/>
              <a:t>iPhone</a:t>
            </a:r>
            <a:r>
              <a:rPr kumimoji="1" lang="en-US" altLang="ja-JP" dirty="0" smtClean="0"/>
              <a:t> </a:t>
            </a:r>
            <a:r>
              <a:rPr kumimoji="1" lang="ja-JP" altLang="en-US" dirty="0" smtClean="0"/>
              <a:t>を所持して</a:t>
            </a:r>
            <a:r>
              <a:rPr kumimoji="1" lang="ja-JP" altLang="en-US" dirty="0" smtClean="0"/>
              <a:t>いた</a:t>
            </a:r>
            <a:r>
              <a:rPr lang="en-US" altLang="ja-JP" dirty="0" smtClean="0"/>
              <a:t>67</a:t>
            </a:r>
            <a:r>
              <a:rPr kumimoji="1" lang="ja-JP" altLang="en-US" dirty="0" smtClean="0"/>
              <a:t>名</a:t>
            </a:r>
            <a:r>
              <a:rPr kumimoji="1" lang="ja-JP" altLang="en-US" dirty="0" smtClean="0"/>
              <a:t>．</a:t>
            </a:r>
            <a:endParaRPr kumimoji="1" lang="en-US" altLang="ja-JP" dirty="0" smtClean="0"/>
          </a:p>
          <a:p>
            <a:r>
              <a:rPr lang="ja-JP" altLang="en-US" dirty="0" smtClean="0"/>
              <a:t>材料：</a:t>
            </a:r>
            <a:endParaRPr lang="en-US" altLang="ja-JP" dirty="0" smtClean="0"/>
          </a:p>
          <a:p>
            <a:pPr lvl="1"/>
            <a:r>
              <a:rPr lang="en-US" altLang="ja-JP" dirty="0" smtClean="0"/>
              <a:t>Microsoft Excel 2007 </a:t>
            </a:r>
            <a:r>
              <a:rPr lang="ja-JP" altLang="en-US" dirty="0" smtClean="0"/>
              <a:t>を用いて，度数分布表とヒストグラムを作成する手順を示した </a:t>
            </a:r>
            <a:r>
              <a:rPr lang="en-US" altLang="ja-JP" dirty="0" smtClean="0"/>
              <a:t>PDF </a:t>
            </a:r>
            <a:r>
              <a:rPr lang="ja-JP" altLang="en-US" dirty="0" smtClean="0"/>
              <a:t>文書を作成．</a:t>
            </a:r>
            <a:endParaRPr lang="en-US" altLang="ja-JP" dirty="0" smtClean="0"/>
          </a:p>
          <a:p>
            <a:pPr lvl="1"/>
            <a:r>
              <a:rPr lang="ja-JP" altLang="en-US" dirty="0" smtClean="0"/>
              <a:t>シングルモニタ条件：文書</a:t>
            </a:r>
            <a:r>
              <a:rPr lang="ja-JP" altLang="en-US" dirty="0"/>
              <a:t>を</a:t>
            </a:r>
            <a:r>
              <a:rPr lang="ja-JP" altLang="en-US" dirty="0" smtClean="0"/>
              <a:t>学生の </a:t>
            </a:r>
            <a:r>
              <a:rPr lang="en-US" altLang="ja-JP" dirty="0" smtClean="0"/>
              <a:t>PC </a:t>
            </a:r>
            <a:r>
              <a:rPr lang="ja-JP" altLang="en-US" dirty="0" smtClean="0"/>
              <a:t>に配信．</a:t>
            </a:r>
            <a:endParaRPr lang="en-US" altLang="ja-JP" dirty="0" smtClean="0"/>
          </a:p>
          <a:p>
            <a:pPr lvl="1"/>
            <a:r>
              <a:rPr lang="ja-JP" altLang="en-US" dirty="0"/>
              <a:t>デュアルモニタ</a:t>
            </a:r>
            <a:r>
              <a:rPr lang="ja-JP" altLang="en-US" dirty="0" smtClean="0"/>
              <a:t>条件</a:t>
            </a:r>
            <a:r>
              <a:rPr lang="ja-JP" altLang="en-US" dirty="0" smtClean="0">
                <a:sym typeface="Wingdings" pitchFamily="2" charset="2"/>
              </a:rPr>
              <a:t>：</a:t>
            </a:r>
            <a:r>
              <a:rPr lang="en-US" altLang="ja-JP" dirty="0" err="1" smtClean="0"/>
              <a:t>iPhone</a:t>
            </a:r>
            <a:r>
              <a:rPr lang="en-US" altLang="ja-JP" dirty="0" smtClean="0"/>
              <a:t> </a:t>
            </a:r>
            <a:r>
              <a:rPr lang="ja-JP" altLang="en-US" dirty="0" smtClean="0"/>
              <a:t>のブラウザでアクセス．</a:t>
            </a:r>
            <a:r>
              <a:rPr lang="ja-JP" altLang="en-US" dirty="0" smtClean="0">
                <a:sym typeface="Wingdings" pitchFamily="2" charset="2"/>
              </a:rPr>
              <a:t> （株）ネットマンの</a:t>
            </a:r>
            <a:r>
              <a:rPr lang="en-US" altLang="ja-JP" dirty="0" smtClean="0"/>
              <a:t>C-Learning</a:t>
            </a:r>
            <a:r>
              <a:rPr lang="ja-JP" altLang="en-US" dirty="0" smtClean="0"/>
              <a:t>を使用．</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手続き：</a:t>
            </a:r>
            <a:endParaRPr kumimoji="1" lang="en-US" altLang="ja-JP" dirty="0" smtClean="0"/>
          </a:p>
          <a:p>
            <a:pPr lvl="1"/>
            <a:r>
              <a:rPr lang="ja-JP" altLang="en-US" dirty="0"/>
              <a:t>学生</a:t>
            </a:r>
            <a:r>
              <a:rPr lang="ja-JP" altLang="en-US" dirty="0" smtClean="0"/>
              <a:t>は度数分布表を２回作成．１回はシングルモニタ条件，もう１回はデュアルモニタ条件．経験する条件の順序はカウンターバランスをとった．</a:t>
            </a:r>
            <a:endParaRPr lang="en-US" altLang="ja-JP" dirty="0" smtClean="0"/>
          </a:p>
          <a:p>
            <a:pPr lvl="1"/>
            <a:r>
              <a:rPr lang="ja-JP" altLang="en-US" dirty="0" smtClean="0"/>
              <a:t>２条件を比較する質問項目に回答．質問項目は</a:t>
            </a:r>
            <a:r>
              <a:rPr lang="en-US" altLang="ja-JP" dirty="0" smtClean="0"/>
              <a:t>C-Learning </a:t>
            </a:r>
            <a:r>
              <a:rPr lang="ja-JP" altLang="en-US" dirty="0" smtClean="0"/>
              <a:t>に用意．学生は </a:t>
            </a:r>
            <a:r>
              <a:rPr lang="en-US" altLang="ja-JP" dirty="0" smtClean="0"/>
              <a:t>PC </a:t>
            </a:r>
            <a:r>
              <a:rPr lang="ja-JP" altLang="en-US" dirty="0" smtClean="0"/>
              <a:t>あるいは </a:t>
            </a:r>
            <a:r>
              <a:rPr lang="en-US" altLang="ja-JP" dirty="0" err="1" smtClean="0"/>
              <a:t>iPhone</a:t>
            </a:r>
            <a:r>
              <a:rPr lang="en-US" altLang="ja-JP" dirty="0" smtClean="0"/>
              <a:t> </a:t>
            </a:r>
            <a:r>
              <a:rPr lang="ja-JP" altLang="en-US" dirty="0" smtClean="0"/>
              <a:t>からアクセスして回答</a:t>
            </a:r>
            <a:r>
              <a:rPr lang="ja-JP" altLang="en-US" dirty="0" smtClean="0"/>
              <a:t>．</a:t>
            </a: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研究の動機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青山学院大学社会情報学部は </a:t>
            </a:r>
            <a:r>
              <a:rPr kumimoji="1" lang="en-US" altLang="ja-JP" dirty="0" err="1" smtClean="0"/>
              <a:t>iPhone</a:t>
            </a:r>
            <a:r>
              <a:rPr kumimoji="1" lang="en-US" altLang="ja-JP" dirty="0" smtClean="0"/>
              <a:t> </a:t>
            </a:r>
            <a:r>
              <a:rPr kumimoji="1" lang="ja-JP" altLang="en-US" dirty="0" smtClean="0"/>
              <a:t>を全学生に配布．</a:t>
            </a:r>
            <a:endParaRPr kumimoji="1" lang="en-US" altLang="ja-JP" dirty="0" smtClean="0"/>
          </a:p>
          <a:p>
            <a:pPr lvl="1"/>
            <a:r>
              <a:rPr kumimoji="1" lang="en-US" altLang="ja-JP" dirty="0" err="1" smtClean="0"/>
              <a:t>iPhone</a:t>
            </a:r>
            <a:r>
              <a:rPr kumimoji="1" lang="en-US" altLang="ja-JP" dirty="0" smtClean="0"/>
              <a:t> </a:t>
            </a:r>
            <a:r>
              <a:rPr kumimoji="1" lang="ja-JP" altLang="en-US" dirty="0" smtClean="0"/>
              <a:t>を活用した教育を考えたい．</a:t>
            </a:r>
            <a:endParaRPr kumimoji="1" lang="en-US" altLang="ja-JP" dirty="0" smtClean="0"/>
          </a:p>
          <a:p>
            <a:r>
              <a:rPr kumimoji="1" lang="ja-JP" altLang="en-US" dirty="0" smtClean="0"/>
              <a:t>芝浦工業大学柏高校での奥田</a:t>
            </a:r>
            <a:r>
              <a:rPr lang="ja-JP" altLang="en-US" dirty="0" smtClean="0"/>
              <a:t>宏志氏の</a:t>
            </a:r>
            <a:r>
              <a:rPr kumimoji="1" lang="ja-JP" altLang="en-US" dirty="0" smtClean="0"/>
              <a:t>実践</a:t>
            </a:r>
            <a:endParaRPr kumimoji="1" lang="en-US" altLang="ja-JP" dirty="0" smtClean="0"/>
          </a:p>
          <a:p>
            <a:pPr lvl="1"/>
            <a:r>
              <a:rPr kumimoji="1" lang="ja-JP" altLang="en-US" dirty="0" smtClean="0"/>
              <a:t>理科の実験手順</a:t>
            </a:r>
            <a:r>
              <a:rPr lang="ja-JP" altLang="en-US" dirty="0" smtClean="0"/>
              <a:t>の動画</a:t>
            </a:r>
            <a:r>
              <a:rPr kumimoji="1" lang="ja-JP" altLang="en-US" dirty="0" smtClean="0"/>
              <a:t>を </a:t>
            </a:r>
            <a:r>
              <a:rPr lang="en-US" altLang="ja-JP" dirty="0" smtClean="0"/>
              <a:t>iPod touch </a:t>
            </a:r>
            <a:r>
              <a:rPr lang="ja-JP" altLang="en-US" dirty="0" smtClean="0"/>
              <a:t>で見る．実験の安全性向上．</a:t>
            </a:r>
            <a:endParaRPr lang="en-US" altLang="ja-JP" dirty="0" smtClean="0"/>
          </a:p>
          <a:p>
            <a:pPr lvl="1"/>
            <a:r>
              <a:rPr kumimoji="1" lang="en-US" altLang="ja-JP" dirty="0" err="1" smtClean="0"/>
              <a:t>iPhone</a:t>
            </a:r>
            <a:r>
              <a:rPr kumimoji="1" lang="en-US" altLang="ja-JP" dirty="0" smtClean="0"/>
              <a:t> </a:t>
            </a:r>
            <a:r>
              <a:rPr kumimoji="1" lang="ja-JP" altLang="en-US" dirty="0" smtClean="0"/>
              <a:t>の利点：</a:t>
            </a:r>
            <a:r>
              <a:rPr lang="ja-JP" altLang="en-US" dirty="0"/>
              <a:t>教材閲覧に十分</a:t>
            </a:r>
            <a:r>
              <a:rPr lang="ja-JP" altLang="en-US" dirty="0" smtClean="0"/>
              <a:t>な画面の大きさ，小型で邪魔にならない，すぐれた操作性．</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質問項目：</a:t>
            </a:r>
            <a:endParaRPr kumimoji="1" lang="en-US" altLang="ja-JP" dirty="0" smtClean="0"/>
          </a:p>
          <a:p>
            <a:pPr lvl="1"/>
            <a:r>
              <a:rPr lang="en-US" altLang="ja-JP" dirty="0" smtClean="0"/>
              <a:t>PDF</a:t>
            </a:r>
            <a:r>
              <a:rPr lang="ja-JP" altLang="en-US" dirty="0" smtClean="0"/>
              <a:t>の閲覧がしやすいのはどちらか？（</a:t>
            </a:r>
            <a:r>
              <a:rPr lang="en-US" altLang="ja-JP" dirty="0" smtClean="0"/>
              <a:t>PC vs. </a:t>
            </a:r>
            <a:r>
              <a:rPr lang="en-US" altLang="ja-JP" dirty="0" err="1" smtClean="0"/>
              <a:t>iPhone</a:t>
            </a:r>
            <a:r>
              <a:rPr lang="ja-JP" altLang="en-US" dirty="0" smtClean="0"/>
              <a:t>）</a:t>
            </a:r>
            <a:endParaRPr lang="en-US" altLang="ja-JP" dirty="0" smtClean="0"/>
          </a:p>
          <a:p>
            <a:pPr lvl="1"/>
            <a:r>
              <a:rPr kumimoji="1" lang="ja-JP" altLang="en-US" dirty="0"/>
              <a:t>エクセルの操作がしやすいのはどちら</a:t>
            </a:r>
            <a:r>
              <a:rPr kumimoji="1" lang="ja-JP" altLang="en-US" dirty="0" smtClean="0"/>
              <a:t>か？</a:t>
            </a:r>
            <a:endParaRPr kumimoji="1" lang="en-US" altLang="ja-JP" dirty="0" smtClean="0"/>
          </a:p>
          <a:p>
            <a:pPr lvl="1"/>
            <a:r>
              <a:rPr lang="ja-JP" altLang="en-US" dirty="0"/>
              <a:t>次の機会で</a:t>
            </a:r>
            <a:r>
              <a:rPr lang="ja-JP" altLang="en-US" dirty="0" smtClean="0"/>
              <a:t>はどちらを使うか？その理由は？</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en-US" altLang="ja-JP" dirty="0" smtClean="0"/>
              <a:t>2010</a:t>
            </a:r>
            <a:r>
              <a:rPr lang="ja-JP" altLang="en-US" dirty="0" smtClean="0"/>
              <a:t>年</a:t>
            </a:r>
            <a:r>
              <a:rPr lang="ja-JP" altLang="en-US" dirty="0" smtClean="0"/>
              <a:t>）</a:t>
            </a:r>
            <a:endParaRPr kumimoji="1" lang="ja-JP" altLang="en-US" dirty="0"/>
          </a:p>
        </p:txBody>
      </p:sp>
      <p:sp>
        <p:nvSpPr>
          <p:cNvPr id="12" name="テキスト ボックス 11"/>
          <p:cNvSpPr txBox="1"/>
          <p:nvPr/>
        </p:nvSpPr>
        <p:spPr>
          <a:xfrm>
            <a:off x="1357290" y="5929330"/>
            <a:ext cx="6689652" cy="646331"/>
          </a:xfrm>
          <a:prstGeom prst="rect">
            <a:avLst/>
          </a:prstGeom>
          <a:noFill/>
        </p:spPr>
        <p:txBody>
          <a:bodyPr wrap="none" rtlCol="0">
            <a:spAutoFit/>
          </a:bodyPr>
          <a:lstStyle/>
          <a:p>
            <a:r>
              <a:rPr lang="ja-JP" altLang="en-US" sz="3600" dirty="0" smtClean="0"/>
              <a:t>およそ</a:t>
            </a:r>
            <a:r>
              <a:rPr lang="ja-JP" altLang="en-US" sz="3600" dirty="0" smtClean="0"/>
              <a:t>７</a:t>
            </a:r>
            <a:r>
              <a:rPr lang="ja-JP" altLang="en-US" sz="3600" dirty="0" smtClean="0"/>
              <a:t>割</a:t>
            </a:r>
            <a:r>
              <a:rPr lang="ja-JP" altLang="en-US" sz="3600" dirty="0" smtClean="0"/>
              <a:t>の学生が</a:t>
            </a:r>
            <a:r>
              <a:rPr lang="en-US" altLang="ja-JP" sz="3600" dirty="0" err="1" smtClean="0"/>
              <a:t>iPhone</a:t>
            </a:r>
            <a:r>
              <a:rPr lang="ja-JP" altLang="en-US" sz="3600" dirty="0" smtClean="0"/>
              <a:t>を支持</a:t>
            </a:r>
            <a:endParaRPr kumimoji="1" lang="ja-JP" altLang="en-US" sz="3600" dirty="0"/>
          </a:p>
        </p:txBody>
      </p:sp>
      <p:graphicFrame>
        <p:nvGraphicFramePr>
          <p:cNvPr id="7" name="コンテンツ プレースホルダ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教材改善の効果は劇的であった．</a:t>
            </a:r>
            <a:endParaRPr kumimoji="1" lang="en-US" altLang="ja-JP" dirty="0" smtClean="0"/>
          </a:p>
          <a:p>
            <a:pPr lvl="1"/>
            <a:r>
              <a:rPr lang="ja-JP" altLang="en-US" dirty="0" smtClean="0"/>
              <a:t>マルチメディア学習のデザイン原理にしたがった．</a:t>
            </a:r>
            <a:r>
              <a:rPr lang="en-US" altLang="ja-JP" dirty="0" smtClean="0"/>
              <a:t>Spatial Contiguity </a:t>
            </a:r>
            <a:r>
              <a:rPr lang="en-US" altLang="ja-JP" dirty="0" smtClean="0"/>
              <a:t>Principle</a:t>
            </a:r>
            <a:endParaRPr kumimoji="1" lang="en-US" altLang="ja-JP" dirty="0" smtClean="0"/>
          </a:p>
          <a:p>
            <a:r>
              <a:rPr lang="ja-JP" altLang="en-US" dirty="0" smtClean="0"/>
              <a:t>実験２（</a:t>
            </a:r>
            <a:r>
              <a:rPr lang="en-US" altLang="ja-JP" dirty="0" smtClean="0"/>
              <a:t>2010</a:t>
            </a:r>
            <a:r>
              <a:rPr lang="ja-JP" altLang="en-US" dirty="0" smtClean="0"/>
              <a:t>年度）では，無線</a:t>
            </a:r>
            <a:r>
              <a:rPr lang="en-US" altLang="ja-JP" dirty="0" smtClean="0"/>
              <a:t>LAN</a:t>
            </a:r>
            <a:r>
              <a:rPr lang="ja-JP" altLang="en-US" dirty="0" smtClean="0"/>
              <a:t>使用</a:t>
            </a:r>
            <a:r>
              <a:rPr lang="ja-JP" altLang="en-US" dirty="0" smtClean="0"/>
              <a:t>の設定や</a:t>
            </a:r>
            <a:r>
              <a:rPr lang="en-US" altLang="ja-JP" dirty="0" smtClean="0"/>
              <a:t>C-Learning</a:t>
            </a:r>
            <a:r>
              <a:rPr lang="ja-JP" altLang="en-US" dirty="0" err="1" smtClean="0"/>
              <a:t>への</a:t>
            </a:r>
            <a:r>
              <a:rPr lang="ja-JP" altLang="en-US" dirty="0" smtClean="0"/>
              <a:t>アクセスにとまどった学生が少なかった．このことも，セカンドモニタとしての </a:t>
            </a:r>
            <a:r>
              <a:rPr lang="en-US" altLang="ja-JP" dirty="0" err="1" smtClean="0"/>
              <a:t>iPhone</a:t>
            </a:r>
            <a:r>
              <a:rPr lang="en-US" altLang="ja-JP" dirty="0" smtClean="0"/>
              <a:t> </a:t>
            </a:r>
            <a:r>
              <a:rPr lang="ja-JP" altLang="en-US" dirty="0" smtClean="0"/>
              <a:t>の支持率を引き上げた要因かもしれない．</a:t>
            </a:r>
            <a:endParaRPr lang="en-US" altLang="ja-JP"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統計学の授業で </a:t>
            </a:r>
            <a:r>
              <a:rPr lang="en-US" altLang="ja-JP" dirty="0" err="1" smtClean="0"/>
              <a:t>iPhone</a:t>
            </a:r>
            <a:r>
              <a:rPr lang="en-US" altLang="ja-JP" dirty="0" smtClean="0"/>
              <a:t> </a:t>
            </a:r>
            <a:r>
              <a:rPr lang="ja-JP" altLang="en-US" dirty="0" smtClean="0"/>
              <a:t>をセカンドモニタとして 使用するのは，</a:t>
            </a:r>
            <a:r>
              <a:rPr lang="en-US" altLang="ja-JP" dirty="0" err="1" smtClean="0"/>
              <a:t>iPhone</a:t>
            </a:r>
            <a:r>
              <a:rPr lang="en-US" altLang="ja-JP" dirty="0" smtClean="0"/>
              <a:t> </a:t>
            </a:r>
            <a:r>
              <a:rPr lang="ja-JP" altLang="en-US" dirty="0" smtClean="0"/>
              <a:t>の活用方法として有望である．</a:t>
            </a:r>
            <a:r>
              <a:rPr lang="en-US" altLang="ja-JP" dirty="0"/>
              <a:t> </a:t>
            </a:r>
            <a:endParaRPr lang="en-US" altLang="ja-JP" dirty="0" smtClean="0"/>
          </a:p>
          <a:p>
            <a:r>
              <a:rPr lang="en-US" altLang="ja-JP" dirty="0" err="1" smtClean="0"/>
              <a:t>iPhone</a:t>
            </a:r>
            <a:r>
              <a:rPr lang="en-US" altLang="ja-JP" dirty="0" smtClean="0"/>
              <a:t> </a:t>
            </a:r>
            <a:r>
              <a:rPr lang="ja-JP" altLang="en-US" dirty="0" smtClean="0"/>
              <a:t>で提示する教材は，マルチメディア学習のデザイン原理にしたがって作成すべきである．</a:t>
            </a:r>
            <a:endParaRPr lang="en-US" altLang="ja-JP" dirty="0" smtClean="0"/>
          </a:p>
          <a:p>
            <a:pPr lvl="1"/>
            <a:r>
              <a:rPr lang="en-US" altLang="ja-JP" dirty="0" smtClean="0"/>
              <a:t>Spatial </a:t>
            </a:r>
            <a:r>
              <a:rPr lang="en-US" altLang="ja-JP" dirty="0" smtClean="0"/>
              <a:t>Contiguity Principle</a:t>
            </a:r>
            <a:endParaRPr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ドア開けロボ６"/>
          <p:cNvPicPr>
            <a:picLocks noGrp="1" noChangeAspect="1" noChangeArrowheads="1" noCrop="1"/>
          </p:cNvPicPr>
          <p:nvPr>
            <p:ph/>
          </p:nvPr>
        </p:nvPicPr>
        <p:blipFill>
          <a:blip r:embed="rId3" cstate="print"/>
          <a:srcRect/>
          <a:stretch>
            <a:fillRect/>
          </a:stretch>
        </p:blipFill>
        <p:spPr>
          <a:xfrm>
            <a:off x="2357438" y="357188"/>
            <a:ext cx="4594225" cy="4826000"/>
          </a:xfrm>
          <a:noFill/>
        </p:spPr>
      </p:pic>
      <p:sp>
        <p:nvSpPr>
          <p:cNvPr id="23555" name="Text Box 6"/>
          <p:cNvSpPr txBox="1">
            <a:spLocks noChangeArrowheads="1"/>
          </p:cNvSpPr>
          <p:nvPr/>
        </p:nvSpPr>
        <p:spPr bwMode="auto">
          <a:xfrm>
            <a:off x="1643063" y="6143625"/>
            <a:ext cx="5905500" cy="400050"/>
          </a:xfrm>
          <a:prstGeom prst="rect">
            <a:avLst/>
          </a:prstGeom>
          <a:noFill/>
          <a:ln w="9525">
            <a:noFill/>
            <a:miter lim="800000"/>
            <a:headEnd/>
            <a:tailEnd/>
          </a:ln>
        </p:spPr>
        <p:txBody>
          <a:bodyPr>
            <a:spAutoFit/>
          </a:bodyPr>
          <a:lstStyle/>
          <a:p>
            <a:pPr>
              <a:spcBef>
                <a:spcPct val="50000"/>
              </a:spcBef>
            </a:pPr>
            <a:r>
              <a:rPr lang="ja-JP" altLang="en-US" sz="2000"/>
              <a:t>相模大野高校　国松稔之先生作成　「ドア開けロボ」</a:t>
            </a:r>
          </a:p>
        </p:txBody>
      </p:sp>
      <p:sp>
        <p:nvSpPr>
          <p:cNvPr id="23556" name="テキスト ボックス 3"/>
          <p:cNvSpPr txBox="1">
            <a:spLocks noChangeArrowheads="1"/>
          </p:cNvSpPr>
          <p:nvPr/>
        </p:nvSpPr>
        <p:spPr bwMode="auto">
          <a:xfrm>
            <a:off x="2857500" y="5357813"/>
            <a:ext cx="3584575" cy="523875"/>
          </a:xfrm>
          <a:prstGeom prst="rect">
            <a:avLst/>
          </a:prstGeom>
          <a:noFill/>
          <a:ln w="9525">
            <a:noFill/>
            <a:miter lim="800000"/>
            <a:headEnd/>
            <a:tailEnd/>
          </a:ln>
        </p:spPr>
        <p:txBody>
          <a:bodyPr wrap="none">
            <a:spAutoFit/>
          </a:bodyPr>
          <a:lstStyle/>
          <a:p>
            <a:r>
              <a:rPr lang="ja-JP" altLang="en-US" sz="2800"/>
              <a:t>ありがとうございました</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研究の動機</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奥田</a:t>
            </a:r>
            <a:r>
              <a:rPr lang="ja-JP" altLang="en-US" dirty="0" smtClean="0"/>
              <a:t>実践をヒントに，自分の担当する講義での </a:t>
            </a:r>
            <a:r>
              <a:rPr lang="en-US" altLang="ja-JP" dirty="0" err="1" smtClean="0"/>
              <a:t>iPhone</a:t>
            </a:r>
            <a:r>
              <a:rPr lang="en-US" altLang="ja-JP" dirty="0" smtClean="0"/>
              <a:t> </a:t>
            </a:r>
            <a:r>
              <a:rPr lang="ja-JP" altLang="en-US" dirty="0" smtClean="0"/>
              <a:t>の活用を考えた．</a:t>
            </a:r>
            <a:endParaRPr lang="en-US" altLang="ja-JP" dirty="0" smtClean="0"/>
          </a:p>
          <a:p>
            <a:r>
              <a:rPr lang="ja-JP" altLang="en-US" dirty="0" smtClean="0"/>
              <a:t>統計学の入門講義での，セカンドモニタ</a:t>
            </a:r>
            <a:r>
              <a:rPr lang="ja-JP" altLang="en-US" dirty="0"/>
              <a:t>として</a:t>
            </a:r>
            <a:r>
              <a:rPr lang="ja-JP" altLang="en-US" dirty="0" smtClean="0"/>
              <a:t>の </a:t>
            </a:r>
            <a:r>
              <a:rPr lang="en-US" altLang="ja-JP" dirty="0" err="1" smtClean="0"/>
              <a:t>iPhone</a:t>
            </a:r>
            <a:r>
              <a:rPr lang="en-US" altLang="ja-JP" dirty="0" smtClean="0"/>
              <a:t> </a:t>
            </a:r>
            <a:r>
              <a:rPr lang="ja-JP" altLang="en-US" dirty="0" smtClean="0"/>
              <a:t>の使用．</a:t>
            </a:r>
            <a:endParaRPr lang="en-US" altLang="ja-JP" dirty="0" smtClean="0"/>
          </a:p>
          <a:p>
            <a:pPr lvl="1"/>
            <a:r>
              <a:rPr lang="ja-JP" altLang="en-US" dirty="0" smtClean="0"/>
              <a:t>エクセルでのデータ解析・シミュレーション実習</a:t>
            </a:r>
            <a:endParaRPr lang="en-US" altLang="ja-JP" dirty="0" smtClean="0"/>
          </a:p>
          <a:p>
            <a:pPr lvl="1"/>
            <a:r>
              <a:rPr lang="ja-JP" altLang="en-US" dirty="0" smtClean="0"/>
              <a:t>エクセルを </a:t>
            </a:r>
            <a:r>
              <a:rPr lang="en-US" altLang="ja-JP" dirty="0" smtClean="0"/>
              <a:t>PC </a:t>
            </a:r>
            <a:r>
              <a:rPr lang="ja-JP" altLang="en-US" dirty="0" smtClean="0"/>
              <a:t>モニタで全画面表示</a:t>
            </a:r>
            <a:endParaRPr lang="en-US" altLang="ja-JP" dirty="0" smtClean="0"/>
          </a:p>
          <a:p>
            <a:pPr lvl="1"/>
            <a:r>
              <a:rPr lang="ja-JP" altLang="en-US" dirty="0"/>
              <a:t>実習手順</a:t>
            </a:r>
            <a:r>
              <a:rPr lang="ja-JP" altLang="en-US" dirty="0" smtClean="0"/>
              <a:t>を示した</a:t>
            </a:r>
            <a:r>
              <a:rPr lang="en-US" altLang="ja-JP" dirty="0" smtClean="0"/>
              <a:t>PDF</a:t>
            </a:r>
            <a:r>
              <a:rPr lang="ja-JP" altLang="en-US" dirty="0" smtClean="0"/>
              <a:t>文書を</a:t>
            </a:r>
            <a:r>
              <a:rPr lang="en-US" altLang="ja-JP" dirty="0" err="1" smtClean="0"/>
              <a:t>iPhone</a:t>
            </a:r>
            <a:r>
              <a:rPr lang="ja-JP" altLang="en-US" dirty="0" smtClean="0"/>
              <a:t>で閲覧</a:t>
            </a:r>
            <a:endParaRPr lang="en-US" altLang="ja-JP" dirty="0" smtClean="0"/>
          </a:p>
          <a:p>
            <a:pPr lvl="1"/>
            <a:r>
              <a:rPr lang="ja-JP" altLang="en-US" dirty="0" smtClean="0"/>
              <a:t>ウィンドウ</a:t>
            </a:r>
            <a:r>
              <a:rPr lang="ja-JP" altLang="en-US" dirty="0"/>
              <a:t>の</a:t>
            </a:r>
            <a:r>
              <a:rPr lang="ja-JP" altLang="en-US" dirty="0" smtClean="0"/>
              <a:t>重なりなし．常に前面表示できる．</a:t>
            </a:r>
            <a:endParaRPr lang="en-US" altLang="ja-JP" dirty="0" smtClean="0"/>
          </a:p>
          <a:p>
            <a:pPr lvl="1"/>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研究の目的</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Research Question</a:t>
            </a:r>
            <a:r>
              <a:rPr kumimoji="1" lang="ja-JP" altLang="en-US" dirty="0" smtClean="0"/>
              <a:t>：統計学の授業での，セカンドモニタとしての </a:t>
            </a:r>
            <a:r>
              <a:rPr kumimoji="1" lang="en-US" altLang="ja-JP" dirty="0" err="1" smtClean="0"/>
              <a:t>iPhone</a:t>
            </a:r>
            <a:r>
              <a:rPr kumimoji="1" lang="en-US" altLang="ja-JP" dirty="0" smtClean="0"/>
              <a:t> </a:t>
            </a:r>
            <a:r>
              <a:rPr kumimoji="1" lang="ja-JP" altLang="en-US" dirty="0" smtClean="0"/>
              <a:t>の使用</a:t>
            </a:r>
            <a:r>
              <a:rPr lang="ja-JP" altLang="en-US" dirty="0"/>
              <a:t>は</a:t>
            </a:r>
            <a:r>
              <a:rPr kumimoji="1" lang="ja-JP" altLang="en-US" dirty="0" smtClean="0"/>
              <a:t>，学生にどれほど支持されるだろうか？こうした使用法は有望なのか？</a:t>
            </a:r>
            <a:endParaRPr kumimoji="1" lang="en-US" altLang="ja-JP" dirty="0" smtClean="0"/>
          </a:p>
          <a:p>
            <a:r>
              <a:rPr lang="ja-JP" altLang="en-US" dirty="0"/>
              <a:t>学生</a:t>
            </a:r>
            <a:r>
              <a:rPr lang="ja-JP" altLang="en-US" dirty="0" smtClean="0"/>
              <a:t>は以下の２条件で度数分布表を作成．いずれがよいかを回答</a:t>
            </a:r>
            <a:endParaRPr lang="en-US" altLang="ja-JP" dirty="0" smtClean="0"/>
          </a:p>
          <a:p>
            <a:pPr lvl="1"/>
            <a:r>
              <a:rPr lang="ja-JP" altLang="en-US" dirty="0" smtClean="0"/>
              <a:t>シングルモニタ：</a:t>
            </a:r>
            <a:r>
              <a:rPr lang="en-US" altLang="ja-JP" dirty="0" smtClean="0"/>
              <a:t>PC </a:t>
            </a:r>
            <a:r>
              <a:rPr lang="ja-JP" altLang="en-US" dirty="0" smtClean="0"/>
              <a:t>の画面でエクセルと </a:t>
            </a:r>
            <a:r>
              <a:rPr lang="en-US" altLang="ja-JP" dirty="0" smtClean="0"/>
              <a:t>PDF </a:t>
            </a:r>
            <a:r>
              <a:rPr lang="ja-JP" altLang="en-US" dirty="0" smtClean="0"/>
              <a:t>の両方を表示</a:t>
            </a:r>
            <a:endParaRPr lang="en-US" altLang="ja-JP" dirty="0" smtClean="0"/>
          </a:p>
          <a:p>
            <a:pPr lvl="1"/>
            <a:r>
              <a:rPr kumimoji="1" lang="ja-JP" altLang="en-US" dirty="0" smtClean="0"/>
              <a:t>デュアルモニタ：</a:t>
            </a:r>
            <a:r>
              <a:rPr kumimoji="1" lang="en-US" altLang="ja-JP" dirty="0" smtClean="0"/>
              <a:t>PDF </a:t>
            </a:r>
            <a:r>
              <a:rPr kumimoji="1" lang="ja-JP" altLang="en-US" dirty="0" smtClean="0"/>
              <a:t>を</a:t>
            </a:r>
            <a:r>
              <a:rPr kumimoji="1" lang="en-US" altLang="ja-JP" dirty="0" err="1" smtClean="0"/>
              <a:t>iPhone</a:t>
            </a:r>
            <a:r>
              <a:rPr kumimoji="1" lang="ja-JP" altLang="en-US" dirty="0" smtClean="0"/>
              <a:t>で表示</a:t>
            </a:r>
            <a:endParaRPr kumimoji="1"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a:t>
            </a:r>
            <a:r>
              <a:rPr kumimoji="1" lang="ja-JP" altLang="en-US" dirty="0" smtClean="0"/>
              <a:t>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2009</a:t>
            </a:r>
            <a:r>
              <a:rPr kumimoji="1" lang="ja-JP" altLang="en-US" dirty="0" smtClean="0"/>
              <a:t>年度の授業</a:t>
            </a:r>
            <a:endParaRPr kumimoji="1" lang="en-US" altLang="ja-JP" dirty="0" smtClean="0"/>
          </a:p>
          <a:p>
            <a:r>
              <a:rPr lang="ja-JP" altLang="en-US" dirty="0" smtClean="0"/>
              <a:t>情報コミュニケーション学会</a:t>
            </a:r>
            <a:r>
              <a:rPr lang="ja-JP" altLang="en-US" dirty="0" smtClean="0"/>
              <a:t>第７回全国大会で報告．</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方法</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参加者：</a:t>
            </a:r>
            <a:endParaRPr kumimoji="1" lang="en-US" altLang="ja-JP" dirty="0" smtClean="0"/>
          </a:p>
          <a:p>
            <a:pPr lvl="1"/>
            <a:r>
              <a:rPr kumimoji="1" lang="ja-JP" altLang="en-US" dirty="0" smtClean="0"/>
              <a:t>「統計入門」受講者</a:t>
            </a:r>
            <a:r>
              <a:rPr kumimoji="1" lang="en-US" altLang="ja-JP" dirty="0" smtClean="0"/>
              <a:t>86</a:t>
            </a:r>
            <a:r>
              <a:rPr kumimoji="1" lang="ja-JP" altLang="en-US" dirty="0" smtClean="0"/>
              <a:t>名のうち，第３回の講義（</a:t>
            </a:r>
            <a:r>
              <a:rPr kumimoji="1" lang="en-US" altLang="ja-JP" dirty="0" smtClean="0"/>
              <a:t>2009</a:t>
            </a:r>
            <a:r>
              <a:rPr kumimoji="1" lang="ja-JP" altLang="en-US" dirty="0" smtClean="0"/>
              <a:t>年</a:t>
            </a:r>
            <a:r>
              <a:rPr kumimoji="1" lang="en-US" altLang="ja-JP" dirty="0" smtClean="0"/>
              <a:t>10</a:t>
            </a:r>
            <a:r>
              <a:rPr kumimoji="1" lang="ja-JP" altLang="en-US" dirty="0" smtClean="0"/>
              <a:t>月</a:t>
            </a:r>
            <a:r>
              <a:rPr kumimoji="1" lang="en-US" altLang="ja-JP" dirty="0" smtClean="0"/>
              <a:t>13</a:t>
            </a:r>
            <a:r>
              <a:rPr kumimoji="1" lang="ja-JP" altLang="en-US" dirty="0" smtClean="0"/>
              <a:t>日）に出席し，</a:t>
            </a:r>
            <a:r>
              <a:rPr kumimoji="1" lang="en-US" altLang="ja-JP" dirty="0" err="1" smtClean="0"/>
              <a:t>iPhone</a:t>
            </a:r>
            <a:r>
              <a:rPr kumimoji="1" lang="en-US" altLang="ja-JP" dirty="0" smtClean="0"/>
              <a:t> </a:t>
            </a:r>
            <a:r>
              <a:rPr kumimoji="1" lang="ja-JP" altLang="en-US" dirty="0" smtClean="0"/>
              <a:t>を所持していた</a:t>
            </a:r>
            <a:r>
              <a:rPr kumimoji="1" lang="en-US" altLang="ja-JP" dirty="0" smtClean="0"/>
              <a:t>58</a:t>
            </a:r>
            <a:r>
              <a:rPr kumimoji="1" lang="ja-JP" altLang="en-US" dirty="0" smtClean="0"/>
              <a:t>名．</a:t>
            </a:r>
            <a:endParaRPr kumimoji="1" lang="en-US" altLang="ja-JP" dirty="0" smtClean="0"/>
          </a:p>
          <a:p>
            <a:r>
              <a:rPr lang="ja-JP" altLang="en-US" dirty="0" smtClean="0"/>
              <a:t>材料：</a:t>
            </a:r>
            <a:endParaRPr lang="en-US" altLang="ja-JP" dirty="0" smtClean="0"/>
          </a:p>
          <a:p>
            <a:pPr lvl="1"/>
            <a:r>
              <a:rPr lang="en-US" altLang="ja-JP" dirty="0" smtClean="0"/>
              <a:t>Microsoft Excel 2007 </a:t>
            </a:r>
            <a:r>
              <a:rPr lang="ja-JP" altLang="en-US" dirty="0" smtClean="0"/>
              <a:t>を用いて，度数分布表とヒストグラムを作成する手順を示した </a:t>
            </a:r>
            <a:r>
              <a:rPr lang="en-US" altLang="ja-JP" dirty="0" smtClean="0"/>
              <a:t>PDF </a:t>
            </a:r>
            <a:r>
              <a:rPr lang="ja-JP" altLang="en-US" dirty="0" smtClean="0"/>
              <a:t>文書を作成．</a:t>
            </a:r>
            <a:endParaRPr lang="en-US" altLang="ja-JP" dirty="0" smtClean="0"/>
          </a:p>
          <a:p>
            <a:pPr lvl="1"/>
            <a:r>
              <a:rPr lang="ja-JP" altLang="en-US" dirty="0" smtClean="0"/>
              <a:t>シングルモニタ条件：文書</a:t>
            </a:r>
            <a:r>
              <a:rPr lang="ja-JP" altLang="en-US" dirty="0"/>
              <a:t>を</a:t>
            </a:r>
            <a:r>
              <a:rPr lang="ja-JP" altLang="en-US" dirty="0" smtClean="0"/>
              <a:t>学生の </a:t>
            </a:r>
            <a:r>
              <a:rPr lang="en-US" altLang="ja-JP" dirty="0" smtClean="0"/>
              <a:t>PC </a:t>
            </a:r>
            <a:r>
              <a:rPr lang="ja-JP" altLang="en-US" dirty="0" smtClean="0"/>
              <a:t>に配信．</a:t>
            </a:r>
            <a:endParaRPr lang="en-US" altLang="ja-JP" dirty="0" smtClean="0"/>
          </a:p>
          <a:p>
            <a:pPr lvl="1"/>
            <a:r>
              <a:rPr lang="ja-JP" altLang="en-US" dirty="0"/>
              <a:t>デュアルモニタ</a:t>
            </a:r>
            <a:r>
              <a:rPr lang="ja-JP" altLang="en-US" dirty="0" smtClean="0"/>
              <a:t>条件</a:t>
            </a:r>
            <a:r>
              <a:rPr lang="ja-JP" altLang="en-US" dirty="0" smtClean="0">
                <a:sym typeface="Wingdings" pitchFamily="2" charset="2"/>
              </a:rPr>
              <a:t>：</a:t>
            </a:r>
            <a:r>
              <a:rPr lang="en-US" altLang="ja-JP" dirty="0" err="1" smtClean="0"/>
              <a:t>iPhone</a:t>
            </a:r>
            <a:r>
              <a:rPr lang="en-US" altLang="ja-JP" dirty="0" smtClean="0"/>
              <a:t> </a:t>
            </a:r>
            <a:r>
              <a:rPr lang="ja-JP" altLang="en-US" dirty="0" smtClean="0"/>
              <a:t>のブラウザでアクセス．</a:t>
            </a:r>
            <a:r>
              <a:rPr lang="ja-JP" altLang="en-US" dirty="0" smtClean="0">
                <a:sym typeface="Wingdings" pitchFamily="2" charset="2"/>
              </a:rPr>
              <a:t> （株）ネットマンの</a:t>
            </a:r>
            <a:r>
              <a:rPr lang="en-US" altLang="ja-JP" dirty="0" smtClean="0"/>
              <a:t>C-Learning</a:t>
            </a:r>
            <a:r>
              <a:rPr lang="ja-JP" altLang="en-US" dirty="0" smtClean="0"/>
              <a:t>を使用．</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手続き：</a:t>
            </a:r>
            <a:endParaRPr kumimoji="1" lang="en-US" altLang="ja-JP" dirty="0" smtClean="0"/>
          </a:p>
          <a:p>
            <a:pPr lvl="1"/>
            <a:r>
              <a:rPr lang="ja-JP" altLang="en-US" dirty="0"/>
              <a:t>学生</a:t>
            </a:r>
            <a:r>
              <a:rPr lang="ja-JP" altLang="en-US" dirty="0" smtClean="0"/>
              <a:t>は度数分布表を２回作成．１回はシングルモニタ条件，もう１回はデュアルモニタ条件．経験する条件の順序はカウンターバランスをとった．</a:t>
            </a:r>
            <a:endParaRPr lang="en-US" altLang="ja-JP" dirty="0" smtClean="0"/>
          </a:p>
          <a:p>
            <a:pPr lvl="1"/>
            <a:r>
              <a:rPr lang="ja-JP" altLang="en-US" dirty="0" smtClean="0"/>
              <a:t>２条件を比較する質問項目に回答．質問項目は</a:t>
            </a:r>
            <a:r>
              <a:rPr lang="en-US" altLang="ja-JP" dirty="0" smtClean="0"/>
              <a:t>C-Learning </a:t>
            </a:r>
            <a:r>
              <a:rPr lang="ja-JP" altLang="en-US" dirty="0" smtClean="0"/>
              <a:t>に用意．学生は </a:t>
            </a:r>
            <a:r>
              <a:rPr lang="en-US" altLang="ja-JP" dirty="0" smtClean="0"/>
              <a:t>PC </a:t>
            </a:r>
            <a:r>
              <a:rPr lang="ja-JP" altLang="en-US" dirty="0" smtClean="0"/>
              <a:t>あるいは </a:t>
            </a:r>
            <a:r>
              <a:rPr lang="en-US" altLang="ja-JP" dirty="0" err="1" smtClean="0"/>
              <a:t>iPhone</a:t>
            </a:r>
            <a:r>
              <a:rPr lang="en-US" altLang="ja-JP" dirty="0" smtClean="0"/>
              <a:t> </a:t>
            </a:r>
            <a:r>
              <a:rPr lang="ja-JP" altLang="en-US" dirty="0" smtClean="0"/>
              <a:t>からアクセスして回答</a:t>
            </a:r>
            <a:r>
              <a:rPr lang="ja-JP" altLang="en-US" dirty="0" smtClean="0"/>
              <a:t>．</a:t>
            </a:r>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方法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質問項目：</a:t>
            </a:r>
            <a:endParaRPr kumimoji="1" lang="en-US" altLang="ja-JP" dirty="0" smtClean="0"/>
          </a:p>
          <a:p>
            <a:pPr lvl="1"/>
            <a:r>
              <a:rPr lang="en-US" altLang="ja-JP" dirty="0" smtClean="0"/>
              <a:t>PDF</a:t>
            </a:r>
            <a:r>
              <a:rPr lang="ja-JP" altLang="en-US" dirty="0" smtClean="0"/>
              <a:t>の閲覧がしやすいのはどちらか？（</a:t>
            </a:r>
            <a:r>
              <a:rPr lang="en-US" altLang="ja-JP" dirty="0" smtClean="0"/>
              <a:t>PC vs. </a:t>
            </a:r>
            <a:r>
              <a:rPr lang="en-US" altLang="ja-JP" dirty="0" err="1" smtClean="0"/>
              <a:t>iPhone</a:t>
            </a:r>
            <a:r>
              <a:rPr lang="ja-JP" altLang="en-US" dirty="0" smtClean="0"/>
              <a:t>）</a:t>
            </a:r>
            <a:endParaRPr lang="en-US" altLang="ja-JP" dirty="0" smtClean="0"/>
          </a:p>
          <a:p>
            <a:pPr lvl="1"/>
            <a:r>
              <a:rPr kumimoji="1" lang="ja-JP" altLang="en-US" dirty="0"/>
              <a:t>エクセルの操作がしやすいのはどちら</a:t>
            </a:r>
            <a:r>
              <a:rPr kumimoji="1" lang="ja-JP" altLang="en-US" dirty="0" smtClean="0"/>
              <a:t>か？</a:t>
            </a:r>
            <a:endParaRPr kumimoji="1" lang="en-US" altLang="ja-JP" dirty="0" smtClean="0"/>
          </a:p>
          <a:p>
            <a:pPr lvl="1"/>
            <a:r>
              <a:rPr lang="ja-JP" altLang="en-US" dirty="0"/>
              <a:t>次の機会で</a:t>
            </a:r>
            <a:r>
              <a:rPr lang="ja-JP" altLang="en-US" dirty="0" smtClean="0"/>
              <a:t>はどちらを使うか？その理由は？</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r>
              <a:rPr lang="en-US" altLang="ja-JP" dirty="0" smtClean="0"/>
              <a:t>2009</a:t>
            </a:r>
            <a:r>
              <a:rPr lang="ja-JP" altLang="en-US" dirty="0" smtClean="0"/>
              <a:t>年）</a:t>
            </a:r>
            <a:endParaRPr kumimoji="1" lang="ja-JP" altLang="en-US" dirty="0"/>
          </a:p>
        </p:txBody>
      </p:sp>
      <p:sp>
        <p:nvSpPr>
          <p:cNvPr id="12" name="テキスト ボックス 11"/>
          <p:cNvSpPr txBox="1"/>
          <p:nvPr/>
        </p:nvSpPr>
        <p:spPr>
          <a:xfrm>
            <a:off x="1357290" y="5929330"/>
            <a:ext cx="6689652" cy="646331"/>
          </a:xfrm>
          <a:prstGeom prst="rect">
            <a:avLst/>
          </a:prstGeom>
          <a:noFill/>
        </p:spPr>
        <p:txBody>
          <a:bodyPr wrap="none" rtlCol="0">
            <a:spAutoFit/>
          </a:bodyPr>
          <a:lstStyle/>
          <a:p>
            <a:r>
              <a:rPr lang="ja-JP" altLang="en-US" sz="3600" dirty="0" smtClean="0"/>
              <a:t>およそ４割の学生が</a:t>
            </a:r>
            <a:r>
              <a:rPr lang="en-US" altLang="ja-JP" sz="3600" dirty="0" err="1" smtClean="0"/>
              <a:t>iPhone</a:t>
            </a:r>
            <a:r>
              <a:rPr lang="ja-JP" altLang="en-US" sz="3600" dirty="0" smtClean="0"/>
              <a:t>を支持</a:t>
            </a:r>
            <a:endParaRPr kumimoji="1" lang="ja-JP" altLang="en-US" sz="3600" dirty="0"/>
          </a:p>
        </p:txBody>
      </p:sp>
      <p:graphicFrame>
        <p:nvGraphicFramePr>
          <p:cNvPr id="6" name="コンテンツ プレースホルダ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1187</Words>
  <Application>Microsoft Office PowerPoint</Application>
  <PresentationFormat>画面に合わせる (4:3)</PresentationFormat>
  <Paragraphs>106</Paragraphs>
  <Slides>24</Slides>
  <Notes>1</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統計学の授業でのセカンド モニタとしてのiPhoneの使用</vt:lpstr>
      <vt:lpstr>研究の動機</vt:lpstr>
      <vt:lpstr>研究の動機</vt:lpstr>
      <vt:lpstr>研究の目的</vt:lpstr>
      <vt:lpstr>実験１</vt:lpstr>
      <vt:lpstr>方法</vt:lpstr>
      <vt:lpstr>方法</vt:lpstr>
      <vt:lpstr>方法</vt:lpstr>
      <vt:lpstr>結果（2009年）</vt:lpstr>
      <vt:lpstr>結果</vt:lpstr>
      <vt:lpstr>結果</vt:lpstr>
      <vt:lpstr>考察</vt:lpstr>
      <vt:lpstr>考察</vt:lpstr>
      <vt:lpstr>スライド 14</vt:lpstr>
      <vt:lpstr>スライド 15</vt:lpstr>
      <vt:lpstr>実験２</vt:lpstr>
      <vt:lpstr>スライド 17</vt:lpstr>
      <vt:lpstr>方法</vt:lpstr>
      <vt:lpstr>方法</vt:lpstr>
      <vt:lpstr>方法</vt:lpstr>
      <vt:lpstr>結果（2010年）</vt:lpstr>
      <vt:lpstr>考察</vt:lpstr>
      <vt:lpstr>結論</vt:lpstr>
      <vt:lpstr>スライド 24</vt:lpstr>
    </vt:vector>
  </TitlesOfParts>
  <Company>Aoyama Gakuin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統計学の授業でのセカンド モニタとしてのiPhoneの使用</dc:title>
  <dc:creator>Atsushi TERAO</dc:creator>
  <cp:lastModifiedBy>Atsushi</cp:lastModifiedBy>
  <cp:revision>25</cp:revision>
  <dcterms:created xsi:type="dcterms:W3CDTF">2010-02-26T17:48:39Z</dcterms:created>
  <dcterms:modified xsi:type="dcterms:W3CDTF">2011-02-20T00:46:31Z</dcterms:modified>
</cp:coreProperties>
</file>