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263" r:id="rId3"/>
    <p:sldId id="257" r:id="rId4"/>
    <p:sldId id="272" r:id="rId5"/>
    <p:sldId id="269" r:id="rId6"/>
    <p:sldId id="270" r:id="rId7"/>
    <p:sldId id="271" r:id="rId8"/>
    <p:sldId id="273" r:id="rId9"/>
    <p:sldId id="274" r:id="rId10"/>
    <p:sldId id="275" r:id="rId11"/>
    <p:sldId id="268" r:id="rId12"/>
    <p:sldId id="258" r:id="rId13"/>
    <p:sldId id="374" r:id="rId14"/>
    <p:sldId id="355" r:id="rId15"/>
    <p:sldId id="277" r:id="rId16"/>
    <p:sldId id="279" r:id="rId17"/>
    <p:sldId id="309" r:id="rId18"/>
    <p:sldId id="288" r:id="rId19"/>
    <p:sldId id="290" r:id="rId20"/>
    <p:sldId id="291" r:id="rId21"/>
    <p:sldId id="292" r:id="rId22"/>
    <p:sldId id="293" r:id="rId23"/>
    <p:sldId id="294" r:id="rId24"/>
    <p:sldId id="295" r:id="rId25"/>
    <p:sldId id="370" r:id="rId26"/>
    <p:sldId id="369" r:id="rId27"/>
    <p:sldId id="371" r:id="rId28"/>
    <p:sldId id="372" r:id="rId29"/>
    <p:sldId id="373" r:id="rId30"/>
    <p:sldId id="298" r:id="rId31"/>
    <p:sldId id="299" r:id="rId32"/>
    <p:sldId id="284" r:id="rId33"/>
    <p:sldId id="303" r:id="rId34"/>
    <p:sldId id="286" r:id="rId35"/>
    <p:sldId id="304" r:id="rId36"/>
    <p:sldId id="305"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06" r:id="rId53"/>
    <p:sldId id="325" r:id="rId54"/>
    <p:sldId id="326" r:id="rId55"/>
    <p:sldId id="327" r:id="rId56"/>
    <p:sldId id="328" r:id="rId57"/>
    <p:sldId id="330" r:id="rId58"/>
    <p:sldId id="331" r:id="rId59"/>
    <p:sldId id="332" r:id="rId60"/>
    <p:sldId id="334" r:id="rId61"/>
    <p:sldId id="335" r:id="rId62"/>
    <p:sldId id="337" r:id="rId63"/>
    <p:sldId id="336" r:id="rId64"/>
    <p:sldId id="339" r:id="rId65"/>
    <p:sldId id="338" r:id="rId66"/>
    <p:sldId id="340" r:id="rId67"/>
    <p:sldId id="341" r:id="rId68"/>
    <p:sldId id="342" r:id="rId69"/>
    <p:sldId id="343" r:id="rId70"/>
    <p:sldId id="363" r:id="rId71"/>
    <p:sldId id="362" r:id="rId72"/>
    <p:sldId id="344" r:id="rId73"/>
    <p:sldId id="259" r:id="rId74"/>
    <p:sldId id="260" r:id="rId75"/>
    <p:sldId id="261" r:id="rId76"/>
    <p:sldId id="262" r:id="rId77"/>
    <p:sldId id="301" r:id="rId78"/>
    <p:sldId id="302" r:id="rId79"/>
    <p:sldId id="280" r:id="rId80"/>
    <p:sldId id="282" r:id="rId81"/>
    <p:sldId id="283" r:id="rId82"/>
    <p:sldId id="285" r:id="rId83"/>
    <p:sldId id="345" r:id="rId84"/>
    <p:sldId id="346" r:id="rId85"/>
    <p:sldId id="347" r:id="rId86"/>
    <p:sldId id="287" r:id="rId8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4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Sheet1!$H$5</c:f>
              <c:strCache>
                <c:ptCount val="1"/>
                <c:pt idx="0">
                  <c:v>度数</c:v>
                </c:pt>
              </c:strCache>
            </c:strRef>
          </c:tx>
          <c:spPr>
            <a:solidFill>
              <a:schemeClr val="accent1"/>
            </a:solidFill>
            <a:ln>
              <a:solidFill>
                <a:schemeClr val="tx1"/>
              </a:solidFill>
            </a:ln>
            <a:effectLst/>
          </c:spPr>
          <c:invertIfNegative val="0"/>
          <c:cat>
            <c:strRef>
              <c:f>Sheet1!$G$6:$G$27</c:f>
              <c:strCache>
                <c:ptCount val="22"/>
                <c:pt idx="0">
                  <c:v>&lt;8.05</c:v>
                </c:pt>
                <c:pt idx="1">
                  <c:v>8.05-8.25</c:v>
                </c:pt>
                <c:pt idx="2">
                  <c:v>8.25-8.45</c:v>
                </c:pt>
                <c:pt idx="3">
                  <c:v>8.45-8.65</c:v>
                </c:pt>
                <c:pt idx="4">
                  <c:v>8.65-8.85</c:v>
                </c:pt>
                <c:pt idx="5">
                  <c:v>8.85-9.05</c:v>
                </c:pt>
                <c:pt idx="6">
                  <c:v>9.05-9.25</c:v>
                </c:pt>
                <c:pt idx="7">
                  <c:v>9.25-9.45</c:v>
                </c:pt>
                <c:pt idx="8">
                  <c:v>9.45-9.65</c:v>
                </c:pt>
                <c:pt idx="9">
                  <c:v>9.65-9.85</c:v>
                </c:pt>
                <c:pt idx="10">
                  <c:v>9.85-10.05</c:v>
                </c:pt>
                <c:pt idx="11">
                  <c:v>10.05-10.25</c:v>
                </c:pt>
                <c:pt idx="12">
                  <c:v>10.25-10.45</c:v>
                </c:pt>
                <c:pt idx="13">
                  <c:v>10.45-10.65</c:v>
                </c:pt>
                <c:pt idx="14">
                  <c:v>10.65-10.85</c:v>
                </c:pt>
                <c:pt idx="15">
                  <c:v>10.85-11.05</c:v>
                </c:pt>
                <c:pt idx="16">
                  <c:v>11.05-11.25</c:v>
                </c:pt>
                <c:pt idx="17">
                  <c:v>11.25-11.45</c:v>
                </c:pt>
                <c:pt idx="18">
                  <c:v>11.45-11.65</c:v>
                </c:pt>
                <c:pt idx="19">
                  <c:v>11.65-11.85</c:v>
                </c:pt>
                <c:pt idx="20">
                  <c:v>11.85-12.05</c:v>
                </c:pt>
                <c:pt idx="21">
                  <c:v>&gt;12.05</c:v>
                </c:pt>
              </c:strCache>
            </c:strRef>
          </c:cat>
          <c:val>
            <c:numRef>
              <c:f>Sheet1!$H$6:$H$27</c:f>
              <c:numCache>
                <c:formatCode>General</c:formatCode>
                <c:ptCount val="22"/>
                <c:pt idx="0">
                  <c:v>0</c:v>
                </c:pt>
                <c:pt idx="1">
                  <c:v>0</c:v>
                </c:pt>
                <c:pt idx="2">
                  <c:v>0</c:v>
                </c:pt>
                <c:pt idx="3">
                  <c:v>0</c:v>
                </c:pt>
                <c:pt idx="4">
                  <c:v>1</c:v>
                </c:pt>
                <c:pt idx="5">
                  <c:v>0</c:v>
                </c:pt>
                <c:pt idx="6">
                  <c:v>11</c:v>
                </c:pt>
                <c:pt idx="7">
                  <c:v>5</c:v>
                </c:pt>
                <c:pt idx="8">
                  <c:v>9</c:v>
                </c:pt>
                <c:pt idx="9">
                  <c:v>8</c:v>
                </c:pt>
                <c:pt idx="10">
                  <c:v>16</c:v>
                </c:pt>
                <c:pt idx="11">
                  <c:v>25</c:v>
                </c:pt>
                <c:pt idx="12">
                  <c:v>10</c:v>
                </c:pt>
                <c:pt idx="13">
                  <c:v>3</c:v>
                </c:pt>
                <c:pt idx="14">
                  <c:v>8</c:v>
                </c:pt>
                <c:pt idx="15">
                  <c:v>4</c:v>
                </c:pt>
                <c:pt idx="16">
                  <c:v>0</c:v>
                </c:pt>
                <c:pt idx="17">
                  <c:v>0</c:v>
                </c:pt>
                <c:pt idx="18">
                  <c:v>0</c:v>
                </c:pt>
                <c:pt idx="19">
                  <c:v>0</c:v>
                </c:pt>
                <c:pt idx="20">
                  <c:v>0</c:v>
                </c:pt>
                <c:pt idx="21">
                  <c:v>0</c:v>
                </c:pt>
              </c:numCache>
            </c:numRef>
          </c:val>
          <c:extLst>
            <c:ext xmlns:c16="http://schemas.microsoft.com/office/drawing/2014/chart" uri="{C3380CC4-5D6E-409C-BE32-E72D297353CC}">
              <c16:uniqueId val="{00000000-3B6D-4A8C-8C7C-4DF3E09AABE4}"/>
            </c:ext>
          </c:extLst>
        </c:ser>
        <c:dLbls>
          <c:showLegendKey val="0"/>
          <c:showVal val="0"/>
          <c:showCatName val="0"/>
          <c:showSerName val="0"/>
          <c:showPercent val="0"/>
          <c:showBubbleSize val="0"/>
        </c:dLbls>
        <c:gapWidth val="0"/>
        <c:axId val="90327680"/>
        <c:axId val="90346240"/>
      </c:barChart>
      <c:lineChart>
        <c:grouping val="standard"/>
        <c:varyColors val="0"/>
        <c:ser>
          <c:idx val="1"/>
          <c:order val="1"/>
          <c:tx>
            <c:strRef>
              <c:f>Sheet1!$H$5</c:f>
              <c:strCache>
                <c:ptCount val="1"/>
                <c:pt idx="0">
                  <c:v>度数</c:v>
                </c:pt>
              </c:strCache>
            </c:strRef>
          </c:tx>
          <c:spPr>
            <a:ln w="28575" cap="rnd">
              <a:solidFill>
                <a:schemeClr val="accent2"/>
              </a:solidFill>
              <a:round/>
            </a:ln>
            <a:effectLst/>
          </c:spPr>
          <c:marker>
            <c:symbol val="none"/>
          </c:marker>
          <c:val>
            <c:numRef>
              <c:f>Sheet1!$H$6:$H$27</c:f>
              <c:numCache>
                <c:formatCode>General</c:formatCode>
                <c:ptCount val="22"/>
                <c:pt idx="0">
                  <c:v>0</c:v>
                </c:pt>
                <c:pt idx="1">
                  <c:v>0</c:v>
                </c:pt>
                <c:pt idx="2">
                  <c:v>0</c:v>
                </c:pt>
                <c:pt idx="3">
                  <c:v>0</c:v>
                </c:pt>
                <c:pt idx="4">
                  <c:v>1</c:v>
                </c:pt>
                <c:pt idx="5">
                  <c:v>0</c:v>
                </c:pt>
                <c:pt idx="6">
                  <c:v>11</c:v>
                </c:pt>
                <c:pt idx="7">
                  <c:v>5</c:v>
                </c:pt>
                <c:pt idx="8">
                  <c:v>9</c:v>
                </c:pt>
                <c:pt idx="9">
                  <c:v>8</c:v>
                </c:pt>
                <c:pt idx="10">
                  <c:v>16</c:v>
                </c:pt>
                <c:pt idx="11">
                  <c:v>25</c:v>
                </c:pt>
                <c:pt idx="12">
                  <c:v>10</c:v>
                </c:pt>
                <c:pt idx="13">
                  <c:v>3</c:v>
                </c:pt>
                <c:pt idx="14">
                  <c:v>8</c:v>
                </c:pt>
                <c:pt idx="15">
                  <c:v>4</c:v>
                </c:pt>
                <c:pt idx="16">
                  <c:v>0</c:v>
                </c:pt>
                <c:pt idx="17">
                  <c:v>0</c:v>
                </c:pt>
                <c:pt idx="18">
                  <c:v>0</c:v>
                </c:pt>
                <c:pt idx="19">
                  <c:v>0</c:v>
                </c:pt>
                <c:pt idx="20">
                  <c:v>0</c:v>
                </c:pt>
                <c:pt idx="21">
                  <c:v>0</c:v>
                </c:pt>
              </c:numCache>
            </c:numRef>
          </c:val>
          <c:smooth val="0"/>
          <c:extLst>
            <c:ext xmlns:c16="http://schemas.microsoft.com/office/drawing/2014/chart" uri="{C3380CC4-5D6E-409C-BE32-E72D297353CC}">
              <c16:uniqueId val="{00000001-3B6D-4A8C-8C7C-4DF3E09AABE4}"/>
            </c:ext>
          </c:extLst>
        </c:ser>
        <c:dLbls>
          <c:showLegendKey val="0"/>
          <c:showVal val="0"/>
          <c:showCatName val="0"/>
          <c:showSerName val="0"/>
          <c:showPercent val="0"/>
          <c:showBubbleSize val="0"/>
        </c:dLbls>
        <c:marker val="1"/>
        <c:smooth val="0"/>
        <c:axId val="90327680"/>
        <c:axId val="90346240"/>
      </c:lineChart>
      <c:catAx>
        <c:axId val="90327680"/>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ja-JP" altLang="en-US" sz="2000"/>
                  <a:t>パスタの長さ（</a:t>
                </a:r>
                <a:r>
                  <a:rPr lang="en-US" altLang="ja-JP" sz="2000"/>
                  <a:t>cm</a:t>
                </a:r>
                <a:r>
                  <a:rPr lang="ja-JP" altLang="en-US" sz="2000"/>
                  <a:t>）</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0346240"/>
        <c:crosses val="autoZero"/>
        <c:auto val="1"/>
        <c:lblAlgn val="ctr"/>
        <c:lblOffset val="100"/>
        <c:noMultiLvlLbl val="0"/>
      </c:catAx>
      <c:valAx>
        <c:axId val="90346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2000" b="0" i="0" u="none" strike="noStrike" kern="1200" baseline="0">
                    <a:solidFill>
                      <a:schemeClr val="tx1">
                        <a:lumMod val="65000"/>
                        <a:lumOff val="35000"/>
                      </a:schemeClr>
                    </a:solidFill>
                    <a:latin typeface="+mn-lt"/>
                    <a:ea typeface="+mn-ea"/>
                    <a:cs typeface="+mn-cs"/>
                  </a:defRPr>
                </a:pPr>
                <a:r>
                  <a:rPr lang="ja-JP" altLang="en-US" sz="2000"/>
                  <a:t>度数</a:t>
                </a:r>
              </a:p>
            </c:rich>
          </c:tx>
          <c:overlay val="0"/>
          <c:spPr>
            <a:noFill/>
            <a:ln>
              <a:noFill/>
            </a:ln>
            <a:effectLst/>
          </c:spPr>
          <c:txPr>
            <a:bodyPr rot="0" spcFirstLastPara="1" vertOverflow="ellipsis" vert="eaVert"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90327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Sheet2!$H$5</c:f>
              <c:strCache>
                <c:ptCount val="1"/>
                <c:pt idx="0">
                  <c:v>度数</c:v>
                </c:pt>
              </c:strCache>
            </c:strRef>
          </c:tx>
          <c:spPr>
            <a:solidFill>
              <a:schemeClr val="accent1"/>
            </a:solidFill>
            <a:ln>
              <a:solidFill>
                <a:schemeClr val="tx1"/>
              </a:solidFill>
            </a:ln>
            <a:effectLst/>
          </c:spPr>
          <c:invertIfNegative val="0"/>
          <c:cat>
            <c:strRef>
              <c:f>Sheet2!$G$6:$G$47</c:f>
              <c:strCache>
                <c:ptCount val="42"/>
                <c:pt idx="0">
                  <c:v>&lt;8.05</c:v>
                </c:pt>
                <c:pt idx="1">
                  <c:v>8.05-8.15</c:v>
                </c:pt>
                <c:pt idx="2">
                  <c:v>8.15-8.25</c:v>
                </c:pt>
                <c:pt idx="3">
                  <c:v>8.25-8.35</c:v>
                </c:pt>
                <c:pt idx="4">
                  <c:v>8.35-8.45</c:v>
                </c:pt>
                <c:pt idx="5">
                  <c:v>8.45-8.55</c:v>
                </c:pt>
                <c:pt idx="6">
                  <c:v>8.55-8.65</c:v>
                </c:pt>
                <c:pt idx="7">
                  <c:v>8.65-8.75</c:v>
                </c:pt>
                <c:pt idx="8">
                  <c:v>8.75-8.85</c:v>
                </c:pt>
                <c:pt idx="9">
                  <c:v>8.85-8.95</c:v>
                </c:pt>
                <c:pt idx="10">
                  <c:v>8.95-9.05</c:v>
                </c:pt>
                <c:pt idx="11">
                  <c:v>9.05-9.15</c:v>
                </c:pt>
                <c:pt idx="12">
                  <c:v>9.15-9.25</c:v>
                </c:pt>
                <c:pt idx="13">
                  <c:v>9.25-9.35</c:v>
                </c:pt>
                <c:pt idx="14">
                  <c:v>9.35-9.45</c:v>
                </c:pt>
                <c:pt idx="15">
                  <c:v>9.45-9.55</c:v>
                </c:pt>
                <c:pt idx="16">
                  <c:v>9.55-9.65</c:v>
                </c:pt>
                <c:pt idx="17">
                  <c:v>9.65-9.75</c:v>
                </c:pt>
                <c:pt idx="18">
                  <c:v>9.75-9.85</c:v>
                </c:pt>
                <c:pt idx="19">
                  <c:v>9.85-9.95</c:v>
                </c:pt>
                <c:pt idx="20">
                  <c:v>9.95-10.05</c:v>
                </c:pt>
                <c:pt idx="21">
                  <c:v>10.05-10.15</c:v>
                </c:pt>
                <c:pt idx="22">
                  <c:v>10.15-10.25</c:v>
                </c:pt>
                <c:pt idx="23">
                  <c:v>10.25-10.35</c:v>
                </c:pt>
                <c:pt idx="24">
                  <c:v>10.35-10.45</c:v>
                </c:pt>
                <c:pt idx="25">
                  <c:v>10.45-10.55</c:v>
                </c:pt>
                <c:pt idx="26">
                  <c:v>10.55-10.65</c:v>
                </c:pt>
                <c:pt idx="27">
                  <c:v>10.65-10.75</c:v>
                </c:pt>
                <c:pt idx="28">
                  <c:v>10.75-10.85</c:v>
                </c:pt>
                <c:pt idx="29">
                  <c:v>10.85-10.95</c:v>
                </c:pt>
                <c:pt idx="30">
                  <c:v>10.95-11.05</c:v>
                </c:pt>
                <c:pt idx="31">
                  <c:v>11.05-11.15</c:v>
                </c:pt>
                <c:pt idx="32">
                  <c:v>11.15-11.25</c:v>
                </c:pt>
                <c:pt idx="33">
                  <c:v>11.25-11.35</c:v>
                </c:pt>
                <c:pt idx="34">
                  <c:v>11.35-11.45</c:v>
                </c:pt>
                <c:pt idx="35">
                  <c:v>11.45-11.55</c:v>
                </c:pt>
                <c:pt idx="36">
                  <c:v>11.55-11.65</c:v>
                </c:pt>
                <c:pt idx="37">
                  <c:v>11.65-11.75</c:v>
                </c:pt>
                <c:pt idx="38">
                  <c:v>11.75-11.85</c:v>
                </c:pt>
                <c:pt idx="39">
                  <c:v>11.85-11.95</c:v>
                </c:pt>
                <c:pt idx="40">
                  <c:v>11.95-12.05</c:v>
                </c:pt>
                <c:pt idx="41">
                  <c:v>&gt;12.05</c:v>
                </c:pt>
              </c:strCache>
            </c:strRef>
          </c:cat>
          <c:val>
            <c:numRef>
              <c:f>Sheet2!$H$6:$H$47</c:f>
              <c:numCache>
                <c:formatCode>General</c:formatCode>
                <c:ptCount val="42"/>
                <c:pt idx="0">
                  <c:v>0</c:v>
                </c:pt>
                <c:pt idx="1">
                  <c:v>1</c:v>
                </c:pt>
                <c:pt idx="2">
                  <c:v>1</c:v>
                </c:pt>
                <c:pt idx="3">
                  <c:v>3</c:v>
                </c:pt>
                <c:pt idx="4">
                  <c:v>7</c:v>
                </c:pt>
                <c:pt idx="5">
                  <c:v>10</c:v>
                </c:pt>
                <c:pt idx="6">
                  <c:v>15</c:v>
                </c:pt>
                <c:pt idx="7">
                  <c:v>29</c:v>
                </c:pt>
                <c:pt idx="8">
                  <c:v>52</c:v>
                </c:pt>
                <c:pt idx="9">
                  <c:v>74</c:v>
                </c:pt>
                <c:pt idx="10">
                  <c:v>116</c:v>
                </c:pt>
                <c:pt idx="11">
                  <c:v>167</c:v>
                </c:pt>
                <c:pt idx="12">
                  <c:v>217</c:v>
                </c:pt>
                <c:pt idx="13">
                  <c:v>320</c:v>
                </c:pt>
                <c:pt idx="14">
                  <c:v>379</c:v>
                </c:pt>
                <c:pt idx="15">
                  <c:v>519</c:v>
                </c:pt>
                <c:pt idx="16">
                  <c:v>566</c:v>
                </c:pt>
                <c:pt idx="17">
                  <c:v>685</c:v>
                </c:pt>
                <c:pt idx="18">
                  <c:v>738</c:v>
                </c:pt>
                <c:pt idx="19">
                  <c:v>770</c:v>
                </c:pt>
                <c:pt idx="20">
                  <c:v>782</c:v>
                </c:pt>
                <c:pt idx="21">
                  <c:v>759</c:v>
                </c:pt>
                <c:pt idx="22">
                  <c:v>755</c:v>
                </c:pt>
                <c:pt idx="23">
                  <c:v>646</c:v>
                </c:pt>
                <c:pt idx="24">
                  <c:v>561</c:v>
                </c:pt>
                <c:pt idx="25">
                  <c:v>472</c:v>
                </c:pt>
                <c:pt idx="26">
                  <c:v>401</c:v>
                </c:pt>
                <c:pt idx="27">
                  <c:v>272</c:v>
                </c:pt>
                <c:pt idx="28">
                  <c:v>226</c:v>
                </c:pt>
                <c:pt idx="29">
                  <c:v>152</c:v>
                </c:pt>
                <c:pt idx="30">
                  <c:v>112</c:v>
                </c:pt>
                <c:pt idx="31">
                  <c:v>85</c:v>
                </c:pt>
                <c:pt idx="32">
                  <c:v>46</c:v>
                </c:pt>
                <c:pt idx="33">
                  <c:v>26</c:v>
                </c:pt>
                <c:pt idx="34">
                  <c:v>16</c:v>
                </c:pt>
                <c:pt idx="35">
                  <c:v>6</c:v>
                </c:pt>
                <c:pt idx="36">
                  <c:v>7</c:v>
                </c:pt>
                <c:pt idx="37">
                  <c:v>6</c:v>
                </c:pt>
                <c:pt idx="38">
                  <c:v>1</c:v>
                </c:pt>
                <c:pt idx="39">
                  <c:v>0</c:v>
                </c:pt>
                <c:pt idx="40">
                  <c:v>0</c:v>
                </c:pt>
                <c:pt idx="41">
                  <c:v>0</c:v>
                </c:pt>
              </c:numCache>
            </c:numRef>
          </c:val>
          <c:extLst>
            <c:ext xmlns:c16="http://schemas.microsoft.com/office/drawing/2014/chart" uri="{C3380CC4-5D6E-409C-BE32-E72D297353CC}">
              <c16:uniqueId val="{00000000-8023-465D-BE59-91CC563E1DEB}"/>
            </c:ext>
          </c:extLst>
        </c:ser>
        <c:dLbls>
          <c:showLegendKey val="0"/>
          <c:showVal val="0"/>
          <c:showCatName val="0"/>
          <c:showSerName val="0"/>
          <c:showPercent val="0"/>
          <c:showBubbleSize val="0"/>
        </c:dLbls>
        <c:gapWidth val="0"/>
        <c:axId val="99388800"/>
        <c:axId val="99395072"/>
      </c:barChart>
      <c:lineChart>
        <c:grouping val="standard"/>
        <c:varyColors val="0"/>
        <c:ser>
          <c:idx val="1"/>
          <c:order val="1"/>
          <c:tx>
            <c:strRef>
              <c:f>Sheet2!$H$5</c:f>
              <c:strCache>
                <c:ptCount val="1"/>
                <c:pt idx="0">
                  <c:v>度数</c:v>
                </c:pt>
              </c:strCache>
            </c:strRef>
          </c:tx>
          <c:spPr>
            <a:ln w="28575" cap="rnd">
              <a:solidFill>
                <a:schemeClr val="accent2"/>
              </a:solidFill>
              <a:round/>
            </a:ln>
            <a:effectLst/>
          </c:spPr>
          <c:marker>
            <c:symbol val="none"/>
          </c:marker>
          <c:cat>
            <c:strRef>
              <c:f>Sheet2!$G$6:$G$47</c:f>
              <c:strCache>
                <c:ptCount val="42"/>
                <c:pt idx="0">
                  <c:v>&lt;8.05</c:v>
                </c:pt>
                <c:pt idx="1">
                  <c:v>8.05-8.15</c:v>
                </c:pt>
                <c:pt idx="2">
                  <c:v>8.15-8.25</c:v>
                </c:pt>
                <c:pt idx="3">
                  <c:v>8.25-8.35</c:v>
                </c:pt>
                <c:pt idx="4">
                  <c:v>8.35-8.45</c:v>
                </c:pt>
                <c:pt idx="5">
                  <c:v>8.45-8.55</c:v>
                </c:pt>
                <c:pt idx="6">
                  <c:v>8.55-8.65</c:v>
                </c:pt>
                <c:pt idx="7">
                  <c:v>8.65-8.75</c:v>
                </c:pt>
                <c:pt idx="8">
                  <c:v>8.75-8.85</c:v>
                </c:pt>
                <c:pt idx="9">
                  <c:v>8.85-8.95</c:v>
                </c:pt>
                <c:pt idx="10">
                  <c:v>8.95-9.05</c:v>
                </c:pt>
                <c:pt idx="11">
                  <c:v>9.05-9.15</c:v>
                </c:pt>
                <c:pt idx="12">
                  <c:v>9.15-9.25</c:v>
                </c:pt>
                <c:pt idx="13">
                  <c:v>9.25-9.35</c:v>
                </c:pt>
                <c:pt idx="14">
                  <c:v>9.35-9.45</c:v>
                </c:pt>
                <c:pt idx="15">
                  <c:v>9.45-9.55</c:v>
                </c:pt>
                <c:pt idx="16">
                  <c:v>9.55-9.65</c:v>
                </c:pt>
                <c:pt idx="17">
                  <c:v>9.65-9.75</c:v>
                </c:pt>
                <c:pt idx="18">
                  <c:v>9.75-9.85</c:v>
                </c:pt>
                <c:pt idx="19">
                  <c:v>9.85-9.95</c:v>
                </c:pt>
                <c:pt idx="20">
                  <c:v>9.95-10.05</c:v>
                </c:pt>
                <c:pt idx="21">
                  <c:v>10.05-10.15</c:v>
                </c:pt>
                <c:pt idx="22">
                  <c:v>10.15-10.25</c:v>
                </c:pt>
                <c:pt idx="23">
                  <c:v>10.25-10.35</c:v>
                </c:pt>
                <c:pt idx="24">
                  <c:v>10.35-10.45</c:v>
                </c:pt>
                <c:pt idx="25">
                  <c:v>10.45-10.55</c:v>
                </c:pt>
                <c:pt idx="26">
                  <c:v>10.55-10.65</c:v>
                </c:pt>
                <c:pt idx="27">
                  <c:v>10.65-10.75</c:v>
                </c:pt>
                <c:pt idx="28">
                  <c:v>10.75-10.85</c:v>
                </c:pt>
                <c:pt idx="29">
                  <c:v>10.85-10.95</c:v>
                </c:pt>
                <c:pt idx="30">
                  <c:v>10.95-11.05</c:v>
                </c:pt>
                <c:pt idx="31">
                  <c:v>11.05-11.15</c:v>
                </c:pt>
                <c:pt idx="32">
                  <c:v>11.15-11.25</c:v>
                </c:pt>
                <c:pt idx="33">
                  <c:v>11.25-11.35</c:v>
                </c:pt>
                <c:pt idx="34">
                  <c:v>11.35-11.45</c:v>
                </c:pt>
                <c:pt idx="35">
                  <c:v>11.45-11.55</c:v>
                </c:pt>
                <c:pt idx="36">
                  <c:v>11.55-11.65</c:v>
                </c:pt>
                <c:pt idx="37">
                  <c:v>11.65-11.75</c:v>
                </c:pt>
                <c:pt idx="38">
                  <c:v>11.75-11.85</c:v>
                </c:pt>
                <c:pt idx="39">
                  <c:v>11.85-11.95</c:v>
                </c:pt>
                <c:pt idx="40">
                  <c:v>11.95-12.05</c:v>
                </c:pt>
                <c:pt idx="41">
                  <c:v>&gt;12.05</c:v>
                </c:pt>
              </c:strCache>
            </c:strRef>
          </c:cat>
          <c:val>
            <c:numRef>
              <c:f>Sheet2!$H$6:$H$47</c:f>
              <c:numCache>
                <c:formatCode>General</c:formatCode>
                <c:ptCount val="42"/>
                <c:pt idx="0">
                  <c:v>0</c:v>
                </c:pt>
                <c:pt idx="1">
                  <c:v>1</c:v>
                </c:pt>
                <c:pt idx="2">
                  <c:v>1</c:v>
                </c:pt>
                <c:pt idx="3">
                  <c:v>3</c:v>
                </c:pt>
                <c:pt idx="4">
                  <c:v>7</c:v>
                </c:pt>
                <c:pt idx="5">
                  <c:v>10</c:v>
                </c:pt>
                <c:pt idx="6">
                  <c:v>15</c:v>
                </c:pt>
                <c:pt idx="7">
                  <c:v>29</c:v>
                </c:pt>
                <c:pt idx="8">
                  <c:v>52</c:v>
                </c:pt>
                <c:pt idx="9">
                  <c:v>74</c:v>
                </c:pt>
                <c:pt idx="10">
                  <c:v>116</c:v>
                </c:pt>
                <c:pt idx="11">
                  <c:v>167</c:v>
                </c:pt>
                <c:pt idx="12">
                  <c:v>217</c:v>
                </c:pt>
                <c:pt idx="13">
                  <c:v>320</c:v>
                </c:pt>
                <c:pt idx="14">
                  <c:v>379</c:v>
                </c:pt>
                <c:pt idx="15">
                  <c:v>519</c:v>
                </c:pt>
                <c:pt idx="16">
                  <c:v>566</c:v>
                </c:pt>
                <c:pt idx="17">
                  <c:v>685</c:v>
                </c:pt>
                <c:pt idx="18">
                  <c:v>738</c:v>
                </c:pt>
                <c:pt idx="19">
                  <c:v>770</c:v>
                </c:pt>
                <c:pt idx="20">
                  <c:v>782</c:v>
                </c:pt>
                <c:pt idx="21">
                  <c:v>759</c:v>
                </c:pt>
                <c:pt idx="22">
                  <c:v>755</c:v>
                </c:pt>
                <c:pt idx="23">
                  <c:v>646</c:v>
                </c:pt>
                <c:pt idx="24">
                  <c:v>561</c:v>
                </c:pt>
                <c:pt idx="25">
                  <c:v>472</c:v>
                </c:pt>
                <c:pt idx="26">
                  <c:v>401</c:v>
                </c:pt>
                <c:pt idx="27">
                  <c:v>272</c:v>
                </c:pt>
                <c:pt idx="28">
                  <c:v>226</c:v>
                </c:pt>
                <c:pt idx="29">
                  <c:v>152</c:v>
                </c:pt>
                <c:pt idx="30">
                  <c:v>112</c:v>
                </c:pt>
                <c:pt idx="31">
                  <c:v>85</c:v>
                </c:pt>
                <c:pt idx="32">
                  <c:v>46</c:v>
                </c:pt>
                <c:pt idx="33">
                  <c:v>26</c:v>
                </c:pt>
                <c:pt idx="34">
                  <c:v>16</c:v>
                </c:pt>
                <c:pt idx="35">
                  <c:v>6</c:v>
                </c:pt>
                <c:pt idx="36">
                  <c:v>7</c:v>
                </c:pt>
                <c:pt idx="37">
                  <c:v>6</c:v>
                </c:pt>
                <c:pt idx="38">
                  <c:v>1</c:v>
                </c:pt>
                <c:pt idx="39">
                  <c:v>0</c:v>
                </c:pt>
                <c:pt idx="40">
                  <c:v>0</c:v>
                </c:pt>
                <c:pt idx="41">
                  <c:v>0</c:v>
                </c:pt>
              </c:numCache>
            </c:numRef>
          </c:val>
          <c:smooth val="0"/>
          <c:extLst>
            <c:ext xmlns:c16="http://schemas.microsoft.com/office/drawing/2014/chart" uri="{C3380CC4-5D6E-409C-BE32-E72D297353CC}">
              <c16:uniqueId val="{00000001-8023-465D-BE59-91CC563E1DEB}"/>
            </c:ext>
          </c:extLst>
        </c:ser>
        <c:dLbls>
          <c:showLegendKey val="0"/>
          <c:showVal val="0"/>
          <c:showCatName val="0"/>
          <c:showSerName val="0"/>
          <c:showPercent val="0"/>
          <c:showBubbleSize val="0"/>
        </c:dLbls>
        <c:marker val="1"/>
        <c:smooth val="0"/>
        <c:axId val="99388800"/>
        <c:axId val="99395072"/>
      </c:lineChart>
      <c:catAx>
        <c:axId val="99388800"/>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ja-JP" altLang="en-US" sz="2000"/>
                  <a:t>パスタの長さ（</a:t>
                </a:r>
                <a:r>
                  <a:rPr lang="en-US" altLang="ja-JP" sz="2000"/>
                  <a:t>cm</a:t>
                </a:r>
                <a:r>
                  <a:rPr lang="ja-JP" altLang="en-US" sz="2000"/>
                  <a:t>）</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9395072"/>
        <c:crosses val="autoZero"/>
        <c:auto val="1"/>
        <c:lblAlgn val="ctr"/>
        <c:lblOffset val="100"/>
        <c:noMultiLvlLbl val="0"/>
      </c:catAx>
      <c:valAx>
        <c:axId val="99395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2000" b="0" i="0" u="none" strike="noStrike" kern="1200" baseline="0">
                    <a:solidFill>
                      <a:schemeClr val="tx1">
                        <a:lumMod val="65000"/>
                        <a:lumOff val="35000"/>
                      </a:schemeClr>
                    </a:solidFill>
                    <a:latin typeface="+mn-lt"/>
                    <a:ea typeface="+mn-ea"/>
                    <a:cs typeface="+mn-cs"/>
                  </a:defRPr>
                </a:pPr>
                <a:r>
                  <a:rPr lang="ja-JP" altLang="en-US" sz="2000"/>
                  <a:t>度数</a:t>
                </a:r>
              </a:p>
            </c:rich>
          </c:tx>
          <c:overlay val="0"/>
          <c:spPr>
            <a:noFill/>
            <a:ln>
              <a:noFill/>
            </a:ln>
            <a:effectLst/>
          </c:spPr>
          <c:txPr>
            <a:bodyPr rot="0" spcFirstLastPara="1" vertOverflow="ellipsis" vert="eaVert"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99388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04CF28-192D-48FA-95EC-E02885D7D4AC}" type="datetimeFigureOut">
              <a:rPr kumimoji="1" lang="ja-JP" altLang="en-US" smtClean="0"/>
              <a:pPr/>
              <a:t>2020/5/24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106611-BD3C-489E-A166-388C47A7884F}" type="slidenum">
              <a:rPr kumimoji="1" lang="ja-JP" altLang="en-US" smtClean="0"/>
              <a:pPr/>
              <a:t>‹#›</a:t>
            </a:fld>
            <a:endParaRPr kumimoji="1" lang="ja-JP" altLang="en-US"/>
          </a:p>
        </p:txBody>
      </p:sp>
    </p:spTree>
    <p:extLst>
      <p:ext uri="{BB962C8B-B14F-4D97-AF65-F5344CB8AC3E}">
        <p14:creationId xmlns:p14="http://schemas.microsoft.com/office/powerpoint/2010/main" val="36953057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3106611-BD3C-489E-A166-388C47A7884F}" type="slidenum">
              <a:rPr kumimoji="1" lang="ja-JP" altLang="en-US" smtClean="0"/>
              <a:pPr/>
              <a:t>38</a:t>
            </a:fld>
            <a:endParaRPr kumimoji="1" lang="ja-JP" altLang="en-US"/>
          </a:p>
        </p:txBody>
      </p:sp>
    </p:spTree>
    <p:extLst>
      <p:ext uri="{BB962C8B-B14F-4D97-AF65-F5344CB8AC3E}">
        <p14:creationId xmlns:p14="http://schemas.microsoft.com/office/powerpoint/2010/main" val="179283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curve(</a:t>
            </a:r>
            <a:r>
              <a:rPr kumimoji="1" lang="en-US" altLang="ja-JP" dirty="0" err="1" smtClean="0"/>
              <a:t>dnorm</a:t>
            </a:r>
            <a:r>
              <a:rPr kumimoji="1" lang="en-US" altLang="ja-JP" dirty="0" smtClean="0"/>
              <a:t>(x), from=-4, to=4, </a:t>
            </a:r>
            <a:r>
              <a:rPr kumimoji="1" lang="en-US" altLang="ja-JP" dirty="0" err="1" smtClean="0"/>
              <a:t>xlab</a:t>
            </a:r>
            <a:r>
              <a:rPr kumimoji="1" lang="en-US" altLang="ja-JP" dirty="0" smtClean="0"/>
              <a:t>="z", </a:t>
            </a:r>
            <a:r>
              <a:rPr kumimoji="1" lang="en-US" altLang="ja-JP" dirty="0" err="1" smtClean="0"/>
              <a:t>ylab</a:t>
            </a:r>
            <a:r>
              <a:rPr kumimoji="1" lang="en-US" altLang="ja-JP" dirty="0" smtClean="0"/>
              <a:t>="</a:t>
            </a:r>
            <a:r>
              <a:rPr kumimoji="1" lang="ja-JP" altLang="en-US" dirty="0" smtClean="0"/>
              <a:t>確率密度</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03106611-BD3C-489E-A166-388C47A7884F}" type="slidenum">
              <a:rPr kumimoji="1" lang="ja-JP" altLang="en-US" smtClean="0"/>
              <a:pPr/>
              <a:t>72</a:t>
            </a:fld>
            <a:endParaRPr kumimoji="1" lang="ja-JP" altLang="en-US"/>
          </a:p>
        </p:txBody>
      </p:sp>
    </p:spTree>
    <p:extLst>
      <p:ext uri="{BB962C8B-B14F-4D97-AF65-F5344CB8AC3E}">
        <p14:creationId xmlns:p14="http://schemas.microsoft.com/office/powerpoint/2010/main" val="152213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3106611-BD3C-489E-A166-388C47A7884F}" type="slidenum">
              <a:rPr kumimoji="1" lang="ja-JP" altLang="en-US" smtClean="0"/>
              <a:pPr/>
              <a:t>81</a:t>
            </a:fld>
            <a:endParaRPr kumimoji="1" lang="ja-JP" altLang="en-US"/>
          </a:p>
        </p:txBody>
      </p:sp>
    </p:spTree>
    <p:extLst>
      <p:ext uri="{BB962C8B-B14F-4D97-AF65-F5344CB8AC3E}">
        <p14:creationId xmlns:p14="http://schemas.microsoft.com/office/powerpoint/2010/main" val="61021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3C867DF-A234-403F-A7CC-C01B77667486}" type="datetimeFigureOut">
              <a:rPr kumimoji="1" lang="ja-JP" altLang="en-US" smtClean="0"/>
              <a:pPr/>
              <a:t>2020/5/24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6FCBFE9-C17A-4B37-ACFE-9AFC50183F50}"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C867DF-A234-403F-A7CC-C01B77667486}" type="datetimeFigureOut">
              <a:rPr kumimoji="1" lang="ja-JP" altLang="en-US" smtClean="0"/>
              <a:pPr/>
              <a:t>2020/5/24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6FCBFE9-C17A-4B37-ACFE-9AFC50183F50}"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C867DF-A234-403F-A7CC-C01B77667486}" type="datetimeFigureOut">
              <a:rPr kumimoji="1" lang="ja-JP" altLang="en-US" smtClean="0"/>
              <a:pPr/>
              <a:t>2020/5/24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6FCBFE9-C17A-4B37-ACFE-9AFC50183F50}"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C867DF-A234-403F-A7CC-C01B77667486}" type="datetimeFigureOut">
              <a:rPr kumimoji="1" lang="ja-JP" altLang="en-US" smtClean="0"/>
              <a:pPr/>
              <a:t>2020/5/24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6FCBFE9-C17A-4B37-ACFE-9AFC50183F50}"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3C867DF-A234-403F-A7CC-C01B77667486}" type="datetimeFigureOut">
              <a:rPr kumimoji="1" lang="ja-JP" altLang="en-US" smtClean="0"/>
              <a:pPr/>
              <a:t>2020/5/24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6FCBFE9-C17A-4B37-ACFE-9AFC50183F50}"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3C867DF-A234-403F-A7CC-C01B77667486}" type="datetimeFigureOut">
              <a:rPr kumimoji="1" lang="ja-JP" altLang="en-US" smtClean="0"/>
              <a:pPr/>
              <a:t>2020/5/24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6FCBFE9-C17A-4B37-ACFE-9AFC50183F50}"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3C867DF-A234-403F-A7CC-C01B77667486}" type="datetimeFigureOut">
              <a:rPr kumimoji="1" lang="ja-JP" altLang="en-US" smtClean="0"/>
              <a:pPr/>
              <a:t>2020/5/24</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26FCBFE9-C17A-4B37-ACFE-9AFC50183F50}"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3C867DF-A234-403F-A7CC-C01B77667486}" type="datetimeFigureOut">
              <a:rPr kumimoji="1" lang="ja-JP" altLang="en-US" smtClean="0"/>
              <a:pPr/>
              <a:t>2020/5/24</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26FCBFE9-C17A-4B37-ACFE-9AFC50183F50}"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3C867DF-A234-403F-A7CC-C01B77667486}" type="datetimeFigureOut">
              <a:rPr kumimoji="1" lang="ja-JP" altLang="en-US" smtClean="0"/>
              <a:pPr/>
              <a:t>2020/5/24</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26FCBFE9-C17A-4B37-ACFE-9AFC50183F50}"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3C867DF-A234-403F-A7CC-C01B77667486}" type="datetimeFigureOut">
              <a:rPr kumimoji="1" lang="ja-JP" altLang="en-US" smtClean="0"/>
              <a:pPr/>
              <a:t>2020/5/24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6FCBFE9-C17A-4B37-ACFE-9AFC50183F50}"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3C867DF-A234-403F-A7CC-C01B77667486}" type="datetimeFigureOut">
              <a:rPr kumimoji="1" lang="ja-JP" altLang="en-US" smtClean="0"/>
              <a:pPr/>
              <a:t>2020/5/24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6FCBFE9-C17A-4B37-ACFE-9AFC50183F50}"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867DF-A234-403F-A7CC-C01B77667486}" type="datetimeFigureOut">
              <a:rPr kumimoji="1" lang="ja-JP" altLang="en-US" smtClean="0"/>
              <a:pPr/>
              <a:t>2020/5/24</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FCBFE9-C17A-4B37-ACFE-9AFC50183F50}"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社会情報体験演習</a:t>
            </a:r>
            <a:r>
              <a:rPr kumimoji="1" lang="en-US" altLang="ja-JP" dirty="0" smtClean="0"/>
              <a:t/>
            </a:r>
            <a:br>
              <a:rPr kumimoji="1" lang="en-US" altLang="ja-JP" dirty="0" smtClean="0"/>
            </a:br>
            <a:r>
              <a:rPr lang="ja-JP" altLang="en-US" dirty="0" smtClean="0"/>
              <a:t>正規分布の学習</a:t>
            </a:r>
            <a:endParaRPr kumimoji="1" lang="ja-JP" altLang="en-US" dirty="0"/>
          </a:p>
        </p:txBody>
      </p:sp>
      <p:sp>
        <p:nvSpPr>
          <p:cNvPr id="3" name="サブタイトル 2"/>
          <p:cNvSpPr>
            <a:spLocks noGrp="1"/>
          </p:cNvSpPr>
          <p:nvPr>
            <p:ph type="subTitle" idx="1"/>
          </p:nvPr>
        </p:nvSpPr>
        <p:spPr/>
        <p:txBody>
          <a:bodyPr>
            <a:normAutofit fontScale="85000" lnSpcReduction="20000"/>
          </a:bodyPr>
          <a:lstStyle/>
          <a:p>
            <a:r>
              <a:rPr kumimoji="1" lang="ja-JP" altLang="en-US" dirty="0" smtClean="0"/>
              <a:t>寺尾 敦</a:t>
            </a:r>
            <a:endParaRPr kumimoji="1" lang="en-US" altLang="ja-JP" dirty="0" smtClean="0"/>
          </a:p>
          <a:p>
            <a:r>
              <a:rPr lang="ja-JP" altLang="en-US" dirty="0" smtClean="0"/>
              <a:t>青山学院大学社会情報学部</a:t>
            </a:r>
            <a:endParaRPr lang="en-US" altLang="ja-JP" dirty="0" smtClean="0"/>
          </a:p>
          <a:p>
            <a:r>
              <a:rPr kumimoji="1" lang="en-US" altLang="ja-JP" dirty="0" err="1" smtClean="0"/>
              <a:t>atsushi</a:t>
            </a:r>
            <a:r>
              <a:rPr kumimoji="1" lang="en-US" altLang="ja-JP" dirty="0" smtClean="0"/>
              <a:t> [at] si.aoyama.ac.jp</a:t>
            </a:r>
          </a:p>
          <a:p>
            <a:r>
              <a:rPr lang="en-US" altLang="ja-JP" dirty="0" smtClean="0"/>
              <a:t>Twitter: @</a:t>
            </a:r>
            <a:r>
              <a:rPr lang="en-US" altLang="ja-JP" dirty="0" err="1" smtClean="0"/>
              <a:t>aterao</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857752" y="2428868"/>
            <a:ext cx="3286148" cy="1200329"/>
          </a:xfrm>
          <a:prstGeom prst="rect">
            <a:avLst/>
          </a:prstGeom>
          <a:noFill/>
        </p:spPr>
        <p:txBody>
          <a:bodyPr wrap="square" rtlCol="0">
            <a:spAutoFit/>
          </a:bodyPr>
          <a:lstStyle/>
          <a:p>
            <a:r>
              <a:rPr kumimoji="1" lang="en-US" altLang="ja-JP" sz="2400" dirty="0" smtClean="0"/>
              <a:t>1</a:t>
            </a:r>
            <a:r>
              <a:rPr lang="ja-JP" altLang="en-US" sz="2400" dirty="0" smtClean="0"/>
              <a:t> </a:t>
            </a:r>
            <a:r>
              <a:rPr kumimoji="1" lang="ja-JP" altLang="en-US" sz="2400" dirty="0" smtClean="0"/>
              <a:t>から </a:t>
            </a:r>
            <a:r>
              <a:rPr kumimoji="1" lang="en-US" altLang="ja-JP" sz="2400" dirty="0" smtClean="0"/>
              <a:t>100 </a:t>
            </a:r>
            <a:r>
              <a:rPr kumimoji="1" lang="ja-JP" altLang="en-US" sz="2400" dirty="0" err="1" smtClean="0"/>
              <a:t>までの</a:t>
            </a:r>
            <a:r>
              <a:rPr kumimoji="1" lang="ja-JP" altLang="en-US" sz="2400" dirty="0" smtClean="0"/>
              <a:t>数字が</a:t>
            </a:r>
            <a:r>
              <a:rPr kumimoji="1" lang="en-US" altLang="ja-JP" sz="2400" dirty="0" smtClean="0"/>
              <a:t>A</a:t>
            </a:r>
            <a:r>
              <a:rPr kumimoji="1" lang="ja-JP" altLang="en-US" sz="2400" dirty="0" smtClean="0"/>
              <a:t>列</a:t>
            </a:r>
            <a:r>
              <a:rPr lang="ja-JP" altLang="en-US" sz="2400" dirty="0" smtClean="0"/>
              <a:t>（</a:t>
            </a:r>
            <a:r>
              <a:rPr lang="en-US" altLang="ja-JP" sz="2400" dirty="0" smtClean="0"/>
              <a:t>A2</a:t>
            </a:r>
            <a:r>
              <a:rPr lang="ja-JP" altLang="en-US" sz="2400" dirty="0" smtClean="0"/>
              <a:t>セルから</a:t>
            </a:r>
            <a:r>
              <a:rPr lang="en-US" altLang="ja-JP" sz="2400" dirty="0" smtClean="0"/>
              <a:t>A101</a:t>
            </a:r>
            <a:r>
              <a:rPr lang="ja-JP" altLang="en-US" sz="2400" dirty="0" smtClean="0"/>
              <a:t>セル）に並ぶ．</a:t>
            </a:r>
            <a:endParaRPr kumimoji="1" lang="ja-JP" altLang="en-US"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93" y="260648"/>
            <a:ext cx="2940326" cy="396044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545" y="4509120"/>
            <a:ext cx="2990670" cy="18722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2343" y="5229200"/>
            <a:ext cx="6224781" cy="830997"/>
          </a:xfrm>
          <a:prstGeom prst="rect">
            <a:avLst/>
          </a:prstGeom>
          <a:noFill/>
        </p:spPr>
        <p:txBody>
          <a:bodyPr wrap="none" rtlCol="0">
            <a:spAutoFit/>
          </a:bodyPr>
          <a:lstStyle/>
          <a:p>
            <a:r>
              <a:rPr kumimoji="1" lang="en-US" altLang="ja-JP" sz="2400" dirty="0" smtClean="0"/>
              <a:t>B</a:t>
            </a:r>
            <a:r>
              <a:rPr kumimoji="1" lang="ja-JP" altLang="en-US" sz="2400" dirty="0" smtClean="0"/>
              <a:t>列に，パスタの長さの実験データを入力する．</a:t>
            </a:r>
            <a:endParaRPr kumimoji="1" lang="en-US" altLang="ja-JP" sz="2400" dirty="0" smtClean="0"/>
          </a:p>
          <a:p>
            <a:r>
              <a:rPr lang="ja-JP" altLang="en-US" sz="2400" dirty="0" smtClean="0"/>
              <a:t>順序を崩してはいけない．</a:t>
            </a:r>
            <a:endParaRPr kumimoji="1" lang="ja-JP" altLang="en-US"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234" y="548680"/>
            <a:ext cx="3907803" cy="453650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a:bodyPr>
          <a:lstStyle/>
          <a:p>
            <a:pPr marL="514350" indent="-514350">
              <a:buFont typeface="+mj-lt"/>
              <a:buAutoNum type="arabicPeriod" startAt="5"/>
            </a:pPr>
            <a:r>
              <a:rPr kumimoji="1" lang="ja-JP" altLang="en-US" dirty="0" smtClean="0"/>
              <a:t>データを入力したエクセルファイルに適当な名前をつけ，適当な場所に保存する．</a:t>
            </a:r>
            <a:endParaRPr kumimoji="1" lang="en-US" altLang="ja-JP" dirty="0" smtClean="0"/>
          </a:p>
          <a:p>
            <a:pPr lvl="1"/>
            <a:r>
              <a:rPr lang="ja-JP" altLang="en-US" dirty="0" smtClean="0"/>
              <a:t>自分専用のデータ保管場所（ドキュメント）以外の場所に保存したファイルは，ログオフすると消えてしまう．</a:t>
            </a:r>
            <a:endParaRPr lang="en-US" altLang="ja-JP" dirty="0" smtClean="0"/>
          </a:p>
          <a:p>
            <a:pPr lvl="1"/>
            <a:r>
              <a:rPr kumimoji="1" lang="ja-JP" altLang="en-US" dirty="0"/>
              <a:t>グループ</a:t>
            </a:r>
            <a:r>
              <a:rPr kumimoji="1" lang="ja-JP" altLang="en-US" dirty="0" smtClean="0"/>
              <a:t>の</a:t>
            </a:r>
            <a:r>
              <a:rPr kumimoji="1" lang="en-US" altLang="ja-JP" dirty="0"/>
              <a:t>1</a:t>
            </a:r>
            <a:r>
              <a:rPr kumimoji="1" lang="ja-JP" altLang="en-US" dirty="0" smtClean="0"/>
              <a:t>人</a:t>
            </a:r>
            <a:r>
              <a:rPr lang="ja-JP" altLang="en-US" dirty="0" smtClean="0"/>
              <a:t>だけが </a:t>
            </a:r>
            <a:r>
              <a:rPr lang="en-US" altLang="ja-JP" dirty="0" smtClean="0"/>
              <a:t>PC </a:t>
            </a:r>
            <a:r>
              <a:rPr lang="ja-JP" altLang="en-US" dirty="0" smtClean="0"/>
              <a:t>にデータを保存していることになる．</a:t>
            </a:r>
            <a:endParaRPr kumimoji="1" lang="en-US" altLang="ja-JP" dirty="0" smtClean="0"/>
          </a:p>
        </p:txBody>
      </p:sp>
      <p:sp>
        <p:nvSpPr>
          <p:cNvPr id="4" name="角丸四角形 3"/>
          <p:cNvSpPr/>
          <p:nvPr/>
        </p:nvSpPr>
        <p:spPr>
          <a:xfrm>
            <a:off x="2627784" y="5005402"/>
            <a:ext cx="4680520" cy="10801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smtClean="0"/>
              <a:t>ここまで終わったら，</a:t>
            </a:r>
            <a:endParaRPr kumimoji="1" lang="en-US" altLang="ja-JP" sz="2400" dirty="0" smtClean="0"/>
          </a:p>
          <a:p>
            <a:pPr algn="ctr"/>
            <a:r>
              <a:rPr kumimoji="1" lang="ja-JP" altLang="en-US" sz="2400" dirty="0" smtClean="0"/>
              <a:t>次に進まずに待っていてください。</a:t>
            </a:r>
            <a:endParaRPr kumimoji="1" lang="ja-JP" alt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514350" indent="-514350">
              <a:buFont typeface="+mj-lt"/>
              <a:buAutoNum type="arabicPeriod" startAt="6"/>
            </a:pPr>
            <a:r>
              <a:rPr lang="ja-JP" altLang="en-US" dirty="0"/>
              <a:t>グループ全員に添付ファイルとして送る．</a:t>
            </a:r>
            <a:endParaRPr lang="en-US" altLang="ja-JP" dirty="0"/>
          </a:p>
          <a:p>
            <a:pPr lvl="1"/>
            <a:r>
              <a:rPr lang="en-US" altLang="ja-JP" dirty="0"/>
              <a:t>AOYAMA Mail </a:t>
            </a:r>
            <a:r>
              <a:rPr lang="ja-JP" altLang="en-US" dirty="0"/>
              <a:t>を使う．</a:t>
            </a:r>
            <a:endParaRPr lang="en-US" altLang="ja-JP" dirty="0"/>
          </a:p>
          <a:p>
            <a:pPr lvl="1"/>
            <a:r>
              <a:rPr lang="ja-JP" altLang="en-US" dirty="0"/>
              <a:t>データを受け取った人も，同様のメールを書いてグループ全員に送る</a:t>
            </a:r>
            <a:r>
              <a:rPr lang="ja-JP" altLang="en-US" dirty="0" smtClean="0"/>
              <a:t>．</a:t>
            </a:r>
            <a:endParaRPr lang="ja-JP" altLang="en-US" dirty="0"/>
          </a:p>
        </p:txBody>
      </p:sp>
    </p:spTree>
    <p:extLst>
      <p:ext uri="{BB962C8B-B14F-4D97-AF65-F5344CB8AC3E}">
        <p14:creationId xmlns:p14="http://schemas.microsoft.com/office/powerpoint/2010/main" val="1066687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メールの文面例</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421503"/>
            <a:ext cx="4705131" cy="4525963"/>
          </a:xfrm>
        </p:spPr>
      </p:pic>
      <p:sp>
        <p:nvSpPr>
          <p:cNvPr id="8" name="テキスト ボックス 7"/>
          <p:cNvSpPr txBox="1"/>
          <p:nvPr/>
        </p:nvSpPr>
        <p:spPr>
          <a:xfrm>
            <a:off x="6111942" y="1712822"/>
            <a:ext cx="2808312" cy="653807"/>
          </a:xfrm>
          <a:prstGeom prst="rect">
            <a:avLst/>
          </a:prstGeom>
          <a:noFill/>
        </p:spPr>
        <p:txBody>
          <a:bodyPr wrap="square" rtlCol="0">
            <a:spAutoFit/>
          </a:bodyPr>
          <a:lstStyle/>
          <a:p>
            <a:r>
              <a:rPr kumimoji="1" lang="ja-JP" altLang="en-US" b="1" dirty="0" smtClean="0">
                <a:solidFill>
                  <a:srgbClr val="FF0000"/>
                </a:solidFill>
              </a:rPr>
              <a:t>ファイルの添付はクリップのアイコンをクリックする．</a:t>
            </a:r>
            <a:endParaRPr kumimoji="1" lang="ja-JP" altLang="en-US" b="1" dirty="0">
              <a:solidFill>
                <a:srgbClr val="FF0000"/>
              </a:solidFill>
            </a:endParaRPr>
          </a:p>
        </p:txBody>
      </p:sp>
      <p:sp>
        <p:nvSpPr>
          <p:cNvPr id="5" name="角丸四角形 4"/>
          <p:cNvSpPr/>
          <p:nvPr/>
        </p:nvSpPr>
        <p:spPr>
          <a:xfrm>
            <a:off x="1691680" y="1825412"/>
            <a:ext cx="576064" cy="4286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p:nvPr/>
        </p:nvCxnSpPr>
        <p:spPr>
          <a:xfrm flipH="1">
            <a:off x="2411761" y="1914543"/>
            <a:ext cx="360039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3323237" y="5301208"/>
            <a:ext cx="127245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860032" y="5116542"/>
            <a:ext cx="1503938" cy="369332"/>
          </a:xfrm>
          <a:prstGeom prst="rect">
            <a:avLst/>
          </a:prstGeom>
          <a:noFill/>
        </p:spPr>
        <p:txBody>
          <a:bodyPr wrap="none" rtlCol="0">
            <a:spAutoFit/>
          </a:bodyPr>
          <a:lstStyle/>
          <a:p>
            <a:r>
              <a:rPr kumimoji="1" lang="ja-JP" altLang="en-US" b="1" dirty="0" smtClean="0">
                <a:solidFill>
                  <a:srgbClr val="FF0000"/>
                </a:solidFill>
              </a:rPr>
              <a:t>署名を入れる</a:t>
            </a:r>
            <a:endParaRPr kumimoji="1" lang="ja-JP" altLang="en-US" b="1" dirty="0">
              <a:solidFill>
                <a:srgbClr val="FF0000"/>
              </a:solidFill>
            </a:endParaRPr>
          </a:p>
        </p:txBody>
      </p:sp>
      <p:sp>
        <p:nvSpPr>
          <p:cNvPr id="9" name="角丸四角形 8"/>
          <p:cNvSpPr/>
          <p:nvPr/>
        </p:nvSpPr>
        <p:spPr>
          <a:xfrm>
            <a:off x="1115616" y="3140968"/>
            <a:ext cx="792088" cy="4286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flipH="1">
            <a:off x="2011602" y="3284984"/>
            <a:ext cx="360039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760750" y="3100318"/>
            <a:ext cx="1513556" cy="369332"/>
          </a:xfrm>
          <a:prstGeom prst="rect">
            <a:avLst/>
          </a:prstGeom>
          <a:noFill/>
        </p:spPr>
        <p:txBody>
          <a:bodyPr wrap="none" rtlCol="0">
            <a:spAutoFit/>
          </a:bodyPr>
          <a:lstStyle/>
          <a:p>
            <a:r>
              <a:rPr lang="ja-JP" altLang="en-US" b="1" dirty="0" smtClean="0">
                <a:solidFill>
                  <a:srgbClr val="FF0000"/>
                </a:solidFill>
              </a:rPr>
              <a:t>件名</a:t>
            </a:r>
            <a:r>
              <a:rPr kumimoji="1" lang="ja-JP" altLang="en-US" b="1" dirty="0" smtClean="0">
                <a:solidFill>
                  <a:srgbClr val="FF0000"/>
                </a:solidFill>
              </a:rPr>
              <a:t>を入れる</a:t>
            </a:r>
            <a:endParaRPr kumimoji="1" lang="ja-JP" altLang="en-US" b="1" dirty="0">
              <a:solidFill>
                <a:srgbClr val="FF0000"/>
              </a:solidFill>
            </a:endParaRPr>
          </a:p>
        </p:txBody>
      </p:sp>
    </p:spTree>
    <p:extLst>
      <p:ext uri="{BB962C8B-B14F-4D97-AF65-F5344CB8AC3E}">
        <p14:creationId xmlns:p14="http://schemas.microsoft.com/office/powerpoint/2010/main" val="929331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メールの作法</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適切な件名を入れる</a:t>
            </a:r>
            <a:endParaRPr lang="en-US" altLang="ja-JP" dirty="0" smtClean="0"/>
          </a:p>
          <a:p>
            <a:r>
              <a:rPr kumimoji="1" lang="ja-JP" altLang="en-US" dirty="0" smtClean="0"/>
              <a:t>メール末尾に署名を入れる</a:t>
            </a:r>
            <a:endParaRPr kumimoji="1" lang="en-US" altLang="ja-JP" dirty="0" smtClean="0"/>
          </a:p>
          <a:p>
            <a:r>
              <a:rPr lang="en-US" altLang="ja-JP" dirty="0" smtClean="0"/>
              <a:t>HTML</a:t>
            </a:r>
            <a:r>
              <a:rPr lang="ja-JP" altLang="en-US" dirty="0" smtClean="0"/>
              <a:t>メールは避けた方が無難</a:t>
            </a:r>
            <a:endParaRPr lang="en-US" altLang="ja-JP" dirty="0" smtClean="0"/>
          </a:p>
          <a:p>
            <a:r>
              <a:rPr lang="ja-JP" altLang="en-US" dirty="0" smtClean="0"/>
              <a:t>添付ファイルの容量は</a:t>
            </a:r>
            <a:r>
              <a:rPr lang="en-US" altLang="ja-JP" dirty="0" smtClean="0"/>
              <a:t>2MB</a:t>
            </a:r>
            <a:r>
              <a:rPr lang="ja-JP" altLang="en-US" dirty="0" smtClean="0"/>
              <a:t>程度までにする</a:t>
            </a:r>
            <a:endParaRPr lang="en-US" altLang="ja-JP" dirty="0" smtClean="0"/>
          </a:p>
        </p:txBody>
      </p:sp>
      <p:sp>
        <p:nvSpPr>
          <p:cNvPr id="4" name="テキスト ボックス 3"/>
          <p:cNvSpPr txBox="1"/>
          <p:nvPr/>
        </p:nvSpPr>
        <p:spPr>
          <a:xfrm>
            <a:off x="611561" y="4797152"/>
            <a:ext cx="7632847" cy="1754326"/>
          </a:xfrm>
          <a:prstGeom prst="rect">
            <a:avLst/>
          </a:prstGeom>
          <a:noFill/>
        </p:spPr>
        <p:txBody>
          <a:bodyPr wrap="square" rtlCol="0">
            <a:spAutoFit/>
          </a:bodyPr>
          <a:lstStyle/>
          <a:p>
            <a:r>
              <a:rPr lang="ja-JP" altLang="en-US" dirty="0" smtClean="0"/>
              <a:t>参考：日経</a:t>
            </a:r>
            <a:r>
              <a:rPr lang="en-US" altLang="ja-JP" dirty="0"/>
              <a:t>PC21 2008</a:t>
            </a:r>
            <a:r>
              <a:rPr lang="ja-JP" altLang="en-US" dirty="0"/>
              <a:t>年</a:t>
            </a:r>
            <a:r>
              <a:rPr lang="ja-JP" altLang="en-US" dirty="0" smtClean="0"/>
              <a:t>６月号「</a:t>
            </a:r>
            <a:r>
              <a:rPr lang="ja-JP" altLang="en-US" dirty="0"/>
              <a:t>メール作法の新常識」</a:t>
            </a:r>
            <a:r>
              <a:rPr lang="ja-JP" altLang="en-US" dirty="0" smtClean="0"/>
              <a:t>，</a:t>
            </a:r>
            <a:endParaRPr lang="en-US" altLang="ja-JP" dirty="0" smtClean="0"/>
          </a:p>
          <a:p>
            <a:r>
              <a:rPr lang="ja-JP" altLang="en-US" dirty="0" smtClean="0"/>
              <a:t>日経</a:t>
            </a:r>
            <a:r>
              <a:rPr lang="ja-JP" altLang="en-US" dirty="0"/>
              <a:t>パソコン </a:t>
            </a:r>
            <a:r>
              <a:rPr lang="en-US" altLang="ja-JP" dirty="0"/>
              <a:t>2009</a:t>
            </a:r>
            <a:r>
              <a:rPr lang="ja-JP" altLang="en-US" dirty="0"/>
              <a:t>年</a:t>
            </a:r>
            <a:r>
              <a:rPr lang="en-US" altLang="ja-JP" dirty="0"/>
              <a:t>6</a:t>
            </a:r>
            <a:r>
              <a:rPr lang="ja-JP" altLang="en-US" dirty="0"/>
              <a:t>月</a:t>
            </a:r>
            <a:r>
              <a:rPr lang="en-US" altLang="ja-JP" dirty="0"/>
              <a:t>22</a:t>
            </a:r>
            <a:r>
              <a:rPr lang="ja-JP" altLang="en-US" dirty="0" smtClean="0"/>
              <a:t>日号「</a:t>
            </a:r>
            <a:r>
              <a:rPr lang="ja-JP" altLang="en-US" dirty="0"/>
              <a:t>ビジネスメールの作法</a:t>
            </a:r>
            <a:r>
              <a:rPr lang="ja-JP" altLang="en-US" dirty="0" smtClean="0"/>
              <a:t>」</a:t>
            </a:r>
            <a:endParaRPr lang="en-US" altLang="ja-JP" dirty="0" smtClean="0"/>
          </a:p>
          <a:p>
            <a:r>
              <a:rPr lang="ja-JP" altLang="en-US" dirty="0"/>
              <a:t>日経パソコン</a:t>
            </a:r>
            <a:r>
              <a:rPr lang="en-US" altLang="ja-JP" dirty="0"/>
              <a:t>2013</a:t>
            </a:r>
            <a:r>
              <a:rPr lang="ja-JP" altLang="en-US" dirty="0"/>
              <a:t>年</a:t>
            </a:r>
            <a:r>
              <a:rPr lang="en-US" altLang="ja-JP" dirty="0"/>
              <a:t>8</a:t>
            </a:r>
            <a:r>
              <a:rPr lang="ja-JP" altLang="en-US" dirty="0"/>
              <a:t>月</a:t>
            </a:r>
            <a:r>
              <a:rPr lang="en-US" altLang="ja-JP" dirty="0"/>
              <a:t>12</a:t>
            </a:r>
            <a:r>
              <a:rPr lang="ja-JP" altLang="en-US" dirty="0" smtClean="0"/>
              <a:t>日号「</a:t>
            </a:r>
            <a:r>
              <a:rPr lang="ja-JP" altLang="en-US" dirty="0"/>
              <a:t>徹底調査！　メールの新作法」</a:t>
            </a:r>
            <a:endParaRPr lang="en-US" altLang="ja-JP" dirty="0" smtClean="0"/>
          </a:p>
          <a:p>
            <a:endParaRPr lang="en-US" altLang="ja-JP" dirty="0" smtClean="0"/>
          </a:p>
          <a:p>
            <a:r>
              <a:rPr lang="ja-JP" altLang="en-US" dirty="0" smtClean="0"/>
              <a:t>青山</a:t>
            </a:r>
            <a:r>
              <a:rPr lang="ja-JP" altLang="en-US" dirty="0"/>
              <a:t>学院大学図書館</a:t>
            </a:r>
            <a:r>
              <a:rPr lang="ja-JP" altLang="en-US" dirty="0" smtClean="0"/>
              <a:t>のデータベース「日経</a:t>
            </a:r>
            <a:r>
              <a:rPr lang="en-US" altLang="ja-JP" dirty="0" smtClean="0"/>
              <a:t>BP</a:t>
            </a:r>
            <a:r>
              <a:rPr lang="ja-JP" altLang="en-US" dirty="0" smtClean="0"/>
              <a:t>記事検索サービス」から，</a:t>
            </a:r>
            <a:endParaRPr lang="en-US" altLang="ja-JP" dirty="0" smtClean="0"/>
          </a:p>
          <a:p>
            <a:r>
              <a:rPr lang="ja-JP" altLang="en-US" dirty="0" smtClean="0"/>
              <a:t>電子</a:t>
            </a:r>
            <a:r>
              <a:rPr lang="ja-JP" altLang="en-US" dirty="0"/>
              <a:t>媒体で読むことができます</a:t>
            </a:r>
            <a:r>
              <a:rPr lang="ja-JP" altLang="en-US" dirty="0" smtClean="0"/>
              <a:t>． </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CC </a:t>
            </a:r>
            <a:r>
              <a:rPr kumimoji="1" lang="ja-JP" altLang="en-US" dirty="0" smtClean="0"/>
              <a:t>と </a:t>
            </a:r>
            <a:r>
              <a:rPr kumimoji="1" lang="en-US" altLang="ja-JP" dirty="0" smtClean="0"/>
              <a:t>BCC</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宛先，および，</a:t>
            </a:r>
            <a:r>
              <a:rPr lang="en-US" altLang="ja-JP" dirty="0" smtClean="0"/>
              <a:t>CC </a:t>
            </a:r>
            <a:r>
              <a:rPr lang="ja-JP" altLang="en-US" dirty="0" smtClean="0"/>
              <a:t>に書かれたアドレスは，メッセージを受け取ったすべての人が見られる．</a:t>
            </a:r>
            <a:endParaRPr lang="en-US" altLang="ja-JP" dirty="0" smtClean="0"/>
          </a:p>
          <a:p>
            <a:r>
              <a:rPr lang="ja-JP" altLang="en-US" dirty="0" smtClean="0"/>
              <a:t>お互いのアドレスを明らかにすることを了承していない，複数の相手にメッセージを送る場合には，</a:t>
            </a:r>
            <a:r>
              <a:rPr lang="en-US" altLang="ja-JP" dirty="0" smtClean="0"/>
              <a:t>BCC</a:t>
            </a:r>
            <a:r>
              <a:rPr lang="ja-JP" altLang="en-US" dirty="0" smtClean="0"/>
              <a:t>（</a:t>
            </a:r>
            <a:r>
              <a:rPr lang="en-US" altLang="ja-JP" dirty="0" smtClean="0"/>
              <a:t>blind carbon copy</a:t>
            </a:r>
            <a:r>
              <a:rPr lang="ja-JP" altLang="en-US" dirty="0" smtClean="0"/>
              <a:t>）を使う．</a:t>
            </a:r>
            <a:endParaRPr lang="en-US" altLang="ja-JP" dirty="0" smtClean="0"/>
          </a:p>
          <a:p>
            <a:pPr lvl="1"/>
            <a:r>
              <a:rPr lang="ja-JP" altLang="en-US" dirty="0" smtClean="0"/>
              <a:t>あて先には自分のアドレスを入力</a:t>
            </a:r>
            <a:endParaRPr lang="en-US" altLang="ja-JP"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078" y="332656"/>
            <a:ext cx="3896269" cy="2324425"/>
          </a:xfrm>
          <a:prstGeom prst="rect">
            <a:avLst/>
          </a:prstGeom>
        </p:spPr>
      </p:pic>
      <p:sp>
        <p:nvSpPr>
          <p:cNvPr id="7" name="角丸四角形 6"/>
          <p:cNvSpPr/>
          <p:nvPr/>
        </p:nvSpPr>
        <p:spPr>
          <a:xfrm>
            <a:off x="4355976" y="1486494"/>
            <a:ext cx="576064" cy="4286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078" y="3068960"/>
            <a:ext cx="5792009" cy="2686425"/>
          </a:xfrm>
          <a:prstGeom prst="rect">
            <a:avLst/>
          </a:prstGeom>
        </p:spPr>
      </p:pic>
    </p:spTree>
    <p:extLst>
      <p:ext uri="{BB962C8B-B14F-4D97-AF65-F5344CB8AC3E}">
        <p14:creationId xmlns:p14="http://schemas.microsoft.com/office/powerpoint/2010/main" val="3315951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smtClean="0"/>
              <a:t>時系列グラフの作成</a:t>
            </a:r>
            <a:endParaRPr kumimoji="1" lang="ja-JP" altLang="en-US" dirty="0"/>
          </a:p>
        </p:txBody>
      </p:sp>
      <p:sp>
        <p:nvSpPr>
          <p:cNvPr id="5" name="テキスト ボックス 4"/>
          <p:cNvSpPr txBox="1"/>
          <p:nvPr/>
        </p:nvSpPr>
        <p:spPr>
          <a:xfrm>
            <a:off x="4214810" y="2000240"/>
            <a:ext cx="4000527" cy="2585323"/>
          </a:xfrm>
          <a:prstGeom prst="rect">
            <a:avLst/>
          </a:prstGeom>
          <a:noFill/>
        </p:spPr>
        <p:txBody>
          <a:bodyPr wrap="square" rtlCol="0">
            <a:spAutoFit/>
          </a:bodyPr>
          <a:lstStyle/>
          <a:p>
            <a:r>
              <a:rPr lang="en-US" altLang="ja-JP" sz="2400" dirty="0" smtClean="0"/>
              <a:t>B</a:t>
            </a:r>
            <a:r>
              <a:rPr lang="ja-JP" altLang="en-US" sz="2400" dirty="0" smtClean="0"/>
              <a:t> 列の </a:t>
            </a:r>
            <a:r>
              <a:rPr lang="en-US" altLang="ja-JP" sz="2400" dirty="0" smtClean="0"/>
              <a:t>[B] </a:t>
            </a:r>
            <a:r>
              <a:rPr lang="ja-JP" altLang="en-US" sz="2400" dirty="0" smtClean="0"/>
              <a:t>という表示の上にマウスのカーソルをあわせる．カーソルの形が下向きの矢印になったら，マウスを左クリックする．</a:t>
            </a:r>
            <a:endParaRPr lang="en-US" altLang="ja-JP" sz="2400" dirty="0" smtClean="0"/>
          </a:p>
          <a:p>
            <a:r>
              <a:rPr lang="en-US" altLang="ja-JP" sz="2400" dirty="0" smtClean="0"/>
              <a:t>B </a:t>
            </a:r>
            <a:r>
              <a:rPr lang="ja-JP" altLang="en-US" sz="2400" dirty="0" smtClean="0"/>
              <a:t>列が選択された状態になる．</a:t>
            </a:r>
          </a:p>
          <a:p>
            <a:endParaRPr kumimoji="1" lang="ja-JP" altLang="en-US"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340768"/>
            <a:ext cx="2376264" cy="492168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00034" y="5143512"/>
            <a:ext cx="8215370" cy="1200329"/>
          </a:xfrm>
          <a:prstGeom prst="rect">
            <a:avLst/>
          </a:prstGeom>
          <a:noFill/>
        </p:spPr>
        <p:txBody>
          <a:bodyPr wrap="square" rtlCol="0">
            <a:spAutoFit/>
          </a:bodyPr>
          <a:lstStyle/>
          <a:p>
            <a:r>
              <a:rPr kumimoji="1" lang="ja-JP" altLang="en-US" sz="2400" dirty="0" smtClean="0"/>
              <a:t>挿入タブの </a:t>
            </a:r>
            <a:r>
              <a:rPr kumimoji="1" lang="en-US" altLang="ja-JP" sz="2400" dirty="0" smtClean="0"/>
              <a:t>[</a:t>
            </a:r>
            <a:r>
              <a:rPr kumimoji="1" lang="ja-JP" altLang="en-US" sz="2400" dirty="0" smtClean="0"/>
              <a:t>グラフ</a:t>
            </a:r>
            <a:r>
              <a:rPr kumimoji="1" lang="en-US" altLang="ja-JP" sz="2400" dirty="0" smtClean="0"/>
              <a:t>] </a:t>
            </a:r>
            <a:r>
              <a:rPr kumimoji="1" lang="ja-JP" altLang="en-US" sz="2400" dirty="0" smtClean="0"/>
              <a:t>カテゴリから，</a:t>
            </a:r>
            <a:r>
              <a:rPr kumimoji="1" lang="en-US" altLang="ja-JP" sz="2400" dirty="0" smtClean="0"/>
              <a:t>[</a:t>
            </a:r>
            <a:r>
              <a:rPr kumimoji="1" lang="ja-JP" altLang="en-US" sz="2400" dirty="0" smtClean="0"/>
              <a:t>折れ線 </a:t>
            </a:r>
            <a:r>
              <a:rPr kumimoji="1" lang="en-US" altLang="ja-JP" sz="2400" dirty="0" smtClean="0"/>
              <a:t>/ </a:t>
            </a:r>
            <a:r>
              <a:rPr kumimoji="1" lang="ja-JP" altLang="en-US" sz="2400" dirty="0" smtClean="0"/>
              <a:t>面グラフの挿入</a:t>
            </a:r>
            <a:r>
              <a:rPr lang="en-US" altLang="ja-JP" sz="2400" dirty="0" smtClean="0"/>
              <a:t>] </a:t>
            </a:r>
            <a:r>
              <a:rPr kumimoji="1" lang="ja-JP" altLang="en-US" sz="2400" dirty="0" smtClean="0"/>
              <a:t>を選択（左クリック）する．</a:t>
            </a:r>
            <a:r>
              <a:rPr kumimoji="1" lang="en-US" altLang="ja-JP" sz="2400" dirty="0" smtClean="0"/>
              <a:t>2-D </a:t>
            </a:r>
            <a:r>
              <a:rPr kumimoji="1" lang="ja-JP" altLang="en-US" sz="2400" dirty="0" smtClean="0"/>
              <a:t>折れ線カテゴリでの，左上のアイコン（「折れ線」）を選択する．</a:t>
            </a:r>
            <a:endParaRPr kumimoji="1" lang="ja-JP" altLang="en-US"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764704"/>
            <a:ext cx="6930102" cy="403244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本日の実習</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誤差の分布は</a:t>
            </a:r>
            <a:r>
              <a:rPr lang="ja-JP" altLang="en-US" u="sng" dirty="0" smtClean="0">
                <a:solidFill>
                  <a:srgbClr val="FF0000"/>
                </a:solidFill>
              </a:rPr>
              <a:t>正規分布</a:t>
            </a:r>
            <a:r>
              <a:rPr lang="ja-JP" altLang="en-US" dirty="0" smtClean="0"/>
              <a:t>に従うことを学習する．</a:t>
            </a:r>
            <a:endParaRPr lang="en-US" altLang="ja-JP" dirty="0" smtClean="0"/>
          </a:p>
          <a:p>
            <a:pPr lvl="1"/>
            <a:r>
              <a:rPr kumimoji="1" lang="en-US" altLang="ja-JP" dirty="0" smtClean="0"/>
              <a:t>20cm</a:t>
            </a:r>
            <a:r>
              <a:rPr kumimoji="1" lang="ja-JP" altLang="en-US" dirty="0" smtClean="0"/>
              <a:t>の長さのパスタを，目分量で半分の長さに折る．</a:t>
            </a:r>
            <a:endParaRPr kumimoji="1" lang="en-US" altLang="ja-JP" dirty="0" smtClean="0"/>
          </a:p>
          <a:p>
            <a:pPr lvl="1"/>
            <a:r>
              <a:rPr lang="ja-JP" altLang="en-US" dirty="0" smtClean="0"/>
              <a:t>折られたパスタの長さの分布をヒストグラムに描く．このヒストグラムの，理論的な形（母集団分布）が正規分布である．</a:t>
            </a:r>
            <a:endParaRPr lang="en-US" altLang="ja-JP" dirty="0" smtClean="0"/>
          </a:p>
          <a:p>
            <a:r>
              <a:rPr kumimoji="1" lang="ja-JP" altLang="en-US" dirty="0" smtClean="0"/>
              <a:t>興味ある現象を再現することでその現象のメカニズムを説明する，</a:t>
            </a:r>
            <a:r>
              <a:rPr kumimoji="1" lang="ja-JP" altLang="en-US" u="sng" dirty="0" smtClean="0">
                <a:solidFill>
                  <a:srgbClr val="FF0000"/>
                </a:solidFill>
              </a:rPr>
              <a:t>シミュレーション</a:t>
            </a:r>
            <a:r>
              <a:rPr kumimoji="1" lang="ja-JP" altLang="en-US" dirty="0" smtClean="0"/>
              <a:t>という手法を体験する．</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14414" y="5013176"/>
            <a:ext cx="7143800" cy="830997"/>
          </a:xfrm>
          <a:prstGeom prst="rect">
            <a:avLst/>
          </a:prstGeom>
          <a:noFill/>
        </p:spPr>
        <p:txBody>
          <a:bodyPr wrap="square" rtlCol="0">
            <a:spAutoFit/>
          </a:bodyPr>
          <a:lstStyle/>
          <a:p>
            <a:r>
              <a:rPr kumimoji="1" lang="ja-JP" altLang="en-US" sz="2400" dirty="0" smtClean="0"/>
              <a:t>パスタの長さを時系列に（１本目から１００本目までを順に）並べた，時系列グラフが描かれる．</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3" y="980728"/>
            <a:ext cx="6381922" cy="391915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00100" y="4714884"/>
            <a:ext cx="7500990" cy="1569660"/>
          </a:xfrm>
          <a:prstGeom prst="rect">
            <a:avLst/>
          </a:prstGeom>
          <a:noFill/>
        </p:spPr>
        <p:txBody>
          <a:bodyPr wrap="square" rtlCol="0">
            <a:spAutoFit/>
          </a:bodyPr>
          <a:lstStyle/>
          <a:p>
            <a:r>
              <a:rPr lang="ja-JP" altLang="en-US" sz="2400" dirty="0" smtClean="0"/>
              <a:t>グラフタイトルは不要</a:t>
            </a:r>
            <a:r>
              <a:rPr lang="ja-JP" altLang="en-US" sz="2400" dirty="0"/>
              <a:t>である．レポートでは，文書作成ソフトを使って，タイトルを図の下に入れる．</a:t>
            </a:r>
            <a:endParaRPr lang="en-US" altLang="ja-JP" sz="2400" dirty="0"/>
          </a:p>
          <a:p>
            <a:r>
              <a:rPr lang="ja-JP" altLang="en-US" sz="2400" dirty="0" smtClean="0"/>
              <a:t>グラフが</a:t>
            </a:r>
            <a:r>
              <a:rPr lang="ja-JP" altLang="en-US" sz="2400" dirty="0"/>
              <a:t>選択</a:t>
            </a:r>
            <a:r>
              <a:rPr lang="ja-JP" altLang="en-US" sz="2400" dirty="0" smtClean="0"/>
              <a:t>された</a:t>
            </a:r>
            <a:r>
              <a:rPr lang="ja-JP" altLang="en-US" sz="2400" dirty="0"/>
              <a:t>状態</a:t>
            </a:r>
            <a:r>
              <a:rPr lang="ja-JP" altLang="en-US" sz="2400" dirty="0" smtClean="0"/>
              <a:t>でグラフ右肩に現れる，緑色のプラスマークのアイコンをクリックする．</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124744"/>
            <a:ext cx="5269117" cy="28803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83568" y="5085184"/>
            <a:ext cx="7920880" cy="461665"/>
          </a:xfrm>
          <a:prstGeom prst="rect">
            <a:avLst/>
          </a:prstGeom>
          <a:noFill/>
        </p:spPr>
        <p:txBody>
          <a:bodyPr wrap="square" rtlCol="0">
            <a:spAutoFit/>
          </a:bodyPr>
          <a:lstStyle/>
          <a:p>
            <a:r>
              <a:rPr kumimoji="1" lang="ja-JP" altLang="en-US" sz="2400" dirty="0" smtClean="0"/>
              <a:t>グラフ要素のうち，「グラフタイトル」のチェックマークを外す．</a:t>
            </a:r>
            <a:endParaRPr kumimoji="1" lang="en-US" altLang="ja-JP" sz="2400" dirty="0" smtClean="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052736"/>
            <a:ext cx="4320480" cy="348858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00100" y="4643446"/>
            <a:ext cx="7500990" cy="830997"/>
          </a:xfrm>
          <a:prstGeom prst="rect">
            <a:avLst/>
          </a:prstGeom>
          <a:noFill/>
        </p:spPr>
        <p:txBody>
          <a:bodyPr wrap="square" rtlCol="0">
            <a:spAutoFit/>
          </a:bodyPr>
          <a:lstStyle/>
          <a:p>
            <a:r>
              <a:rPr lang="ja-JP" altLang="en-US" sz="2400" dirty="0" smtClean="0"/>
              <a:t>横軸ラベルを入れる．グラフ要素の「軸ラベル」にチェックマークを入れる．</a:t>
            </a:r>
            <a:endParaRPr lang="en-US" altLang="ja-JP"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980728"/>
            <a:ext cx="4410490" cy="338437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68556" y="4653136"/>
            <a:ext cx="6880278" cy="1200329"/>
          </a:xfrm>
          <a:prstGeom prst="rect">
            <a:avLst/>
          </a:prstGeom>
          <a:noFill/>
        </p:spPr>
        <p:txBody>
          <a:bodyPr wrap="square" rtlCol="0">
            <a:spAutoFit/>
          </a:bodyPr>
          <a:lstStyle/>
          <a:p>
            <a:r>
              <a:rPr kumimoji="1" lang="ja-JP" altLang="en-US" sz="2400" dirty="0" smtClean="0"/>
              <a:t>「軸ラベル」というラベルが縦軸と横軸に挿入される．これを書きかえる．横軸に，「パスタの系列番号」など，適切なラベルをつける．</a:t>
            </a:r>
            <a:endParaRPr kumimoji="1" lang="ja-JP" altLang="en-US"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052736"/>
            <a:ext cx="5544616" cy="336815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43608" y="5085184"/>
            <a:ext cx="7358113" cy="830997"/>
          </a:xfrm>
          <a:prstGeom prst="rect">
            <a:avLst/>
          </a:prstGeom>
          <a:noFill/>
        </p:spPr>
        <p:txBody>
          <a:bodyPr wrap="square" rtlCol="0">
            <a:spAutoFit/>
          </a:bodyPr>
          <a:lstStyle/>
          <a:p>
            <a:r>
              <a:rPr lang="ja-JP" altLang="en-US" sz="2400" dirty="0" smtClean="0"/>
              <a:t>縦軸ラベルも書き換える．長さ </a:t>
            </a:r>
            <a:r>
              <a:rPr lang="en-US" altLang="ja-JP" sz="2400" dirty="0" smtClean="0"/>
              <a:t>(cm) </a:t>
            </a:r>
            <a:r>
              <a:rPr lang="ja-JP" altLang="en-US" sz="2400" dirty="0" smtClean="0"/>
              <a:t>とする．測定値を表す軸では，測定単位を示すことが原則である．</a:t>
            </a:r>
            <a:endParaRPr lang="en-US" altLang="ja-JP" sz="2400" dirty="0" smtClean="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124744"/>
            <a:ext cx="5836234" cy="3672408"/>
          </a:xfrm>
          <a:prstGeom prst="rect">
            <a:avLst/>
          </a:prstGeom>
        </p:spPr>
      </p:pic>
    </p:spTree>
    <p:extLst>
      <p:ext uri="{BB962C8B-B14F-4D97-AF65-F5344CB8AC3E}">
        <p14:creationId xmlns:p14="http://schemas.microsoft.com/office/powerpoint/2010/main" val="3672111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00100" y="4786322"/>
            <a:ext cx="7358113" cy="1200329"/>
          </a:xfrm>
          <a:prstGeom prst="rect">
            <a:avLst/>
          </a:prstGeom>
          <a:noFill/>
        </p:spPr>
        <p:txBody>
          <a:bodyPr wrap="square" rtlCol="0">
            <a:spAutoFit/>
          </a:bodyPr>
          <a:lstStyle/>
          <a:p>
            <a:r>
              <a:rPr kumimoji="1" lang="ja-JP" altLang="en-US" sz="2400" dirty="0" smtClean="0"/>
              <a:t>縦軸での文字の向きは縦向きに変えてもよい．グラフ要素の「軸ラベル」右側の小さな矢印をクリックする．続いて，「その他のオプション」をクリックする．</a:t>
            </a:r>
            <a:endParaRPr kumimoji="1" lang="ja-JP" altLang="en-US" sz="2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052736"/>
            <a:ext cx="4896544" cy="3281544"/>
          </a:xfrm>
          <a:prstGeom prst="rect">
            <a:avLst/>
          </a:prstGeom>
        </p:spPr>
      </p:pic>
    </p:spTree>
    <p:extLst>
      <p:ext uri="{BB962C8B-B14F-4D97-AF65-F5344CB8AC3E}">
        <p14:creationId xmlns:p14="http://schemas.microsoft.com/office/powerpoint/2010/main" val="394625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71600" y="5157192"/>
            <a:ext cx="7358113" cy="461665"/>
          </a:xfrm>
          <a:prstGeom prst="rect">
            <a:avLst/>
          </a:prstGeom>
          <a:noFill/>
        </p:spPr>
        <p:txBody>
          <a:bodyPr wrap="square" rtlCol="0">
            <a:spAutoFit/>
          </a:bodyPr>
          <a:lstStyle/>
          <a:p>
            <a:r>
              <a:rPr kumimoji="1" lang="ja-JP" altLang="en-US" sz="2400" dirty="0" smtClean="0"/>
              <a:t>縦軸ラベルを選択する．</a:t>
            </a:r>
            <a:endParaRPr kumimoji="1" lang="ja-JP" altLang="en-US" sz="2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908720"/>
            <a:ext cx="6408414" cy="4032448"/>
          </a:xfrm>
          <a:prstGeom prst="rect">
            <a:avLst/>
          </a:prstGeom>
        </p:spPr>
      </p:pic>
    </p:spTree>
    <p:extLst>
      <p:ext uri="{BB962C8B-B14F-4D97-AF65-F5344CB8AC3E}">
        <p14:creationId xmlns:p14="http://schemas.microsoft.com/office/powerpoint/2010/main" val="338849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71600" y="5157192"/>
            <a:ext cx="7358113" cy="461665"/>
          </a:xfrm>
          <a:prstGeom prst="rect">
            <a:avLst/>
          </a:prstGeom>
          <a:noFill/>
        </p:spPr>
        <p:txBody>
          <a:bodyPr wrap="square" rtlCol="0">
            <a:spAutoFit/>
          </a:bodyPr>
          <a:lstStyle/>
          <a:p>
            <a:r>
              <a:rPr kumimoji="1" lang="ja-JP" altLang="en-US" sz="2400" dirty="0" smtClean="0"/>
              <a:t>サイズとプロパティのアイコンをクリックする．</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268760"/>
            <a:ext cx="5477910" cy="2880320"/>
          </a:xfrm>
          <a:prstGeom prst="rect">
            <a:avLst/>
          </a:prstGeom>
        </p:spPr>
      </p:pic>
    </p:spTree>
    <p:extLst>
      <p:ext uri="{BB962C8B-B14F-4D97-AF65-F5344CB8AC3E}">
        <p14:creationId xmlns:p14="http://schemas.microsoft.com/office/powerpoint/2010/main" val="820161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64951" y="5559623"/>
            <a:ext cx="7358113" cy="461665"/>
          </a:xfrm>
          <a:prstGeom prst="rect">
            <a:avLst/>
          </a:prstGeom>
          <a:noFill/>
        </p:spPr>
        <p:txBody>
          <a:bodyPr wrap="square" rtlCol="0">
            <a:spAutoFit/>
          </a:bodyPr>
          <a:lstStyle/>
          <a:p>
            <a:r>
              <a:rPr kumimoji="1" lang="ja-JP" altLang="en-US" sz="2400" dirty="0" smtClean="0"/>
              <a:t>文字列の方向を「縦書き」にする．</a:t>
            </a:r>
            <a:endParaRPr kumimoji="1" lang="ja-JP" altLang="en-US" sz="24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764704"/>
            <a:ext cx="3528392" cy="4478029"/>
          </a:xfrm>
          <a:prstGeom prst="rect">
            <a:avLst/>
          </a:prstGeom>
        </p:spPr>
      </p:pic>
    </p:spTree>
    <p:extLst>
      <p:ext uri="{BB962C8B-B14F-4D97-AF65-F5344CB8AC3E}">
        <p14:creationId xmlns:p14="http://schemas.microsoft.com/office/powerpoint/2010/main" val="3165255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a:t>
            </a:r>
            <a:r>
              <a:rPr kumimoji="1" lang="ja-JP" altLang="en-US" dirty="0" smtClean="0"/>
              <a:t>の手順</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pPr marL="514350" indent="-514350">
              <a:buFont typeface="+mj-lt"/>
              <a:buAutoNum type="arabicPeriod"/>
            </a:pPr>
            <a:r>
              <a:rPr kumimoji="1" lang="ja-JP" altLang="en-US" dirty="0" smtClean="0"/>
              <a:t>１本ずつ，真ん中で折る．</a:t>
            </a:r>
            <a:endParaRPr kumimoji="1" lang="en-US" altLang="ja-JP" dirty="0" smtClean="0"/>
          </a:p>
          <a:p>
            <a:pPr marL="514350" indent="-514350">
              <a:buFont typeface="+mj-lt"/>
              <a:buAutoNum type="arabicPeriod"/>
            </a:pPr>
            <a:r>
              <a:rPr lang="ja-JP" altLang="en-US" dirty="0" smtClean="0"/>
              <a:t>右側の長さを測定する（ミリ単位まで）．</a:t>
            </a:r>
            <a:endParaRPr lang="en-US" altLang="ja-JP" dirty="0" smtClean="0"/>
          </a:p>
          <a:p>
            <a:pPr marL="914400" lvl="1" indent="-514350"/>
            <a:r>
              <a:rPr lang="ja-JP" altLang="en-US" dirty="0" smtClean="0"/>
              <a:t>測定結果は，折った人に言わない！</a:t>
            </a:r>
            <a:r>
              <a:rPr lang="ja-JP" altLang="en-US" u="sng" dirty="0" smtClean="0">
                <a:solidFill>
                  <a:srgbClr val="FF0000"/>
                </a:solidFill>
              </a:rPr>
              <a:t>独立試行</a:t>
            </a:r>
            <a:r>
              <a:rPr lang="ja-JP" altLang="en-US" dirty="0" smtClean="0"/>
              <a:t>．ヘッドホンや耳栓を使うという手もある．</a:t>
            </a:r>
            <a:endParaRPr lang="en-US" altLang="ja-JP" dirty="0" smtClean="0"/>
          </a:p>
          <a:p>
            <a:pPr marL="514350" indent="-514350">
              <a:buFont typeface="+mj-lt"/>
              <a:buAutoNum type="arabicPeriod"/>
            </a:pPr>
            <a:r>
              <a:rPr kumimoji="1" lang="ja-JP" altLang="en-US" dirty="0" smtClean="0"/>
              <a:t>順序</a:t>
            </a:r>
            <a:r>
              <a:rPr lang="ja-JP" altLang="en-US" dirty="0" smtClean="0"/>
              <a:t>（</a:t>
            </a:r>
            <a:r>
              <a:rPr lang="en-US" altLang="ja-JP" dirty="0" smtClean="0"/>
              <a:t>1</a:t>
            </a:r>
            <a:r>
              <a:rPr lang="ja-JP" altLang="en-US" dirty="0" smtClean="0"/>
              <a:t>本目，</a:t>
            </a:r>
            <a:r>
              <a:rPr lang="en-US" altLang="ja-JP" dirty="0" smtClean="0"/>
              <a:t>2</a:t>
            </a:r>
            <a:r>
              <a:rPr lang="ja-JP" altLang="en-US" dirty="0" smtClean="0"/>
              <a:t>本目，</a:t>
            </a:r>
            <a:r>
              <a:rPr lang="en-US" altLang="ja-JP" dirty="0" smtClean="0"/>
              <a:t>…</a:t>
            </a:r>
            <a:r>
              <a:rPr lang="ja-JP" altLang="en-US" dirty="0" smtClean="0"/>
              <a:t>）</a:t>
            </a:r>
            <a:r>
              <a:rPr kumimoji="1" lang="ja-JP" altLang="en-US" dirty="0" smtClean="0"/>
              <a:t>を</a:t>
            </a:r>
            <a:r>
              <a:rPr kumimoji="1" lang="ja-JP" altLang="en-US" dirty="0"/>
              <a:t>崩さないよう</a:t>
            </a:r>
            <a:r>
              <a:rPr kumimoji="1" lang="ja-JP" altLang="en-US" dirty="0" smtClean="0"/>
              <a:t>に，長さを記録する．</a:t>
            </a:r>
            <a:endParaRPr kumimoji="1" lang="en-US" altLang="ja-JP" dirty="0" smtClean="0"/>
          </a:p>
          <a:p>
            <a:pPr marL="971550" lvl="1" indent="-514350"/>
            <a:r>
              <a:rPr kumimoji="1" lang="ja-JP" altLang="en-US" dirty="0" smtClean="0"/>
              <a:t>役割分担する．３人</a:t>
            </a:r>
            <a:r>
              <a:rPr lang="ja-JP" altLang="en-US" dirty="0" smtClean="0"/>
              <a:t>グループ</a:t>
            </a:r>
            <a:r>
              <a:rPr kumimoji="1" lang="ja-JP" altLang="en-US" dirty="0" smtClean="0"/>
              <a:t>の場合，</a:t>
            </a:r>
            <a:r>
              <a:rPr lang="ja-JP" altLang="en-US" dirty="0"/>
              <a:t>たとえば，</a:t>
            </a:r>
            <a:r>
              <a:rPr kumimoji="1" lang="ja-JP" altLang="en-US" dirty="0" smtClean="0"/>
              <a:t>１人が折り，別の１人が順序を管理して，さらに別の１人が長さを測定して記録する．</a:t>
            </a:r>
            <a:endParaRPr kumimoji="1" lang="en-US" altLang="ja-JP" dirty="0" smtClean="0"/>
          </a:p>
          <a:p>
            <a:pPr marL="971550" lvl="1" indent="-514350"/>
            <a:r>
              <a:rPr kumimoji="1" lang="ja-JP" altLang="en-US" dirty="0" smtClean="0"/>
              <a:t>ノートに長さを記録する．（エクセルに直接入力してもよい）</a:t>
            </a:r>
            <a:endParaRPr kumimoji="1" lang="en-US" altLang="ja-JP"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83568" y="4869160"/>
            <a:ext cx="7633821" cy="461665"/>
          </a:xfrm>
          <a:prstGeom prst="rect">
            <a:avLst/>
          </a:prstGeom>
          <a:noFill/>
        </p:spPr>
        <p:txBody>
          <a:bodyPr wrap="none" rtlCol="0">
            <a:spAutoFit/>
          </a:bodyPr>
          <a:lstStyle/>
          <a:p>
            <a:r>
              <a:rPr kumimoji="1" lang="en-US" altLang="ja-JP" sz="2400" dirty="0" smtClean="0"/>
              <a:t>100</a:t>
            </a:r>
            <a:r>
              <a:rPr kumimoji="1" lang="ja-JP" altLang="en-US" sz="2400" dirty="0" smtClean="0"/>
              <a:t>本のパスタの長さを時系列で示したグラフができた．</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196752"/>
            <a:ext cx="5760640" cy="357971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グラフ観察のポイント</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平均（変動の中心）は</a:t>
            </a:r>
            <a:r>
              <a:rPr lang="ja-JP" altLang="en-US" dirty="0" smtClean="0"/>
              <a:t>おおよそ</a:t>
            </a:r>
            <a:r>
              <a:rPr kumimoji="1" lang="en-US" altLang="ja-JP" dirty="0" smtClean="0"/>
              <a:t>10.0cm</a:t>
            </a:r>
            <a:r>
              <a:rPr kumimoji="1" lang="ja-JP" altLang="en-US" dirty="0" smtClean="0"/>
              <a:t>でしょうか？</a:t>
            </a:r>
            <a:endParaRPr kumimoji="1" lang="en-US" altLang="ja-JP" dirty="0" smtClean="0"/>
          </a:p>
          <a:p>
            <a:r>
              <a:rPr kumimoji="1" lang="ja-JP" altLang="en-US" dirty="0" smtClean="0"/>
              <a:t>最初から最後まで，中心は一定でしょうか？何か目につく変化があるで</a:t>
            </a:r>
            <a:r>
              <a:rPr lang="ja-JP" altLang="en-US" dirty="0" smtClean="0"/>
              <a:t>しょうか？</a:t>
            </a:r>
            <a:endParaRPr kumimoji="1" lang="en-US" altLang="ja-JP" dirty="0" smtClean="0"/>
          </a:p>
          <a:p>
            <a:r>
              <a:rPr lang="ja-JP" altLang="en-US" dirty="0" smtClean="0"/>
              <a:t>上下の変動幅は，どれくらいでしょうか？</a:t>
            </a:r>
            <a:endParaRPr lang="en-US" altLang="ja-JP" dirty="0" smtClean="0"/>
          </a:p>
          <a:p>
            <a:r>
              <a:rPr lang="ja-JP" altLang="en-US" dirty="0" smtClean="0"/>
              <a:t>最初から最後まで，変動は一定でしょうか？何か目につく変化があるでしょうか？</a:t>
            </a:r>
            <a:endParaRPr lang="en-US" altLang="ja-JP" dirty="0" smtClean="0"/>
          </a:p>
          <a:p>
            <a:r>
              <a:rPr lang="ja-JP" altLang="en-US" dirty="0" smtClean="0"/>
              <a:t>他のグループのグラフは，自分のグループと似ているでしょうか？</a:t>
            </a:r>
            <a:endParaRPr lang="en-US" altLang="ja-JP"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度数分布表の作成</a:t>
            </a:r>
            <a:endParaRPr kumimoji="1" lang="ja-JP" altLang="en-US" dirty="0"/>
          </a:p>
        </p:txBody>
      </p:sp>
      <p:sp>
        <p:nvSpPr>
          <p:cNvPr id="3" name="コンテンツ プレースホルダ 2"/>
          <p:cNvSpPr>
            <a:spLocks noGrp="1"/>
          </p:cNvSpPr>
          <p:nvPr>
            <p:ph idx="1"/>
          </p:nvPr>
        </p:nvSpPr>
        <p:spPr/>
        <p:txBody>
          <a:bodyPr/>
          <a:lstStyle/>
          <a:p>
            <a:r>
              <a:rPr lang="ja-JP" altLang="en-US" dirty="0"/>
              <a:t>実験で得られたデータ</a:t>
            </a:r>
            <a:r>
              <a:rPr lang="ja-JP" altLang="en-US" dirty="0" smtClean="0"/>
              <a:t>を，新しいワークシートにコピーする．</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2302877"/>
            <a:ext cx="2448267" cy="381053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628800"/>
            <a:ext cx="2491214" cy="3785990"/>
          </a:xfrm>
        </p:spPr>
      </p:pic>
      <p:sp>
        <p:nvSpPr>
          <p:cNvPr id="2" name="タイトル 1"/>
          <p:cNvSpPr>
            <a:spLocks noGrp="1"/>
          </p:cNvSpPr>
          <p:nvPr>
            <p:ph type="title"/>
          </p:nvPr>
        </p:nvSpPr>
        <p:spPr/>
        <p:txBody>
          <a:bodyPr>
            <a:normAutofit fontScale="90000"/>
          </a:bodyPr>
          <a:lstStyle/>
          <a:p>
            <a:r>
              <a:rPr kumimoji="1" lang="ja-JP" altLang="en-US" dirty="0" smtClean="0"/>
              <a:t>ピボットテーブルを利用した</a:t>
            </a:r>
            <a:r>
              <a:rPr kumimoji="1" lang="en-US" altLang="ja-JP" dirty="0" smtClean="0"/>
              <a:t/>
            </a:r>
            <a:br>
              <a:rPr kumimoji="1" lang="en-US" altLang="ja-JP" dirty="0" smtClean="0"/>
            </a:br>
            <a:r>
              <a:rPr lang="ja-JP" altLang="en-US" dirty="0"/>
              <a:t>度数分布表の作成</a:t>
            </a:r>
            <a:endParaRPr kumimoji="1" lang="ja-JP" altLang="en-US" dirty="0"/>
          </a:p>
        </p:txBody>
      </p:sp>
      <p:cxnSp>
        <p:nvCxnSpPr>
          <p:cNvPr id="8" name="直線矢印コネクタ 7"/>
          <p:cNvCxnSpPr/>
          <p:nvPr/>
        </p:nvCxnSpPr>
        <p:spPr>
          <a:xfrm flipH="1" flipV="1">
            <a:off x="2525790" y="4797152"/>
            <a:ext cx="617899" cy="10081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165800" y="5697252"/>
            <a:ext cx="3896982" cy="830997"/>
          </a:xfrm>
          <a:prstGeom prst="rect">
            <a:avLst/>
          </a:prstGeom>
          <a:noFill/>
        </p:spPr>
        <p:txBody>
          <a:bodyPr wrap="square" rtlCol="0">
            <a:spAutoFit/>
          </a:bodyPr>
          <a:lstStyle/>
          <a:p>
            <a:r>
              <a:rPr kumimoji="1" lang="ja-JP" altLang="en-US" sz="2400" dirty="0" smtClean="0"/>
              <a:t>１．</a:t>
            </a:r>
            <a:r>
              <a:rPr kumimoji="1" lang="en-US" altLang="ja-JP" sz="2400" dirty="0" smtClean="0"/>
              <a:t>A</a:t>
            </a:r>
            <a:r>
              <a:rPr lang="ja-JP" altLang="en-US" sz="2400" dirty="0" smtClean="0"/>
              <a:t>列 あるいは </a:t>
            </a:r>
            <a:r>
              <a:rPr lang="en-US" altLang="ja-JP" sz="2400" dirty="0" smtClean="0"/>
              <a:t>B</a:t>
            </a:r>
            <a:r>
              <a:rPr lang="ja-JP" altLang="en-US" sz="2400" dirty="0" smtClean="0"/>
              <a:t>列のセルが選択されていることを確認</a:t>
            </a:r>
            <a:endParaRPr kumimoji="1" lang="ja-JP" altLang="en-US" sz="2400" dirty="0"/>
          </a:p>
        </p:txBody>
      </p:sp>
      <p:cxnSp>
        <p:nvCxnSpPr>
          <p:cNvPr id="11" name="直線矢印コネクタ 10"/>
          <p:cNvCxnSpPr/>
          <p:nvPr/>
        </p:nvCxnSpPr>
        <p:spPr>
          <a:xfrm flipH="1" flipV="1">
            <a:off x="3191036" y="2240111"/>
            <a:ext cx="2240797" cy="720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flipV="1">
            <a:off x="1837582" y="3101421"/>
            <a:ext cx="3322473" cy="36003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700302" y="2681275"/>
            <a:ext cx="2760129" cy="1200329"/>
          </a:xfrm>
          <a:prstGeom prst="rect">
            <a:avLst/>
          </a:prstGeom>
          <a:noFill/>
        </p:spPr>
        <p:txBody>
          <a:bodyPr wrap="square" rtlCol="0">
            <a:spAutoFit/>
          </a:bodyPr>
          <a:lstStyle/>
          <a:p>
            <a:r>
              <a:rPr kumimoji="1" lang="ja-JP" altLang="en-US" sz="2400" dirty="0" smtClean="0"/>
              <a:t>２．</a:t>
            </a:r>
            <a:r>
              <a:rPr kumimoji="1" lang="en-US" altLang="ja-JP" sz="2400" dirty="0" smtClean="0"/>
              <a:t>[</a:t>
            </a:r>
            <a:r>
              <a:rPr kumimoji="1" lang="ja-JP" altLang="en-US" sz="2400" dirty="0" smtClean="0"/>
              <a:t>挿入</a:t>
            </a:r>
            <a:r>
              <a:rPr lang="en-US" altLang="ja-JP" sz="2400" dirty="0" smtClean="0"/>
              <a:t>] </a:t>
            </a:r>
            <a:r>
              <a:rPr lang="ja-JP" altLang="en-US" sz="2400" dirty="0" smtClean="0"/>
              <a:t>タブから </a:t>
            </a:r>
            <a:r>
              <a:rPr lang="en-US" altLang="ja-JP" sz="2400" dirty="0" smtClean="0"/>
              <a:t>[</a:t>
            </a:r>
            <a:r>
              <a:rPr lang="ja-JP" altLang="en-US" sz="2400" dirty="0" smtClean="0"/>
              <a:t>ピボットテーブル</a:t>
            </a:r>
            <a:r>
              <a:rPr lang="en-US" altLang="ja-JP" sz="2400" dirty="0" smtClean="0"/>
              <a:t>] </a:t>
            </a:r>
            <a:r>
              <a:rPr lang="ja-JP" altLang="en-US" sz="2400" dirty="0" smtClean="0"/>
              <a:t>を選択</a:t>
            </a:r>
            <a:endParaRPr kumimoji="1" lang="ja-JP" altLang="en-US" sz="2400" dirty="0"/>
          </a:p>
        </p:txBody>
      </p:sp>
    </p:spTree>
    <p:extLst>
      <p:ext uri="{BB962C8B-B14F-4D97-AF65-F5344CB8AC3E}">
        <p14:creationId xmlns:p14="http://schemas.microsoft.com/office/powerpoint/2010/main" val="3806027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952" y="899452"/>
            <a:ext cx="4261069" cy="3867349"/>
          </a:xfrm>
          <a:prstGeom prst="rect">
            <a:avLst/>
          </a:prstGeom>
        </p:spPr>
      </p:pic>
      <p:sp>
        <p:nvSpPr>
          <p:cNvPr id="6" name="テキスト ボックス 5"/>
          <p:cNvSpPr txBox="1"/>
          <p:nvPr/>
        </p:nvSpPr>
        <p:spPr>
          <a:xfrm>
            <a:off x="5580112" y="2220204"/>
            <a:ext cx="3312368" cy="1569660"/>
          </a:xfrm>
          <a:prstGeom prst="rect">
            <a:avLst/>
          </a:prstGeom>
          <a:noFill/>
        </p:spPr>
        <p:txBody>
          <a:bodyPr wrap="square" rtlCol="0">
            <a:spAutoFit/>
          </a:bodyPr>
          <a:lstStyle/>
          <a:p>
            <a:r>
              <a:rPr lang="ja-JP" altLang="en-US" sz="2400" dirty="0"/>
              <a:t>ピボットテーブルを作成するデータ</a:t>
            </a:r>
            <a:r>
              <a:rPr lang="ja-JP" altLang="en-US" sz="2400" dirty="0" smtClean="0"/>
              <a:t>範囲（</a:t>
            </a:r>
            <a:r>
              <a:rPr lang="en-US" altLang="ja-JP" sz="2400" dirty="0"/>
              <a:t>$A$1:$B$101</a:t>
            </a:r>
            <a:r>
              <a:rPr lang="ja-JP" altLang="en-US" sz="2400" dirty="0"/>
              <a:t>）が正しいことを確認</a:t>
            </a:r>
            <a:endParaRPr kumimoji="1" lang="ja-JP" altLang="en-US" sz="2400" dirty="0"/>
          </a:p>
        </p:txBody>
      </p:sp>
      <p:sp>
        <p:nvSpPr>
          <p:cNvPr id="7" name="テキスト ボックス 6"/>
          <p:cNvSpPr txBox="1"/>
          <p:nvPr/>
        </p:nvSpPr>
        <p:spPr>
          <a:xfrm>
            <a:off x="1525554" y="5288340"/>
            <a:ext cx="6790862" cy="1200329"/>
          </a:xfrm>
          <a:prstGeom prst="rect">
            <a:avLst/>
          </a:prstGeom>
          <a:noFill/>
        </p:spPr>
        <p:txBody>
          <a:bodyPr wrap="square" rtlCol="0">
            <a:spAutoFit/>
          </a:bodyPr>
          <a:lstStyle/>
          <a:p>
            <a:r>
              <a:rPr lang="ja-JP" altLang="en-US" sz="2400" dirty="0" smtClean="0"/>
              <a:t>「既存</a:t>
            </a:r>
            <a:r>
              <a:rPr lang="ja-JP" altLang="en-US" sz="2400" dirty="0"/>
              <a:t>の</a:t>
            </a:r>
            <a:r>
              <a:rPr lang="ja-JP" altLang="en-US" sz="2400" dirty="0" smtClean="0"/>
              <a:t>ワークシート」を選択してから，どこ</a:t>
            </a:r>
            <a:r>
              <a:rPr lang="ja-JP" altLang="en-US" sz="2400" dirty="0"/>
              <a:t>かのセル（上図では</a:t>
            </a:r>
            <a:r>
              <a:rPr lang="en-US" altLang="ja-JP" sz="2400" dirty="0"/>
              <a:t>D5</a:t>
            </a:r>
            <a:r>
              <a:rPr lang="ja-JP" altLang="en-US" sz="2400" dirty="0"/>
              <a:t>）</a:t>
            </a:r>
            <a:r>
              <a:rPr lang="ja-JP" altLang="en-US" sz="2400" dirty="0" smtClean="0"/>
              <a:t>をマウス</a:t>
            </a:r>
            <a:r>
              <a:rPr lang="ja-JP" altLang="en-US" sz="2400" dirty="0"/>
              <a:t>で</a:t>
            </a:r>
            <a:r>
              <a:rPr lang="ja-JP" altLang="en-US" sz="2400" dirty="0" smtClean="0"/>
              <a:t>選択（左クリック）する．そこがピボットテーブル</a:t>
            </a:r>
            <a:r>
              <a:rPr lang="ja-JP" altLang="en-US" sz="2400" dirty="0"/>
              <a:t>の左上になる．</a:t>
            </a:r>
            <a:endParaRPr kumimoji="1" lang="ja-JP" altLang="en-US" sz="2400" dirty="0"/>
          </a:p>
        </p:txBody>
      </p:sp>
      <p:cxnSp>
        <p:nvCxnSpPr>
          <p:cNvPr id="8" name="直線矢印コネクタ 7"/>
          <p:cNvCxnSpPr/>
          <p:nvPr/>
        </p:nvCxnSpPr>
        <p:spPr>
          <a:xfrm flipH="1" flipV="1">
            <a:off x="4340005" y="2132030"/>
            <a:ext cx="1096091" cy="5640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flipV="1">
            <a:off x="2431538" y="4254727"/>
            <a:ext cx="484169" cy="10336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54944" y="5661248"/>
            <a:ext cx="7071167" cy="461665"/>
          </a:xfrm>
          <a:prstGeom prst="rect">
            <a:avLst/>
          </a:prstGeom>
          <a:noFill/>
        </p:spPr>
        <p:txBody>
          <a:bodyPr wrap="none" rtlCol="0">
            <a:spAutoFit/>
          </a:bodyPr>
          <a:lstStyle/>
          <a:p>
            <a:r>
              <a:rPr lang="ja-JP" altLang="en-US" sz="2400" dirty="0" smtClean="0"/>
              <a:t>上のような</a:t>
            </a:r>
            <a:r>
              <a:rPr lang="ja-JP" altLang="en-US" sz="2400" dirty="0"/>
              <a:t>，未完成のピボットテーブルが表示される．</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836712"/>
            <a:ext cx="4642089" cy="4292821"/>
          </a:xfrm>
          <a:prstGeom prst="rect">
            <a:avLst/>
          </a:prstGeom>
        </p:spPr>
      </p:pic>
    </p:spTree>
    <p:extLst>
      <p:ext uri="{BB962C8B-B14F-4D97-AF65-F5344CB8AC3E}">
        <p14:creationId xmlns:p14="http://schemas.microsoft.com/office/powerpoint/2010/main" val="44222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620688"/>
            <a:ext cx="3240360" cy="5919668"/>
          </a:xfrm>
          <a:prstGeom prst="rect">
            <a:avLst/>
          </a:prstGeom>
        </p:spPr>
      </p:pic>
      <p:sp>
        <p:nvSpPr>
          <p:cNvPr id="2" name="テキスト ボックス 1"/>
          <p:cNvSpPr txBox="1"/>
          <p:nvPr/>
        </p:nvSpPr>
        <p:spPr>
          <a:xfrm>
            <a:off x="4283968" y="1916832"/>
            <a:ext cx="4392488" cy="3416320"/>
          </a:xfrm>
          <a:prstGeom prst="rect">
            <a:avLst/>
          </a:prstGeom>
          <a:noFill/>
        </p:spPr>
        <p:txBody>
          <a:bodyPr wrap="square" rtlCol="0">
            <a:spAutoFit/>
          </a:bodyPr>
          <a:lstStyle/>
          <a:p>
            <a:r>
              <a:rPr lang="en-US" altLang="ja-JP" sz="2400" dirty="0"/>
              <a:t>[</a:t>
            </a:r>
            <a:r>
              <a:rPr lang="ja-JP" altLang="en-US" sz="2400" dirty="0"/>
              <a:t>ピボットテーブルのフィールドリスト</a:t>
            </a:r>
            <a:r>
              <a:rPr lang="en-US" altLang="ja-JP" sz="2400" dirty="0" smtClean="0"/>
              <a:t>] </a:t>
            </a:r>
            <a:r>
              <a:rPr lang="ja-JP" altLang="en-US" sz="2400" dirty="0" smtClean="0"/>
              <a:t>で，「長さ」の上にマウスをあわせると，緑色の帯が現れる．帯の上でマウスの左ボタンを押し（押したままにする），そのまま </a:t>
            </a:r>
            <a:r>
              <a:rPr lang="en-US" altLang="ja-JP" sz="2400" dirty="0" smtClean="0"/>
              <a:t>[</a:t>
            </a:r>
            <a:r>
              <a:rPr lang="ja-JP" altLang="en-US" sz="2400" dirty="0" smtClean="0"/>
              <a:t>行</a:t>
            </a:r>
            <a:r>
              <a:rPr lang="en-US" altLang="ja-JP" sz="2400" dirty="0" smtClean="0"/>
              <a:t>] </a:t>
            </a:r>
            <a:r>
              <a:rPr lang="ja-JP" altLang="en-US" sz="2400" dirty="0"/>
              <a:t>のボックス</a:t>
            </a:r>
            <a:r>
              <a:rPr lang="ja-JP" altLang="en-US" sz="2400" dirty="0" smtClean="0"/>
              <a:t>へとドラッグ</a:t>
            </a:r>
            <a:r>
              <a:rPr lang="ja-JP" altLang="en-US" sz="2400" dirty="0"/>
              <a:t>する</a:t>
            </a:r>
            <a:r>
              <a:rPr lang="ja-JP" altLang="en-US" sz="2400" dirty="0" smtClean="0"/>
              <a:t>．これで，長さに関して集計を行った表（ピボットテーブル）を作成することになる．</a:t>
            </a:r>
            <a:endParaRPr kumimoji="1" lang="ja-JP" altLang="en-US" sz="2400" dirty="0"/>
          </a:p>
        </p:txBody>
      </p:sp>
      <p:cxnSp>
        <p:nvCxnSpPr>
          <p:cNvPr id="4" name="直線矢印コネクタ 3"/>
          <p:cNvCxnSpPr/>
          <p:nvPr/>
        </p:nvCxnSpPr>
        <p:spPr>
          <a:xfrm flipH="1">
            <a:off x="1835696" y="2780928"/>
            <a:ext cx="750064" cy="28083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7391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83161" y="5445224"/>
            <a:ext cx="6066084" cy="830997"/>
          </a:xfrm>
          <a:prstGeom prst="rect">
            <a:avLst/>
          </a:prstGeom>
          <a:noFill/>
        </p:spPr>
        <p:txBody>
          <a:bodyPr wrap="none" rtlCol="0">
            <a:spAutoFit/>
          </a:bodyPr>
          <a:lstStyle/>
          <a:p>
            <a:r>
              <a:rPr lang="ja-JP" altLang="en-US" sz="2400" dirty="0" smtClean="0"/>
              <a:t>ピボットテーブルが上図</a:t>
            </a:r>
            <a:r>
              <a:rPr lang="ja-JP" altLang="en-US" sz="2400" dirty="0"/>
              <a:t>のよう</a:t>
            </a:r>
            <a:r>
              <a:rPr lang="ja-JP" altLang="en-US" sz="2400" dirty="0" smtClean="0"/>
              <a:t>になればよい．</a:t>
            </a:r>
            <a:endParaRPr lang="en-US" altLang="ja-JP" sz="2400" dirty="0" smtClean="0"/>
          </a:p>
          <a:p>
            <a:r>
              <a:rPr kumimoji="1" lang="ja-JP" altLang="en-US" sz="2400" dirty="0"/>
              <a:t>表に現れる数値</a:t>
            </a:r>
            <a:r>
              <a:rPr kumimoji="1" lang="ja-JP" altLang="en-US" sz="2400" dirty="0" smtClean="0"/>
              <a:t>は，グループによって異なる．</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836712"/>
            <a:ext cx="8028384" cy="4311075"/>
          </a:xfrm>
          <a:prstGeom prst="rect">
            <a:avLst/>
          </a:prstGeom>
        </p:spPr>
      </p:pic>
    </p:spTree>
    <p:extLst>
      <p:ext uri="{BB962C8B-B14F-4D97-AF65-F5344CB8AC3E}">
        <p14:creationId xmlns:p14="http://schemas.microsoft.com/office/powerpoint/2010/main" val="2697709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64" y="548680"/>
            <a:ext cx="3431196" cy="6091212"/>
          </a:xfrm>
          <a:prstGeom prst="rect">
            <a:avLst/>
          </a:prstGeom>
        </p:spPr>
      </p:pic>
      <p:cxnSp>
        <p:nvCxnSpPr>
          <p:cNvPr id="3" name="直線矢印コネクタ 2"/>
          <p:cNvCxnSpPr/>
          <p:nvPr/>
        </p:nvCxnSpPr>
        <p:spPr>
          <a:xfrm>
            <a:off x="2627784" y="2276872"/>
            <a:ext cx="648072" cy="32403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4788024" y="1700808"/>
            <a:ext cx="3600400" cy="3416320"/>
          </a:xfrm>
          <a:prstGeom prst="rect">
            <a:avLst/>
          </a:prstGeom>
          <a:noFill/>
        </p:spPr>
        <p:txBody>
          <a:bodyPr wrap="square" rtlCol="0">
            <a:spAutoFit/>
          </a:bodyPr>
          <a:lstStyle/>
          <a:p>
            <a:r>
              <a:rPr lang="ja-JP" altLang="en-US" sz="2400" dirty="0"/>
              <a:t>同様に，</a:t>
            </a:r>
            <a:r>
              <a:rPr lang="ja-JP" altLang="en-US" sz="2400" dirty="0" smtClean="0"/>
              <a:t>「順序」</a:t>
            </a:r>
            <a:r>
              <a:rPr lang="ja-JP" altLang="en-US" sz="2400" dirty="0"/>
              <a:t>をマウスで選択し</a:t>
            </a:r>
            <a:r>
              <a:rPr lang="ja-JP" altLang="en-US" sz="2400" dirty="0" smtClean="0"/>
              <a:t>，その</a:t>
            </a:r>
            <a:r>
              <a:rPr lang="ja-JP" altLang="en-US" sz="2400" dirty="0"/>
              <a:t>まま</a:t>
            </a:r>
            <a:r>
              <a:rPr lang="en-US" altLang="ja-JP" sz="2400" dirty="0"/>
              <a:t>[</a:t>
            </a:r>
            <a:r>
              <a:rPr lang="ja-JP" altLang="en-US" sz="2400" dirty="0"/>
              <a:t>値</a:t>
            </a:r>
            <a:r>
              <a:rPr lang="en-US" altLang="ja-JP" sz="2400" dirty="0"/>
              <a:t>] </a:t>
            </a:r>
            <a:r>
              <a:rPr lang="ja-JP" altLang="en-US" sz="2400" dirty="0"/>
              <a:t>のボックス</a:t>
            </a:r>
            <a:r>
              <a:rPr lang="ja-JP" altLang="en-US" sz="2400" dirty="0" smtClean="0"/>
              <a:t>へとドラッグ</a:t>
            </a:r>
            <a:r>
              <a:rPr lang="ja-JP" altLang="en-US" sz="2400" dirty="0"/>
              <a:t>する</a:t>
            </a:r>
            <a:r>
              <a:rPr lang="ja-JP" altLang="en-US" sz="2400" dirty="0" smtClean="0"/>
              <a:t>．</a:t>
            </a:r>
            <a:endParaRPr lang="en-US" altLang="ja-JP" sz="2400" dirty="0" smtClean="0"/>
          </a:p>
          <a:p>
            <a:endParaRPr kumimoji="1" lang="en-US" altLang="ja-JP" sz="2400" dirty="0" smtClean="0"/>
          </a:p>
          <a:p>
            <a:r>
              <a:rPr kumimoji="1" lang="ja-JP" altLang="en-US" sz="2400" dirty="0" smtClean="0"/>
              <a:t>ここは「順序」である必要はなく，「長さ」の列と同じ範囲（</a:t>
            </a:r>
            <a:r>
              <a:rPr kumimoji="1" lang="en-US" altLang="ja-JP" sz="2400" dirty="0" smtClean="0"/>
              <a:t>1</a:t>
            </a:r>
            <a:r>
              <a:rPr kumimoji="1" lang="ja-JP" altLang="en-US" sz="2400" dirty="0" smtClean="0"/>
              <a:t>行から</a:t>
            </a:r>
            <a:r>
              <a:rPr kumimoji="1" lang="en-US" altLang="ja-JP" sz="2400" dirty="0" smtClean="0"/>
              <a:t>101</a:t>
            </a:r>
            <a:r>
              <a:rPr kumimoji="1" lang="ja-JP" altLang="en-US" sz="2400" dirty="0" smtClean="0"/>
              <a:t>行）に，カウントできるものが入力されていればよい．</a:t>
            </a:r>
            <a:endParaRPr kumimoji="1" lang="ja-JP" altLang="en-US" sz="2400" dirty="0"/>
          </a:p>
        </p:txBody>
      </p:sp>
    </p:spTree>
    <p:extLst>
      <p:ext uri="{BB962C8B-B14F-4D97-AF65-F5344CB8AC3E}">
        <p14:creationId xmlns:p14="http://schemas.microsoft.com/office/powerpoint/2010/main" val="900898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43608" y="4581128"/>
            <a:ext cx="6984776" cy="1938992"/>
          </a:xfrm>
          <a:prstGeom prst="rect">
            <a:avLst/>
          </a:prstGeom>
          <a:noFill/>
        </p:spPr>
        <p:txBody>
          <a:bodyPr wrap="square" rtlCol="0">
            <a:spAutoFit/>
          </a:bodyPr>
          <a:lstStyle/>
          <a:p>
            <a:r>
              <a:rPr lang="ja-JP" altLang="en-US" sz="2400" dirty="0" smtClean="0"/>
              <a:t>ピボットテーブルは上図</a:t>
            </a:r>
            <a:r>
              <a:rPr lang="ja-JP" altLang="en-US" sz="2400" dirty="0"/>
              <a:t>のよう</a:t>
            </a:r>
            <a:r>
              <a:rPr lang="ja-JP" altLang="en-US" sz="2400" dirty="0" smtClean="0"/>
              <a:t>になる．合計</a:t>
            </a:r>
            <a:r>
              <a:rPr lang="en-US" altLang="ja-JP" sz="2400" dirty="0" smtClean="0"/>
              <a:t>/</a:t>
            </a:r>
            <a:r>
              <a:rPr lang="ja-JP" altLang="en-US" sz="2400" dirty="0" smtClean="0"/>
              <a:t>順序 と表示された列の数値は，</a:t>
            </a:r>
            <a:r>
              <a:rPr kumimoji="1" lang="ja-JP" altLang="en-US" sz="2400" dirty="0" smtClean="0"/>
              <a:t>このデータにおいて，特定の長さになったパスタの順序を合計した値である．たとえば，</a:t>
            </a:r>
            <a:r>
              <a:rPr lang="en-US" altLang="ja-JP" sz="2400" dirty="0" smtClean="0"/>
              <a:t>9</a:t>
            </a:r>
            <a:r>
              <a:rPr kumimoji="1" lang="en-US" altLang="ja-JP" sz="2400" dirty="0" smtClean="0"/>
              <a:t>.7cm </a:t>
            </a:r>
            <a:r>
              <a:rPr kumimoji="1" lang="ja-JP" altLang="en-US" sz="2400" dirty="0" smtClean="0"/>
              <a:t>という長さになったパスタは</a:t>
            </a:r>
            <a:r>
              <a:rPr lang="ja-JP" altLang="en-US" sz="2400" dirty="0" smtClean="0"/>
              <a:t>２</a:t>
            </a:r>
            <a:r>
              <a:rPr kumimoji="1" lang="ja-JP" altLang="en-US" sz="2400" dirty="0" smtClean="0"/>
              <a:t>本あり，その順序は</a:t>
            </a:r>
            <a:r>
              <a:rPr lang="en-US" altLang="ja-JP" sz="2400" dirty="0" smtClean="0"/>
              <a:t>57</a:t>
            </a:r>
            <a:r>
              <a:rPr kumimoji="1" lang="ja-JP" altLang="en-US" sz="2400" dirty="0" smtClean="0"/>
              <a:t>と</a:t>
            </a:r>
            <a:r>
              <a:rPr kumimoji="1" lang="en-US" altLang="ja-JP" sz="2400" dirty="0" smtClean="0"/>
              <a:t>99</a:t>
            </a:r>
            <a:r>
              <a:rPr kumimoji="1" lang="ja-JP" altLang="en-US" sz="2400" dirty="0" smtClean="0"/>
              <a:t>（合計すると</a:t>
            </a:r>
            <a:r>
              <a:rPr kumimoji="1" lang="en-US" altLang="ja-JP" sz="2400" dirty="0" smtClean="0"/>
              <a:t>156</a:t>
            </a:r>
            <a:r>
              <a:rPr kumimoji="1" lang="ja-JP" altLang="en-US" sz="2400" dirty="0" smtClean="0"/>
              <a:t>）であった．</a:t>
            </a:r>
            <a:endParaRPr kumimoji="1" lang="ja-JP" altLang="en-US" sz="24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404664"/>
            <a:ext cx="7452320" cy="4001740"/>
          </a:xfrm>
          <a:prstGeom prst="rect">
            <a:avLst/>
          </a:prstGeom>
        </p:spPr>
      </p:pic>
    </p:spTree>
    <p:extLst>
      <p:ext uri="{BB962C8B-B14F-4D97-AF65-F5344CB8AC3E}">
        <p14:creationId xmlns:p14="http://schemas.microsoft.com/office/powerpoint/2010/main" val="3241768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pPr marL="514350" indent="-514350">
              <a:buFont typeface="+mj-lt"/>
              <a:buAutoNum type="arabicPeriod" startAt="4"/>
            </a:pPr>
            <a:r>
              <a:rPr lang="ja-JP" altLang="en-US" dirty="0" smtClean="0"/>
              <a:t>だれか</a:t>
            </a:r>
            <a:r>
              <a:rPr lang="en-US" altLang="ja-JP" dirty="0" smtClean="0"/>
              <a:t>1</a:t>
            </a:r>
            <a:r>
              <a:rPr lang="ja-JP" altLang="en-US" dirty="0" smtClean="0"/>
              <a:t>人の </a:t>
            </a:r>
            <a:r>
              <a:rPr lang="en-US" altLang="ja-JP" dirty="0" smtClean="0"/>
              <a:t>PC </a:t>
            </a:r>
            <a:r>
              <a:rPr lang="ja-JP" altLang="en-US" dirty="0" smtClean="0"/>
              <a:t>で，エクセルにデータを入力する（次のスライド参照）．３人グループの場合，たとえば，次のように役割分担をする．</a:t>
            </a:r>
          </a:p>
          <a:p>
            <a:pPr lvl="1"/>
            <a:r>
              <a:rPr kumimoji="1" lang="ja-JP" altLang="en-US" dirty="0" smtClean="0"/>
              <a:t>１人が，ノートのデータを読み上げる．</a:t>
            </a:r>
            <a:endParaRPr kumimoji="1" lang="en-US" altLang="ja-JP" dirty="0" smtClean="0"/>
          </a:p>
          <a:p>
            <a:pPr lvl="1"/>
            <a:r>
              <a:rPr lang="ja-JP" altLang="en-US" dirty="0" smtClean="0"/>
              <a:t>別の１人が，読み上げられたデータを入力する．</a:t>
            </a:r>
            <a:endParaRPr lang="en-US" altLang="ja-JP" dirty="0" smtClean="0"/>
          </a:p>
          <a:p>
            <a:pPr lvl="1"/>
            <a:r>
              <a:rPr kumimoji="1" lang="ja-JP" altLang="en-US" dirty="0" smtClean="0"/>
              <a:t>最後の１人は</a:t>
            </a:r>
            <a:r>
              <a:rPr lang="ja-JP" altLang="en-US" dirty="0" smtClean="0"/>
              <a:t>，データが正しく入力されているか，入力画面を監視する．</a:t>
            </a:r>
            <a:endParaRPr kumimoji="1" lang="en-US" altLang="ja-JP"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065714" y="1124744"/>
            <a:ext cx="4680520" cy="4154984"/>
          </a:xfrm>
          <a:prstGeom prst="rect">
            <a:avLst/>
          </a:prstGeom>
          <a:noFill/>
        </p:spPr>
        <p:txBody>
          <a:bodyPr wrap="square" rtlCol="0">
            <a:spAutoFit/>
          </a:bodyPr>
          <a:lstStyle/>
          <a:p>
            <a:r>
              <a:rPr lang="ja-JP" altLang="en-US" sz="2400" dirty="0" smtClean="0"/>
              <a:t>特定の長さになった「順序」の数値を合計するのではなく，単に数値の数をカウントすれば，特定の長さのパスタが何本あったかを示す表ができる．このように表を作りかえる．</a:t>
            </a:r>
            <a:endParaRPr lang="en-US" altLang="ja-JP" sz="2400" dirty="0" smtClean="0"/>
          </a:p>
          <a:p>
            <a:endParaRPr lang="en-US" altLang="ja-JP" sz="2400" dirty="0"/>
          </a:p>
          <a:p>
            <a:r>
              <a:rPr lang="en-US" altLang="ja-JP" sz="2400" dirty="0" smtClean="0"/>
              <a:t>[</a:t>
            </a:r>
            <a:r>
              <a:rPr lang="ja-JP" altLang="en-US" sz="2400" dirty="0"/>
              <a:t>値</a:t>
            </a:r>
            <a:r>
              <a:rPr lang="en-US" altLang="ja-JP" sz="2400" dirty="0"/>
              <a:t>] </a:t>
            </a:r>
            <a:r>
              <a:rPr lang="ja-JP" altLang="en-US" sz="2400" dirty="0"/>
              <a:t>ボックス「合計</a:t>
            </a:r>
            <a:r>
              <a:rPr lang="en-US" altLang="ja-JP" sz="2400" dirty="0"/>
              <a:t>/ </a:t>
            </a:r>
            <a:r>
              <a:rPr lang="ja-JP" altLang="en-US" sz="2400" dirty="0" smtClean="0"/>
              <a:t>順序」と</a:t>
            </a:r>
            <a:r>
              <a:rPr lang="ja-JP" altLang="en-US" sz="2400" dirty="0"/>
              <a:t>いう表示</a:t>
            </a:r>
            <a:r>
              <a:rPr lang="ja-JP" altLang="en-US" sz="2400" dirty="0" smtClean="0"/>
              <a:t>の ▼ を</a:t>
            </a:r>
            <a:r>
              <a:rPr lang="ja-JP" altLang="en-US" sz="2400" dirty="0"/>
              <a:t>マウス</a:t>
            </a:r>
            <a:r>
              <a:rPr lang="ja-JP" altLang="en-US" sz="2400" dirty="0" smtClean="0"/>
              <a:t>で左クリック</a:t>
            </a:r>
            <a:r>
              <a:rPr lang="ja-JP" altLang="en-US" sz="2400" dirty="0"/>
              <a:t>し</a:t>
            </a:r>
            <a:r>
              <a:rPr lang="ja-JP" altLang="en-US" sz="2400" dirty="0" smtClean="0"/>
              <a:t>，表示</a:t>
            </a:r>
            <a:r>
              <a:rPr lang="ja-JP" altLang="en-US" sz="2400" dirty="0"/>
              <a:t>されるメニュー</a:t>
            </a:r>
            <a:r>
              <a:rPr lang="ja-JP" altLang="en-US" sz="2400" dirty="0" smtClean="0"/>
              <a:t>から「</a:t>
            </a:r>
            <a:r>
              <a:rPr lang="ja-JP" altLang="en-US" sz="2400" dirty="0"/>
              <a:t>値フィールドの設定」を</a:t>
            </a:r>
            <a:r>
              <a:rPr lang="ja-JP" altLang="en-US" sz="2400" dirty="0" smtClean="0"/>
              <a:t>選択（マウスで左クリック）する</a:t>
            </a:r>
            <a:r>
              <a:rPr lang="ja-JP" altLang="en-US" sz="2400" dirty="0"/>
              <a:t>．</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268760"/>
            <a:ext cx="2883019" cy="3816424"/>
          </a:xfrm>
          <a:prstGeom prst="rect">
            <a:avLst/>
          </a:prstGeom>
        </p:spPr>
      </p:pic>
    </p:spTree>
    <p:extLst>
      <p:ext uri="{BB962C8B-B14F-4D97-AF65-F5344CB8AC3E}">
        <p14:creationId xmlns:p14="http://schemas.microsoft.com/office/powerpoint/2010/main" val="10768416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08547" y="4293096"/>
            <a:ext cx="7751885" cy="1938992"/>
          </a:xfrm>
          <a:prstGeom prst="rect">
            <a:avLst/>
          </a:prstGeom>
          <a:noFill/>
        </p:spPr>
        <p:txBody>
          <a:bodyPr wrap="square" rtlCol="0">
            <a:spAutoFit/>
          </a:bodyPr>
          <a:lstStyle/>
          <a:p>
            <a:r>
              <a:rPr lang="en-US" altLang="ja-JP" sz="2400" dirty="0"/>
              <a:t>[</a:t>
            </a:r>
            <a:r>
              <a:rPr lang="ja-JP" altLang="en-US" sz="2400" dirty="0"/>
              <a:t>集計の方法</a:t>
            </a:r>
            <a:r>
              <a:rPr lang="en-US" altLang="ja-JP" sz="2400" dirty="0"/>
              <a:t>] </a:t>
            </a:r>
            <a:r>
              <a:rPr lang="ja-JP" altLang="en-US" sz="2400" dirty="0"/>
              <a:t>タブで，計算の種類を「データの個数」に変更して</a:t>
            </a:r>
            <a:r>
              <a:rPr lang="ja-JP" altLang="en-US" sz="2400" dirty="0" smtClean="0"/>
              <a:t>，</a:t>
            </a:r>
            <a:r>
              <a:rPr lang="en-US" altLang="ja-JP" sz="2400" dirty="0" smtClean="0"/>
              <a:t>[OK</a:t>
            </a:r>
            <a:r>
              <a:rPr lang="en-US" altLang="ja-JP" sz="2400" dirty="0"/>
              <a:t>] </a:t>
            </a:r>
            <a:r>
              <a:rPr lang="ja-JP" altLang="en-US" sz="2400" dirty="0"/>
              <a:t>ボタンを押す</a:t>
            </a:r>
            <a:r>
              <a:rPr lang="ja-JP" altLang="en-US" sz="2400" dirty="0" smtClean="0"/>
              <a:t>．</a:t>
            </a:r>
            <a:endParaRPr lang="en-US" altLang="ja-JP" sz="2400" dirty="0" smtClean="0"/>
          </a:p>
          <a:p>
            <a:r>
              <a:rPr lang="ja-JP" altLang="en-US" sz="2400" dirty="0"/>
              <a:t>これにより，</a:t>
            </a:r>
            <a:r>
              <a:rPr lang="ja-JP" altLang="en-US" sz="2400" dirty="0" smtClean="0"/>
              <a:t>行に</a:t>
            </a:r>
            <a:r>
              <a:rPr lang="ja-JP" altLang="en-US" sz="2400" dirty="0"/>
              <a:t>指定</a:t>
            </a:r>
            <a:r>
              <a:rPr lang="ja-JP" altLang="en-US" sz="2400" dirty="0" smtClean="0"/>
              <a:t>された長さの</a:t>
            </a:r>
            <a:r>
              <a:rPr lang="ja-JP" altLang="en-US" sz="2400" dirty="0"/>
              <a:t>値ごとに</a:t>
            </a:r>
            <a:r>
              <a:rPr lang="ja-JP" altLang="en-US" sz="2400" dirty="0" smtClean="0"/>
              <a:t>，その</a:t>
            </a:r>
            <a:r>
              <a:rPr lang="ja-JP" altLang="en-US" sz="2400" dirty="0"/>
              <a:t>値を持つデータポイントの数がカウントされることに</a:t>
            </a:r>
            <a:r>
              <a:rPr lang="ja-JP" altLang="en-US" sz="2400" dirty="0" smtClean="0"/>
              <a:t>なる（次のスライド）．</a:t>
            </a:r>
            <a:endParaRPr kumimoji="1" lang="ja-JP" altLang="en-US"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04664"/>
            <a:ext cx="4032448" cy="3724888"/>
          </a:xfrm>
          <a:prstGeom prst="rect">
            <a:avLst/>
          </a:prstGeom>
        </p:spPr>
      </p:pic>
    </p:spTree>
    <p:extLst>
      <p:ext uri="{BB962C8B-B14F-4D97-AF65-F5344CB8AC3E}">
        <p14:creationId xmlns:p14="http://schemas.microsoft.com/office/powerpoint/2010/main" val="35099707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80728"/>
            <a:ext cx="8532440" cy="4581742"/>
          </a:xfrm>
          <a:prstGeom prst="rect">
            <a:avLst/>
          </a:prstGeom>
        </p:spPr>
      </p:pic>
    </p:spTree>
    <p:extLst>
      <p:ext uri="{BB962C8B-B14F-4D97-AF65-F5344CB8AC3E}">
        <p14:creationId xmlns:p14="http://schemas.microsoft.com/office/powerpoint/2010/main" val="1515534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868144" y="620688"/>
            <a:ext cx="2736304" cy="5632311"/>
          </a:xfrm>
          <a:prstGeom prst="rect">
            <a:avLst/>
          </a:prstGeom>
          <a:noFill/>
        </p:spPr>
        <p:txBody>
          <a:bodyPr wrap="square" rtlCol="0">
            <a:spAutoFit/>
          </a:bodyPr>
          <a:lstStyle/>
          <a:p>
            <a:r>
              <a:rPr lang="ja-JP" altLang="en-US" sz="2400" dirty="0" smtClean="0"/>
              <a:t>パスタの長さに関して，グループ（階級）を構成する．</a:t>
            </a:r>
            <a:endParaRPr lang="en-US" altLang="ja-JP" sz="2400" dirty="0" smtClean="0"/>
          </a:p>
          <a:p>
            <a:endParaRPr lang="en-US" altLang="ja-JP" sz="2400" dirty="0" smtClean="0"/>
          </a:p>
          <a:p>
            <a:r>
              <a:rPr lang="ja-JP" altLang="en-US" sz="2400" dirty="0" smtClean="0"/>
              <a:t>ピボットテーブルで，パスタの長さが表示されている列にあるセルのどれかを選択する．</a:t>
            </a:r>
            <a:endParaRPr lang="en-US" altLang="ja-JP" sz="2400" dirty="0" smtClean="0"/>
          </a:p>
          <a:p>
            <a:endParaRPr kumimoji="1" lang="en-US" altLang="ja-JP" sz="2400" dirty="0"/>
          </a:p>
          <a:p>
            <a:r>
              <a:rPr lang="en-US" altLang="ja-JP" sz="2400" dirty="0" smtClean="0"/>
              <a:t>[</a:t>
            </a:r>
            <a:r>
              <a:rPr lang="ja-JP" altLang="en-US" sz="2400" dirty="0" smtClean="0"/>
              <a:t>ピボットテーブル</a:t>
            </a:r>
            <a:r>
              <a:rPr lang="en-US" altLang="ja-JP" sz="2400" dirty="0" smtClean="0"/>
              <a:t>] </a:t>
            </a:r>
            <a:r>
              <a:rPr lang="ja-JP" altLang="en-US" sz="2400" dirty="0" smtClean="0"/>
              <a:t>の </a:t>
            </a:r>
            <a:r>
              <a:rPr lang="en-US" altLang="ja-JP" sz="2400" dirty="0" smtClean="0"/>
              <a:t>[</a:t>
            </a:r>
            <a:r>
              <a:rPr lang="ja-JP" altLang="en-US" sz="2400" dirty="0" smtClean="0"/>
              <a:t>分析</a:t>
            </a:r>
            <a:r>
              <a:rPr lang="en-US" altLang="ja-JP" sz="2400" dirty="0" smtClean="0"/>
              <a:t>] </a:t>
            </a:r>
            <a:r>
              <a:rPr lang="ja-JP" altLang="en-US" sz="2400" dirty="0" smtClean="0"/>
              <a:t>タブにある，「フィールドのグループ化」をマウスで左クリックする．</a:t>
            </a:r>
            <a:endParaRPr kumimoji="1" lang="ja-JP" altLang="en-US"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908720"/>
            <a:ext cx="4737343" cy="4540483"/>
          </a:xfrm>
          <a:prstGeom prst="rect">
            <a:avLst/>
          </a:prstGeom>
        </p:spPr>
      </p:pic>
    </p:spTree>
    <p:extLst>
      <p:ext uri="{BB962C8B-B14F-4D97-AF65-F5344CB8AC3E}">
        <p14:creationId xmlns:p14="http://schemas.microsoft.com/office/powerpoint/2010/main" val="2444755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57197" y="3789040"/>
            <a:ext cx="7991267" cy="2308324"/>
          </a:xfrm>
          <a:prstGeom prst="rect">
            <a:avLst/>
          </a:prstGeom>
          <a:noFill/>
        </p:spPr>
        <p:txBody>
          <a:bodyPr wrap="square" rtlCol="0">
            <a:spAutoFit/>
          </a:bodyPr>
          <a:lstStyle/>
          <a:p>
            <a:r>
              <a:rPr kumimoji="1" lang="ja-JP" altLang="en-US" sz="2400" dirty="0" smtClean="0"/>
              <a:t>「グループ化」という小さなウィンドウが現れる．</a:t>
            </a:r>
            <a:endParaRPr kumimoji="1" lang="en-US" altLang="ja-JP" sz="2400" dirty="0" smtClean="0"/>
          </a:p>
          <a:p>
            <a:r>
              <a:rPr kumimoji="1" lang="ja-JP" altLang="en-US" sz="2400" dirty="0" smtClean="0"/>
              <a:t>最小値（上図では</a:t>
            </a:r>
            <a:r>
              <a:rPr lang="en-US" altLang="ja-JP" sz="2400" dirty="0" smtClean="0"/>
              <a:t>9</a:t>
            </a:r>
            <a:r>
              <a:rPr kumimoji="1" lang="en-US" altLang="ja-JP" sz="2400" dirty="0" smtClean="0"/>
              <a:t>.5</a:t>
            </a:r>
            <a:r>
              <a:rPr kumimoji="1" lang="ja-JP" altLang="en-US" sz="2400" dirty="0" smtClean="0"/>
              <a:t>）と最大値（</a:t>
            </a:r>
            <a:r>
              <a:rPr kumimoji="1" lang="en-US" altLang="ja-JP" sz="2400" dirty="0" smtClean="0"/>
              <a:t>10.5</a:t>
            </a:r>
            <a:r>
              <a:rPr kumimoji="1" lang="ja-JP" altLang="en-US" sz="2400" dirty="0" smtClean="0"/>
              <a:t>）が表示されている．</a:t>
            </a:r>
            <a:endParaRPr kumimoji="1" lang="en-US" altLang="ja-JP" sz="2400" dirty="0" smtClean="0"/>
          </a:p>
          <a:p>
            <a:endParaRPr lang="en-US" altLang="ja-JP" sz="2400" dirty="0" smtClean="0"/>
          </a:p>
          <a:p>
            <a:r>
              <a:rPr lang="ja-JP" altLang="en-US" sz="2400" dirty="0" smtClean="0"/>
              <a:t>最大値と</a:t>
            </a:r>
            <a:r>
              <a:rPr lang="ja-JP" altLang="en-US" sz="2400" dirty="0"/>
              <a:t>最小値</a:t>
            </a:r>
            <a:r>
              <a:rPr lang="ja-JP" altLang="en-US" sz="2400" dirty="0" smtClean="0"/>
              <a:t>を含む範囲を，いくつかのグループ（階級）に分ける．グループの数は任意だが，およそ</a:t>
            </a:r>
            <a:r>
              <a:rPr lang="en-US" altLang="ja-JP" sz="2400" dirty="0" smtClean="0"/>
              <a:t>10</a:t>
            </a:r>
            <a:r>
              <a:rPr lang="ja-JP" altLang="en-US" sz="2400" dirty="0" smtClean="0"/>
              <a:t>から</a:t>
            </a:r>
            <a:r>
              <a:rPr lang="en-US" altLang="ja-JP" sz="2400" dirty="0" smtClean="0"/>
              <a:t>15</a:t>
            </a:r>
            <a:r>
              <a:rPr lang="ja-JP" altLang="en-US" sz="2400" dirty="0" smtClean="0"/>
              <a:t>グループを目安にするとよい．</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027" y="692696"/>
            <a:ext cx="3512803" cy="2808312"/>
          </a:xfrm>
          <a:prstGeom prst="rect">
            <a:avLst/>
          </a:prstGeom>
        </p:spPr>
      </p:pic>
    </p:spTree>
    <p:extLst>
      <p:ext uri="{BB962C8B-B14F-4D97-AF65-F5344CB8AC3E}">
        <p14:creationId xmlns:p14="http://schemas.microsoft.com/office/powerpoint/2010/main" val="26480793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716016" y="670383"/>
            <a:ext cx="4207095" cy="3416320"/>
          </a:xfrm>
          <a:prstGeom prst="rect">
            <a:avLst/>
          </a:prstGeom>
          <a:noFill/>
        </p:spPr>
        <p:txBody>
          <a:bodyPr wrap="square" rtlCol="0">
            <a:spAutoFit/>
          </a:bodyPr>
          <a:lstStyle/>
          <a:p>
            <a:r>
              <a:rPr lang="ja-JP" altLang="en-US" sz="2400" dirty="0" smtClean="0"/>
              <a:t>たとえば，左図では，一番下の</a:t>
            </a:r>
            <a:r>
              <a:rPr lang="ja-JP" altLang="en-US" sz="2400" dirty="0"/>
              <a:t>階級の</a:t>
            </a:r>
            <a:r>
              <a:rPr lang="ja-JP" altLang="en-US" sz="2400" dirty="0" smtClean="0"/>
              <a:t>下限値（図「先頭の値」）を</a:t>
            </a:r>
            <a:r>
              <a:rPr lang="en-US" altLang="ja-JP" sz="2400" dirty="0"/>
              <a:t>9</a:t>
            </a:r>
            <a:r>
              <a:rPr lang="en-US" altLang="ja-JP" sz="2400" dirty="0" smtClean="0"/>
              <a:t>.45</a:t>
            </a:r>
            <a:r>
              <a:rPr lang="ja-JP" altLang="en-US" sz="2400" dirty="0" err="1" smtClean="0"/>
              <a:t>，</a:t>
            </a:r>
            <a:r>
              <a:rPr lang="ja-JP" altLang="en-US" sz="2400" dirty="0" smtClean="0"/>
              <a:t>階級の幅（「単位」）を</a:t>
            </a:r>
            <a:r>
              <a:rPr lang="en-US" altLang="ja-JP" sz="2400" dirty="0" smtClean="0"/>
              <a:t>0.1</a:t>
            </a:r>
            <a:r>
              <a:rPr lang="ja-JP" altLang="en-US" sz="2400" dirty="0" smtClean="0"/>
              <a:t>とした．これにより，</a:t>
            </a:r>
            <a:r>
              <a:rPr lang="en-US" altLang="ja-JP" sz="2400" dirty="0"/>
              <a:t>9</a:t>
            </a:r>
            <a:r>
              <a:rPr lang="en-US" altLang="ja-JP" sz="2400" dirty="0" smtClean="0"/>
              <a:t>.45 -- 9.55</a:t>
            </a:r>
            <a:r>
              <a:rPr lang="ja-JP" altLang="en-US" sz="2400" dirty="0" err="1" smtClean="0"/>
              <a:t>，</a:t>
            </a:r>
            <a:r>
              <a:rPr lang="en-US" altLang="ja-JP" sz="2400" dirty="0" smtClean="0"/>
              <a:t>9.55 -- 9.65</a:t>
            </a:r>
            <a:r>
              <a:rPr lang="ja-JP" altLang="en-US" sz="2400" dirty="0" err="1" smtClean="0"/>
              <a:t>，</a:t>
            </a:r>
            <a:r>
              <a:rPr lang="en-US" altLang="ja-JP" sz="2400" dirty="0" smtClean="0"/>
              <a:t>9.65 -- 9.75, …</a:t>
            </a:r>
            <a:r>
              <a:rPr lang="ja-JP" altLang="en-US" sz="2400" dirty="0" smtClean="0"/>
              <a:t>　</a:t>
            </a:r>
            <a:r>
              <a:rPr lang="ja-JP" altLang="en-US" sz="2400" dirty="0"/>
              <a:t>と</a:t>
            </a:r>
            <a:r>
              <a:rPr lang="ja-JP" altLang="en-US" sz="2400" dirty="0" smtClean="0"/>
              <a:t>いう階級ができる．末尾の値は，階級の境界値ぴったりでなくても，データの最大値よりも大きければよい．</a:t>
            </a:r>
            <a:endParaRPr lang="en-US" altLang="ja-JP" sz="2400" dirty="0" smtClean="0"/>
          </a:p>
        </p:txBody>
      </p:sp>
      <p:sp>
        <p:nvSpPr>
          <p:cNvPr id="4" name="テキスト ボックス 3"/>
          <p:cNvSpPr txBox="1"/>
          <p:nvPr/>
        </p:nvSpPr>
        <p:spPr>
          <a:xfrm>
            <a:off x="467544" y="4221088"/>
            <a:ext cx="8057594" cy="1477328"/>
          </a:xfrm>
          <a:prstGeom prst="rect">
            <a:avLst/>
          </a:prstGeom>
          <a:noFill/>
        </p:spPr>
        <p:txBody>
          <a:bodyPr wrap="square" rtlCol="0">
            <a:spAutoFit/>
          </a:bodyPr>
          <a:lstStyle/>
          <a:p>
            <a:r>
              <a:rPr lang="ja-JP" altLang="en-US" sz="2400" dirty="0"/>
              <a:t>測定単位（</a:t>
            </a:r>
            <a:r>
              <a:rPr lang="en-US" altLang="ja-JP" sz="2400" dirty="0"/>
              <a:t>mm</a:t>
            </a:r>
            <a:r>
              <a:rPr lang="ja-JP" altLang="en-US" sz="2400" dirty="0"/>
              <a:t>）よりも一つ下の桁で境界値を設定するのは</a:t>
            </a:r>
            <a:r>
              <a:rPr lang="ja-JP" altLang="en-US" sz="2400" dirty="0" smtClean="0"/>
              <a:t>，ちょうど境界値をとったデータ</a:t>
            </a:r>
            <a:r>
              <a:rPr lang="ja-JP" altLang="en-US" sz="2400" dirty="0"/>
              <a:t>をどちらの階級に入れるか迷わないように</a:t>
            </a:r>
            <a:r>
              <a:rPr lang="ja-JP" altLang="en-US" sz="2400" dirty="0" smtClean="0"/>
              <a:t>するための工夫にもなっている．</a:t>
            </a:r>
            <a:endParaRPr lang="en-US" altLang="ja-JP" sz="2400" dirty="0"/>
          </a:p>
          <a:p>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908720"/>
            <a:ext cx="3242587" cy="2592288"/>
          </a:xfrm>
          <a:prstGeom prst="rect">
            <a:avLst/>
          </a:prstGeom>
        </p:spPr>
      </p:pic>
    </p:spTree>
    <p:extLst>
      <p:ext uri="{BB962C8B-B14F-4D97-AF65-F5344CB8AC3E}">
        <p14:creationId xmlns:p14="http://schemas.microsoft.com/office/powerpoint/2010/main" val="27364021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3771" y="4365104"/>
            <a:ext cx="8064896" cy="2308324"/>
          </a:xfrm>
          <a:prstGeom prst="rect">
            <a:avLst/>
          </a:prstGeom>
          <a:noFill/>
        </p:spPr>
        <p:txBody>
          <a:bodyPr wrap="square" rtlCol="0">
            <a:spAutoFit/>
          </a:bodyPr>
          <a:lstStyle/>
          <a:p>
            <a:r>
              <a:rPr lang="ja-JP" altLang="en-US" sz="2400" dirty="0"/>
              <a:t>上</a:t>
            </a:r>
            <a:r>
              <a:rPr lang="ja-JP" altLang="en-US" sz="2400" dirty="0" smtClean="0"/>
              <a:t>図</a:t>
            </a:r>
            <a:r>
              <a:rPr lang="ja-JP" altLang="en-US" sz="2400" dirty="0"/>
              <a:t>のよう</a:t>
            </a:r>
            <a:r>
              <a:rPr lang="ja-JP" altLang="en-US" sz="2400" dirty="0" smtClean="0"/>
              <a:t>な度数分布表ができる．</a:t>
            </a:r>
            <a:endParaRPr lang="en-US" altLang="ja-JP" sz="2400" dirty="0" smtClean="0"/>
          </a:p>
          <a:p>
            <a:endParaRPr kumimoji="1" lang="en-US" altLang="ja-JP" sz="2400" dirty="0"/>
          </a:p>
          <a:p>
            <a:r>
              <a:rPr lang="ja-JP" altLang="en-US" sz="2400" dirty="0" smtClean="0"/>
              <a:t>度数が０の階級は表示されない．そこで，すべての階級が表示されるようにする．</a:t>
            </a:r>
            <a:endParaRPr lang="en-US" altLang="ja-JP" sz="2400" dirty="0" smtClean="0"/>
          </a:p>
          <a:p>
            <a:r>
              <a:rPr lang="en-US" altLang="ja-JP" sz="2400" dirty="0" smtClean="0"/>
              <a:t>[</a:t>
            </a:r>
            <a:r>
              <a:rPr lang="ja-JP" altLang="en-US" sz="2400" dirty="0"/>
              <a:t>ピボットテーブル</a:t>
            </a:r>
            <a:r>
              <a:rPr lang="en-US" altLang="ja-JP" sz="2400" dirty="0"/>
              <a:t>] </a:t>
            </a:r>
            <a:r>
              <a:rPr lang="ja-JP" altLang="en-US" sz="2400" dirty="0"/>
              <a:t>の </a:t>
            </a:r>
            <a:r>
              <a:rPr lang="en-US" altLang="ja-JP" sz="2400" dirty="0" smtClean="0"/>
              <a:t>[</a:t>
            </a:r>
            <a:r>
              <a:rPr lang="ja-JP" altLang="en-US" sz="2400" dirty="0" smtClean="0"/>
              <a:t>分析</a:t>
            </a:r>
            <a:r>
              <a:rPr lang="en-US" altLang="ja-JP" sz="2400" dirty="0" smtClean="0"/>
              <a:t>] </a:t>
            </a:r>
            <a:r>
              <a:rPr lang="ja-JP" altLang="en-US" sz="2400" dirty="0"/>
              <a:t>タブにある，</a:t>
            </a:r>
            <a:r>
              <a:rPr lang="ja-JP" altLang="en-US" sz="2400" dirty="0" smtClean="0"/>
              <a:t>「フィールドの設定」</a:t>
            </a:r>
            <a:r>
              <a:rPr lang="ja-JP" altLang="en-US" sz="2400" dirty="0"/>
              <a:t>をマウスで左クリック</a:t>
            </a:r>
            <a:r>
              <a:rPr lang="ja-JP" altLang="en-US" sz="2400" dirty="0" smtClean="0"/>
              <a:t>する．</a:t>
            </a:r>
            <a:endParaRPr kumimoji="1" lang="ja-JP" altLang="en-US"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32656"/>
            <a:ext cx="5626389" cy="3759393"/>
          </a:xfrm>
          <a:prstGeom prst="rect">
            <a:avLst/>
          </a:prstGeom>
        </p:spPr>
      </p:pic>
    </p:spTree>
    <p:extLst>
      <p:ext uri="{BB962C8B-B14F-4D97-AF65-F5344CB8AC3E}">
        <p14:creationId xmlns:p14="http://schemas.microsoft.com/office/powerpoint/2010/main" val="38239008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508104" y="908720"/>
            <a:ext cx="3096344" cy="3785652"/>
          </a:xfrm>
          <a:prstGeom prst="rect">
            <a:avLst/>
          </a:prstGeom>
          <a:noFill/>
        </p:spPr>
        <p:txBody>
          <a:bodyPr wrap="square" rtlCol="0">
            <a:spAutoFit/>
          </a:bodyPr>
          <a:lstStyle/>
          <a:p>
            <a:r>
              <a:rPr kumimoji="1" lang="ja-JP" altLang="en-US" sz="2400" dirty="0" smtClean="0"/>
              <a:t>「フィールドの設定」というウィンドウが現れる．</a:t>
            </a:r>
            <a:endParaRPr kumimoji="1" lang="en-US" altLang="ja-JP" sz="2400" dirty="0" smtClean="0"/>
          </a:p>
          <a:p>
            <a:endParaRPr lang="en-US" altLang="ja-JP" sz="2400" dirty="0"/>
          </a:p>
          <a:p>
            <a:r>
              <a:rPr kumimoji="1" lang="en-US" altLang="ja-JP" sz="2400" dirty="0" smtClean="0"/>
              <a:t>[</a:t>
            </a:r>
            <a:r>
              <a:rPr kumimoji="1" lang="ja-JP" altLang="en-US" sz="2400" dirty="0" smtClean="0"/>
              <a:t>レイアウトと印刷</a:t>
            </a:r>
            <a:r>
              <a:rPr kumimoji="1" lang="en-US" altLang="ja-JP" sz="2400" dirty="0" smtClean="0"/>
              <a:t>] </a:t>
            </a:r>
            <a:r>
              <a:rPr kumimoji="1" lang="ja-JP" altLang="en-US" sz="2400" dirty="0" smtClean="0"/>
              <a:t>タブを開き，「データのないアイテムを表示する」 にチェック</a:t>
            </a:r>
            <a:r>
              <a:rPr lang="ja-JP" altLang="en-US" sz="2400" dirty="0" smtClean="0"/>
              <a:t>を入れ，</a:t>
            </a:r>
            <a:r>
              <a:rPr lang="en-US" altLang="ja-JP" sz="2400" dirty="0" smtClean="0"/>
              <a:t>[OK] </a:t>
            </a:r>
            <a:r>
              <a:rPr lang="ja-JP" altLang="en-US" sz="2400" dirty="0" smtClean="0"/>
              <a:t>ボタンを押す．</a:t>
            </a:r>
            <a:endParaRPr kumimoji="1" lang="en-US" altLang="ja-JP" sz="2400" dirty="0" smtClean="0"/>
          </a:p>
          <a:p>
            <a:endParaRPr kumimoji="1" lang="ja-JP" altLang="en-US" sz="2400"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2696"/>
            <a:ext cx="3960440" cy="4848700"/>
          </a:xfrm>
          <a:prstGeom prst="rect">
            <a:avLst/>
          </a:prstGeom>
        </p:spPr>
      </p:pic>
    </p:spTree>
    <p:extLst>
      <p:ext uri="{BB962C8B-B14F-4D97-AF65-F5344CB8AC3E}">
        <p14:creationId xmlns:p14="http://schemas.microsoft.com/office/powerpoint/2010/main" val="2347766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652120" y="719261"/>
            <a:ext cx="3024336" cy="3785652"/>
          </a:xfrm>
          <a:prstGeom prst="rect">
            <a:avLst/>
          </a:prstGeom>
          <a:noFill/>
        </p:spPr>
        <p:txBody>
          <a:bodyPr wrap="square" rtlCol="0">
            <a:spAutoFit/>
          </a:bodyPr>
          <a:lstStyle/>
          <a:p>
            <a:r>
              <a:rPr lang="ja-JP" altLang="en-US" sz="2400" dirty="0"/>
              <a:t>途中に度数が０の階級があれば，表示される．</a:t>
            </a:r>
            <a:endParaRPr lang="en-US" altLang="ja-JP" sz="2400" dirty="0"/>
          </a:p>
          <a:p>
            <a:endParaRPr kumimoji="1" lang="en-US" altLang="ja-JP" sz="2400" dirty="0" smtClean="0"/>
          </a:p>
          <a:p>
            <a:r>
              <a:rPr kumimoji="1" lang="ja-JP" altLang="en-US" sz="2400" dirty="0" smtClean="0"/>
              <a:t>構成した階級の上下に，それぞれ階級が追加される（左図での </a:t>
            </a:r>
            <a:r>
              <a:rPr kumimoji="1" lang="en-US" altLang="ja-JP" sz="2400" dirty="0" smtClean="0"/>
              <a:t>&lt;9.45 </a:t>
            </a:r>
            <a:r>
              <a:rPr kumimoji="1" lang="ja-JP" altLang="en-US" sz="2400" dirty="0" smtClean="0"/>
              <a:t>および </a:t>
            </a:r>
            <a:r>
              <a:rPr kumimoji="1" lang="en-US" altLang="ja-JP" sz="2400" dirty="0" smtClean="0"/>
              <a:t>&gt;10.65</a:t>
            </a:r>
            <a:r>
              <a:rPr kumimoji="1" lang="ja-JP" altLang="en-US" sz="2400" dirty="0" smtClean="0"/>
              <a:t>）．</a:t>
            </a:r>
            <a:endParaRPr kumimoji="1" lang="en-US" altLang="ja-JP" sz="2400" dirty="0" smtClean="0"/>
          </a:p>
          <a:p>
            <a:endParaRPr kumimoji="1" lang="en-US" altLang="ja-JP" sz="2400" dirty="0" smtClean="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908720"/>
            <a:ext cx="3240360" cy="4626823"/>
          </a:xfrm>
          <a:prstGeom prst="rect">
            <a:avLst/>
          </a:prstGeom>
        </p:spPr>
      </p:pic>
    </p:spTree>
    <p:extLst>
      <p:ext uri="{BB962C8B-B14F-4D97-AF65-F5344CB8AC3E}">
        <p14:creationId xmlns:p14="http://schemas.microsoft.com/office/powerpoint/2010/main" val="23855748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27584" y="4437112"/>
            <a:ext cx="7344816" cy="1938992"/>
          </a:xfrm>
          <a:prstGeom prst="rect">
            <a:avLst/>
          </a:prstGeom>
          <a:noFill/>
        </p:spPr>
        <p:txBody>
          <a:bodyPr wrap="square" rtlCol="0">
            <a:spAutoFit/>
          </a:bodyPr>
          <a:lstStyle/>
          <a:p>
            <a:r>
              <a:rPr lang="ja-JP" altLang="en-US" sz="2400" dirty="0"/>
              <a:t>度数が０の階級では，度数の欄が空白になっている．ここに「０」を表示させる</a:t>
            </a:r>
            <a:r>
              <a:rPr lang="ja-JP" altLang="en-US" sz="2400" dirty="0" smtClean="0"/>
              <a:t>．</a:t>
            </a:r>
            <a:endParaRPr lang="en-US" altLang="ja-JP" sz="2400" dirty="0" smtClean="0"/>
          </a:p>
          <a:p>
            <a:endParaRPr lang="en-US" altLang="ja-JP" sz="2400" dirty="0" smtClean="0"/>
          </a:p>
          <a:p>
            <a:r>
              <a:rPr lang="en-US" altLang="ja-JP" sz="2400" dirty="0"/>
              <a:t>[</a:t>
            </a:r>
            <a:r>
              <a:rPr lang="ja-JP" altLang="en-US" sz="2400" dirty="0"/>
              <a:t>ピボットテーブル</a:t>
            </a:r>
            <a:r>
              <a:rPr lang="en-US" altLang="ja-JP" sz="2400" dirty="0"/>
              <a:t>] </a:t>
            </a:r>
            <a:r>
              <a:rPr lang="ja-JP" altLang="en-US" sz="2400" dirty="0"/>
              <a:t>の </a:t>
            </a:r>
            <a:r>
              <a:rPr lang="en-US" altLang="ja-JP" sz="2400" dirty="0" smtClean="0"/>
              <a:t>[</a:t>
            </a:r>
            <a:r>
              <a:rPr lang="ja-JP" altLang="en-US" sz="2400" dirty="0" smtClean="0"/>
              <a:t>分析</a:t>
            </a:r>
            <a:r>
              <a:rPr lang="en-US" altLang="ja-JP" sz="2400" dirty="0" smtClean="0"/>
              <a:t>] </a:t>
            </a:r>
            <a:r>
              <a:rPr lang="ja-JP" altLang="en-US" sz="2400" dirty="0"/>
              <a:t>タブにある，</a:t>
            </a:r>
            <a:r>
              <a:rPr lang="ja-JP" altLang="en-US" sz="2400" dirty="0" smtClean="0"/>
              <a:t>「オプション」</a:t>
            </a:r>
            <a:r>
              <a:rPr lang="ja-JP" altLang="en-US" sz="2400" dirty="0"/>
              <a:t>をマウスで左クリックする</a:t>
            </a:r>
            <a:r>
              <a:rPr lang="ja-JP" altLang="en-US" sz="2400" dirty="0" smtClean="0"/>
              <a:t>．</a:t>
            </a:r>
            <a:endParaRPr kumimoji="1" lang="ja-JP" altLang="en-US" sz="24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321708"/>
            <a:ext cx="6363027" cy="3968954"/>
          </a:xfrm>
          <a:prstGeom prst="rect">
            <a:avLst/>
          </a:prstGeom>
        </p:spPr>
      </p:pic>
    </p:spTree>
    <p:extLst>
      <p:ext uri="{BB962C8B-B14F-4D97-AF65-F5344CB8AC3E}">
        <p14:creationId xmlns:p14="http://schemas.microsoft.com/office/powerpoint/2010/main" val="4217360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785918" y="5085184"/>
            <a:ext cx="6336991" cy="461665"/>
          </a:xfrm>
          <a:prstGeom prst="rect">
            <a:avLst/>
          </a:prstGeom>
          <a:noFill/>
        </p:spPr>
        <p:txBody>
          <a:bodyPr wrap="none" rtlCol="0">
            <a:spAutoFit/>
          </a:bodyPr>
          <a:lstStyle/>
          <a:p>
            <a:r>
              <a:rPr kumimoji="1" lang="en-US" altLang="ja-JP" sz="2400" dirty="0" smtClean="0"/>
              <a:t>A1 </a:t>
            </a:r>
            <a:r>
              <a:rPr lang="ja-JP" altLang="en-US" sz="2400" dirty="0" smtClean="0"/>
              <a:t>セルに「順序」，</a:t>
            </a:r>
            <a:r>
              <a:rPr lang="en-US" altLang="ja-JP" sz="2400" dirty="0" smtClean="0"/>
              <a:t>B1 </a:t>
            </a:r>
            <a:r>
              <a:rPr lang="ja-JP" altLang="en-US" sz="2400" dirty="0" smtClean="0"/>
              <a:t>セルに「長さ」と入力する．</a:t>
            </a:r>
            <a:endParaRPr kumimoji="1" lang="ja-JP" altLang="en-US"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692696"/>
            <a:ext cx="2448272" cy="4106037"/>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99592" y="5445224"/>
            <a:ext cx="7459093" cy="830997"/>
          </a:xfrm>
          <a:prstGeom prst="rect">
            <a:avLst/>
          </a:prstGeom>
          <a:noFill/>
        </p:spPr>
        <p:txBody>
          <a:bodyPr wrap="none" rtlCol="0">
            <a:spAutoFit/>
          </a:bodyPr>
          <a:lstStyle/>
          <a:p>
            <a:r>
              <a:rPr kumimoji="1" lang="ja-JP" altLang="en-US" sz="2400" dirty="0" smtClean="0"/>
              <a:t>「ピボットテーブルオプション」というウィンドウが現れる．</a:t>
            </a:r>
            <a:endParaRPr kumimoji="1" lang="en-US" altLang="ja-JP" sz="2400" dirty="0" smtClean="0"/>
          </a:p>
          <a:p>
            <a:r>
              <a:rPr lang="ja-JP" altLang="en-US" sz="2400" dirty="0" smtClean="0"/>
              <a:t>「空白セルに表示する値」を </a:t>
            </a:r>
            <a:r>
              <a:rPr lang="en-US" altLang="ja-JP" sz="2400" dirty="0" smtClean="0"/>
              <a:t>0 </a:t>
            </a:r>
            <a:r>
              <a:rPr lang="ja-JP" altLang="en-US" sz="2400" dirty="0" smtClean="0"/>
              <a:t>にして，</a:t>
            </a:r>
            <a:r>
              <a:rPr lang="en-US" altLang="ja-JP" sz="2400" dirty="0" smtClean="0"/>
              <a:t>[OK] </a:t>
            </a:r>
            <a:r>
              <a:rPr lang="ja-JP" altLang="en-US" sz="2400" dirty="0" smtClean="0"/>
              <a:t>ボタンを押す．</a:t>
            </a:r>
            <a:endParaRPr kumimoji="1" lang="ja-JP" altLang="en-US" sz="24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620688"/>
            <a:ext cx="4752528" cy="4539058"/>
          </a:xfrm>
          <a:prstGeom prst="rect">
            <a:avLst/>
          </a:prstGeom>
        </p:spPr>
      </p:pic>
    </p:spTree>
    <p:extLst>
      <p:ext uri="{BB962C8B-B14F-4D97-AF65-F5344CB8AC3E}">
        <p14:creationId xmlns:p14="http://schemas.microsoft.com/office/powerpoint/2010/main" val="1166237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004048" y="989855"/>
            <a:ext cx="3168352" cy="1938992"/>
          </a:xfrm>
          <a:prstGeom prst="rect">
            <a:avLst/>
          </a:prstGeom>
          <a:noFill/>
        </p:spPr>
        <p:txBody>
          <a:bodyPr wrap="square" rtlCol="0">
            <a:spAutoFit/>
          </a:bodyPr>
          <a:lstStyle/>
          <a:p>
            <a:r>
              <a:rPr kumimoji="1" lang="ja-JP" altLang="en-US" sz="2400" dirty="0" smtClean="0"/>
              <a:t>度数が０の階級に，「０」が表示された．</a:t>
            </a:r>
            <a:endParaRPr kumimoji="1" lang="en-US" altLang="ja-JP" sz="2400" dirty="0" smtClean="0"/>
          </a:p>
          <a:p>
            <a:endParaRPr lang="en-US" altLang="ja-JP" sz="2400" dirty="0"/>
          </a:p>
          <a:p>
            <a:r>
              <a:rPr kumimoji="1" lang="ja-JP" altLang="en-US" sz="2400" dirty="0" smtClean="0"/>
              <a:t>これで，度数分布表が完成した．</a:t>
            </a:r>
            <a:endParaRPr kumimoji="1" lang="ja-JP" altLang="en-US"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764704"/>
            <a:ext cx="3796686" cy="5472608"/>
          </a:xfrm>
          <a:prstGeom prst="rect">
            <a:avLst/>
          </a:prstGeom>
        </p:spPr>
      </p:pic>
    </p:spTree>
    <p:extLst>
      <p:ext uri="{BB962C8B-B14F-4D97-AF65-F5344CB8AC3E}">
        <p14:creationId xmlns:p14="http://schemas.microsoft.com/office/powerpoint/2010/main" val="14906903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ヒストグラム</a:t>
            </a:r>
            <a:r>
              <a:rPr kumimoji="1" lang="ja-JP" altLang="en-US" dirty="0" smtClean="0"/>
              <a:t>の作成</a:t>
            </a:r>
            <a:endParaRPr kumimoji="1" lang="ja-JP" altLang="en-US" dirty="0"/>
          </a:p>
        </p:txBody>
      </p:sp>
      <p:sp>
        <p:nvSpPr>
          <p:cNvPr id="3" name="コンテンツ プレースホルダー 2"/>
          <p:cNvSpPr>
            <a:spLocks noGrp="1"/>
          </p:cNvSpPr>
          <p:nvPr>
            <p:ph idx="1"/>
          </p:nvPr>
        </p:nvSpPr>
        <p:spPr/>
        <p:txBody>
          <a:bodyPr/>
          <a:lstStyle/>
          <a:p>
            <a:r>
              <a:rPr lang="ja-JP" altLang="en-US" dirty="0"/>
              <a:t>ピボットテーブル</a:t>
            </a:r>
            <a:r>
              <a:rPr lang="ja-JP" altLang="en-US" dirty="0" smtClean="0"/>
              <a:t>からヒストグラムを作成する．</a:t>
            </a:r>
            <a:endParaRPr kumimoji="1" lang="ja-JP" altLang="en-US" dirty="0"/>
          </a:p>
        </p:txBody>
      </p:sp>
    </p:spTree>
    <p:extLst>
      <p:ext uri="{BB962C8B-B14F-4D97-AF65-F5344CB8AC3E}">
        <p14:creationId xmlns:p14="http://schemas.microsoft.com/office/powerpoint/2010/main" val="4229985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59430" y="495735"/>
            <a:ext cx="5586786" cy="461665"/>
          </a:xfrm>
          <a:prstGeom prst="rect">
            <a:avLst/>
          </a:prstGeom>
          <a:noFill/>
        </p:spPr>
        <p:txBody>
          <a:bodyPr wrap="none" rtlCol="0">
            <a:spAutoFit/>
          </a:bodyPr>
          <a:lstStyle/>
          <a:p>
            <a:r>
              <a:rPr kumimoji="1" lang="ja-JP" altLang="en-US" sz="2400" dirty="0" smtClean="0"/>
              <a:t>１．ピボットテーブル内のセルを選択する．</a:t>
            </a:r>
            <a:endParaRPr kumimoji="1" lang="ja-JP" altLang="en-US" sz="2400" dirty="0"/>
          </a:p>
        </p:txBody>
      </p:sp>
      <p:sp>
        <p:nvSpPr>
          <p:cNvPr id="11" name="テキスト ボックス 10"/>
          <p:cNvSpPr txBox="1"/>
          <p:nvPr/>
        </p:nvSpPr>
        <p:spPr>
          <a:xfrm>
            <a:off x="3877964" y="2348880"/>
            <a:ext cx="4536504" cy="1200329"/>
          </a:xfrm>
          <a:prstGeom prst="rect">
            <a:avLst/>
          </a:prstGeom>
          <a:noFill/>
        </p:spPr>
        <p:txBody>
          <a:bodyPr wrap="square" rtlCol="0">
            <a:spAutoFit/>
          </a:bodyPr>
          <a:lstStyle/>
          <a:p>
            <a:r>
              <a:rPr kumimoji="1" lang="ja-JP" altLang="en-US" sz="2400" dirty="0" smtClean="0"/>
              <a:t>２．</a:t>
            </a:r>
            <a:r>
              <a:rPr kumimoji="1" lang="en-US" altLang="ja-JP" sz="2400" dirty="0" smtClean="0"/>
              <a:t>[</a:t>
            </a:r>
            <a:r>
              <a:rPr kumimoji="1" lang="ja-JP" altLang="en-US" sz="2400" dirty="0" smtClean="0"/>
              <a:t>ピボットテーブルツール</a:t>
            </a:r>
            <a:r>
              <a:rPr kumimoji="1" lang="en-US" altLang="ja-JP" sz="2400" dirty="0" smtClean="0"/>
              <a:t>]</a:t>
            </a:r>
            <a:r>
              <a:rPr kumimoji="1" lang="ja-JP" altLang="en-US" sz="2400" dirty="0" smtClean="0"/>
              <a:t>　</a:t>
            </a:r>
            <a:r>
              <a:rPr lang="ja-JP" altLang="en-US" sz="2400" dirty="0" smtClean="0"/>
              <a:t>の </a:t>
            </a:r>
            <a:r>
              <a:rPr lang="en-US" altLang="ja-JP" sz="2400" dirty="0" smtClean="0"/>
              <a:t>[</a:t>
            </a:r>
            <a:r>
              <a:rPr lang="ja-JP" altLang="en-US" sz="2400" dirty="0" smtClean="0"/>
              <a:t>分析</a:t>
            </a:r>
            <a:r>
              <a:rPr lang="en-US" altLang="ja-JP" sz="2400" dirty="0" smtClean="0"/>
              <a:t>] </a:t>
            </a:r>
            <a:r>
              <a:rPr lang="ja-JP" altLang="en-US" sz="2400" dirty="0" smtClean="0"/>
              <a:t>タブ</a:t>
            </a:r>
            <a:r>
              <a:rPr lang="en-US" altLang="ja-JP" sz="2400" dirty="0" smtClean="0"/>
              <a:t> </a:t>
            </a:r>
            <a:r>
              <a:rPr lang="ja-JP" altLang="en-US" sz="2400" dirty="0" smtClean="0"/>
              <a:t>から，「ピボットグラフ」を左クリックする．</a:t>
            </a:r>
            <a:endParaRPr kumimoji="1" lang="en-US" altLang="ja-JP" dirty="0" smtClean="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3" y="3789040"/>
            <a:ext cx="5899453" cy="2571882"/>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874033"/>
            <a:ext cx="3079908" cy="1835244"/>
          </a:xfrm>
          <a:prstGeom prst="rect">
            <a:avLst/>
          </a:prstGeom>
        </p:spPr>
      </p:pic>
    </p:spTree>
    <p:extLst>
      <p:ext uri="{BB962C8B-B14F-4D97-AF65-F5344CB8AC3E}">
        <p14:creationId xmlns:p14="http://schemas.microsoft.com/office/powerpoint/2010/main" val="10009576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55576" y="5350795"/>
            <a:ext cx="7776864" cy="830997"/>
          </a:xfrm>
          <a:prstGeom prst="rect">
            <a:avLst/>
          </a:prstGeom>
          <a:noFill/>
        </p:spPr>
        <p:txBody>
          <a:bodyPr wrap="square" rtlCol="0">
            <a:spAutoFit/>
          </a:bodyPr>
          <a:lstStyle/>
          <a:p>
            <a:r>
              <a:rPr kumimoji="1" lang="ja-JP" altLang="en-US" sz="2400" dirty="0" smtClean="0"/>
              <a:t>「グラフの挿入」というウィンドウが現れる．縦棒グラフのカテゴリにある集合縦棒グラフを選択し，</a:t>
            </a:r>
            <a:r>
              <a:rPr kumimoji="1" lang="en-US" altLang="ja-JP" sz="2400" dirty="0" smtClean="0"/>
              <a:t>[OK] </a:t>
            </a:r>
            <a:r>
              <a:rPr kumimoji="1" lang="ja-JP" altLang="en-US" sz="2400" dirty="0" smtClean="0"/>
              <a:t>ボタンを押す．</a:t>
            </a:r>
            <a:endParaRPr kumimoji="1" lang="ja-JP" altLang="en-US"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476672"/>
            <a:ext cx="4986023" cy="4684155"/>
          </a:xfrm>
          <a:prstGeom prst="rect">
            <a:avLst/>
          </a:prstGeom>
        </p:spPr>
      </p:pic>
    </p:spTree>
    <p:extLst>
      <p:ext uri="{BB962C8B-B14F-4D97-AF65-F5344CB8AC3E}">
        <p14:creationId xmlns:p14="http://schemas.microsoft.com/office/powerpoint/2010/main" val="35934936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01852" y="5085184"/>
            <a:ext cx="6295313" cy="830997"/>
          </a:xfrm>
          <a:prstGeom prst="rect">
            <a:avLst/>
          </a:prstGeom>
          <a:noFill/>
        </p:spPr>
        <p:txBody>
          <a:bodyPr wrap="none" rtlCol="0">
            <a:spAutoFit/>
          </a:bodyPr>
          <a:lstStyle/>
          <a:p>
            <a:r>
              <a:rPr kumimoji="1" lang="ja-JP" altLang="en-US" sz="2400" dirty="0" smtClean="0"/>
              <a:t>上のようなグラフが現れる．</a:t>
            </a:r>
            <a:endParaRPr kumimoji="1" lang="en-US" altLang="ja-JP" sz="2400" dirty="0" smtClean="0"/>
          </a:p>
          <a:p>
            <a:r>
              <a:rPr lang="ja-JP" altLang="en-US" sz="2400" dirty="0"/>
              <a:t>このままで</a:t>
            </a:r>
            <a:r>
              <a:rPr lang="ja-JP" altLang="en-US" sz="2400" dirty="0" smtClean="0"/>
              <a:t>は不完全なので，グラフを調整する．</a:t>
            </a:r>
            <a:endParaRPr kumimoji="1" lang="ja-JP" altLang="en-US"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901" y="1124744"/>
            <a:ext cx="6336704" cy="3688530"/>
          </a:xfrm>
          <a:prstGeom prst="rect">
            <a:avLst/>
          </a:prstGeom>
        </p:spPr>
      </p:pic>
    </p:spTree>
    <p:extLst>
      <p:ext uri="{BB962C8B-B14F-4D97-AF65-F5344CB8AC3E}">
        <p14:creationId xmlns:p14="http://schemas.microsoft.com/office/powerpoint/2010/main" val="13948878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08692" y="5229200"/>
            <a:ext cx="7500990" cy="1200329"/>
          </a:xfrm>
          <a:prstGeom prst="rect">
            <a:avLst/>
          </a:prstGeom>
          <a:noFill/>
        </p:spPr>
        <p:txBody>
          <a:bodyPr wrap="square" rtlCol="0">
            <a:spAutoFit/>
          </a:bodyPr>
          <a:lstStyle/>
          <a:p>
            <a:r>
              <a:rPr kumimoji="1" lang="ja-JP" altLang="en-US" sz="2400" dirty="0" smtClean="0"/>
              <a:t>データは１種類なので，凡例は不要である．グラフ要素のうち，「凡例」のチェックマークを外す．</a:t>
            </a:r>
            <a:endParaRPr kumimoji="1" lang="en-US" altLang="ja-JP" sz="2400" dirty="0" smtClean="0"/>
          </a:p>
          <a:p>
            <a:r>
              <a:rPr lang="ja-JP" altLang="en-US" sz="2400" dirty="0" smtClean="0"/>
              <a:t>続いて，</a:t>
            </a:r>
            <a:r>
              <a:rPr lang="ja-JP" altLang="en-US" sz="2400" dirty="0"/>
              <a:t> </a:t>
            </a:r>
            <a:r>
              <a:rPr lang="ja-JP" altLang="en-US" sz="2400" dirty="0" smtClean="0"/>
              <a:t>「グラフタイトル」</a:t>
            </a:r>
            <a:r>
              <a:rPr lang="ja-JP" altLang="en-US" sz="2400" dirty="0"/>
              <a:t>の</a:t>
            </a:r>
            <a:r>
              <a:rPr lang="ja-JP" altLang="en-US" sz="2400" dirty="0" smtClean="0"/>
              <a:t>チェックマークも外す．</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052736"/>
            <a:ext cx="5040560" cy="3522664"/>
          </a:xfrm>
          <a:prstGeom prst="rect">
            <a:avLst/>
          </a:prstGeom>
        </p:spPr>
      </p:pic>
    </p:spTree>
    <p:extLst>
      <p:ext uri="{BB962C8B-B14F-4D97-AF65-F5344CB8AC3E}">
        <p14:creationId xmlns:p14="http://schemas.microsoft.com/office/powerpoint/2010/main" val="31900528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62580" y="5031840"/>
            <a:ext cx="7500990" cy="830997"/>
          </a:xfrm>
          <a:prstGeom prst="rect">
            <a:avLst/>
          </a:prstGeom>
          <a:noFill/>
        </p:spPr>
        <p:txBody>
          <a:bodyPr wrap="square" rtlCol="0">
            <a:spAutoFit/>
          </a:bodyPr>
          <a:lstStyle/>
          <a:p>
            <a:r>
              <a:rPr lang="ja-JP" altLang="en-US" sz="2400" dirty="0" smtClean="0"/>
              <a:t>時系列グラフを作成した時と同じ方法で，横軸と縦軸のラベルを入れる．</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412776"/>
            <a:ext cx="6610690" cy="2876698"/>
          </a:xfrm>
          <a:prstGeom prst="rect">
            <a:avLst/>
          </a:prstGeom>
        </p:spPr>
      </p:pic>
    </p:spTree>
    <p:extLst>
      <p:ext uri="{BB962C8B-B14F-4D97-AF65-F5344CB8AC3E}">
        <p14:creationId xmlns:p14="http://schemas.microsoft.com/office/powerpoint/2010/main" val="40421015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55576" y="4581128"/>
            <a:ext cx="7416824" cy="830997"/>
          </a:xfrm>
          <a:prstGeom prst="rect">
            <a:avLst/>
          </a:prstGeom>
          <a:noFill/>
        </p:spPr>
        <p:txBody>
          <a:bodyPr wrap="square" rtlCol="0">
            <a:spAutoFit/>
          </a:bodyPr>
          <a:lstStyle/>
          <a:p>
            <a:r>
              <a:rPr kumimoji="1" lang="ja-JP" altLang="en-US" sz="2400" dirty="0" smtClean="0"/>
              <a:t>「長さ（</a:t>
            </a:r>
            <a:r>
              <a:rPr kumimoji="1" lang="en-US" altLang="ja-JP" sz="2400" dirty="0" smtClean="0"/>
              <a:t>cm</a:t>
            </a:r>
            <a:r>
              <a:rPr kumimoji="1" lang="ja-JP" altLang="en-US" sz="2400" dirty="0" smtClean="0"/>
              <a:t>）」など，横軸に適切なラベルをつける．測定</a:t>
            </a:r>
            <a:r>
              <a:rPr lang="ja-JP" altLang="en-US" sz="2400" dirty="0" smtClean="0"/>
              <a:t>単位を括弧の中に示す．</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221" y="764704"/>
            <a:ext cx="5959534" cy="3744416"/>
          </a:xfrm>
          <a:prstGeom prst="rect">
            <a:avLst/>
          </a:prstGeom>
        </p:spPr>
      </p:pic>
    </p:spTree>
    <p:extLst>
      <p:ext uri="{BB962C8B-B14F-4D97-AF65-F5344CB8AC3E}">
        <p14:creationId xmlns:p14="http://schemas.microsoft.com/office/powerpoint/2010/main" val="4335434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99592" y="4437112"/>
            <a:ext cx="7416824" cy="830997"/>
          </a:xfrm>
          <a:prstGeom prst="rect">
            <a:avLst/>
          </a:prstGeom>
          <a:noFill/>
        </p:spPr>
        <p:txBody>
          <a:bodyPr wrap="square" rtlCol="0">
            <a:spAutoFit/>
          </a:bodyPr>
          <a:lstStyle/>
          <a:p>
            <a:r>
              <a:rPr kumimoji="1" lang="ja-JP" altLang="en-US" sz="2400" dirty="0" smtClean="0"/>
              <a:t>縦軸にも，「度数」など，適切なラベルをつける．「度数」だけで十分だが，測定単位（本）を示してもよい．</a:t>
            </a:r>
            <a:endParaRPr kumimoji="1" lang="ja-JP" altLang="en-US"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764704"/>
            <a:ext cx="5821279" cy="3600400"/>
          </a:xfrm>
          <a:prstGeom prst="rect">
            <a:avLst/>
          </a:prstGeom>
        </p:spPr>
      </p:pic>
    </p:spTree>
    <p:extLst>
      <p:ext uri="{BB962C8B-B14F-4D97-AF65-F5344CB8AC3E}">
        <p14:creationId xmlns:p14="http://schemas.microsoft.com/office/powerpoint/2010/main" val="3847535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28662" y="4786322"/>
            <a:ext cx="7500990" cy="830997"/>
          </a:xfrm>
          <a:prstGeom prst="rect">
            <a:avLst/>
          </a:prstGeom>
          <a:noFill/>
        </p:spPr>
        <p:txBody>
          <a:bodyPr wrap="square" rtlCol="0">
            <a:spAutoFit/>
          </a:bodyPr>
          <a:lstStyle/>
          <a:p>
            <a:r>
              <a:rPr kumimoji="1" lang="en-US" altLang="ja-JP" sz="2400" dirty="0" smtClean="0"/>
              <a:t>A2 </a:t>
            </a:r>
            <a:r>
              <a:rPr lang="ja-JP" altLang="en-US" sz="2400" dirty="0" smtClean="0"/>
              <a:t>セルに半角数字の「</a:t>
            </a:r>
            <a:r>
              <a:rPr lang="en-US" altLang="ja-JP" sz="2400" dirty="0" smtClean="0"/>
              <a:t>1</a:t>
            </a:r>
            <a:r>
              <a:rPr lang="ja-JP" altLang="en-US" sz="2400" dirty="0" smtClean="0"/>
              <a:t>」を入力する．</a:t>
            </a:r>
            <a:endParaRPr lang="en-US" altLang="ja-JP" sz="2400" dirty="0" smtClean="0"/>
          </a:p>
          <a:p>
            <a:r>
              <a:rPr lang="en-US" altLang="ja-JP" sz="2400" dirty="0" smtClean="0"/>
              <a:t>A2 </a:t>
            </a:r>
            <a:r>
              <a:rPr lang="ja-JP" altLang="en-US" sz="2400" dirty="0" smtClean="0"/>
              <a:t>セルが選択された状態にする．</a:t>
            </a:r>
            <a:endParaRPr lang="en-US" altLang="ja-JP" sz="2400" dirty="0" smtClean="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620687"/>
            <a:ext cx="2808312" cy="4098381"/>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99592" y="4437112"/>
            <a:ext cx="7416824" cy="1569660"/>
          </a:xfrm>
          <a:prstGeom prst="rect">
            <a:avLst/>
          </a:prstGeom>
          <a:noFill/>
        </p:spPr>
        <p:txBody>
          <a:bodyPr wrap="square" rtlCol="0">
            <a:spAutoFit/>
          </a:bodyPr>
          <a:lstStyle/>
          <a:p>
            <a:r>
              <a:rPr kumimoji="1" lang="ja-JP" altLang="en-US" sz="2400" dirty="0" smtClean="0"/>
              <a:t>「データの個数／順序」といったボタンは不要な</a:t>
            </a:r>
            <a:r>
              <a:rPr lang="ja-JP" altLang="en-US" sz="2400" dirty="0" smtClean="0"/>
              <a:t>ので非表示にする．いずれかのボタンの上で右クリックし，現れるメニューから「グラフのすべてのフィールドボタンを非表示にする」をマウスで左クリックする．</a:t>
            </a:r>
            <a:endParaRPr kumimoji="1" lang="ja-JP" altLang="en-US"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764704"/>
            <a:ext cx="5040560" cy="3615402"/>
          </a:xfrm>
          <a:prstGeom prst="rect">
            <a:avLst/>
          </a:prstGeom>
        </p:spPr>
      </p:pic>
    </p:spTree>
    <p:extLst>
      <p:ext uri="{BB962C8B-B14F-4D97-AF65-F5344CB8AC3E}">
        <p14:creationId xmlns:p14="http://schemas.microsoft.com/office/powerpoint/2010/main" val="4749802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99592" y="4437112"/>
            <a:ext cx="7632848" cy="1569660"/>
          </a:xfrm>
          <a:prstGeom prst="rect">
            <a:avLst/>
          </a:prstGeom>
          <a:noFill/>
        </p:spPr>
        <p:txBody>
          <a:bodyPr wrap="square" rtlCol="0">
            <a:spAutoFit/>
          </a:bodyPr>
          <a:lstStyle/>
          <a:p>
            <a:r>
              <a:rPr kumimoji="1" lang="ja-JP" altLang="en-US" sz="2400" dirty="0" smtClean="0"/>
              <a:t>連続変量の</a:t>
            </a:r>
            <a:r>
              <a:rPr lang="ja-JP" altLang="en-US" sz="2400" dirty="0"/>
              <a:t>ヒストグラムで</a:t>
            </a:r>
            <a:r>
              <a:rPr lang="ja-JP" altLang="en-US" sz="2400" dirty="0" smtClean="0"/>
              <a:t>は，離散変量の棒グラフと異なり，柱（度数を表す縦棒）の間隔をあけないようにする．</a:t>
            </a:r>
            <a:endParaRPr lang="en-US" altLang="ja-JP" sz="2400" dirty="0" smtClean="0"/>
          </a:p>
          <a:p>
            <a:r>
              <a:rPr kumimoji="1" lang="ja-JP" altLang="en-US" sz="2400" dirty="0" smtClean="0"/>
              <a:t>いずれかの柱の上でマウスを左クリックする．すると，すべての柱が選択された状態になる．</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5" y="476672"/>
            <a:ext cx="6459993" cy="3960440"/>
          </a:xfrm>
          <a:prstGeom prst="rect">
            <a:avLst/>
          </a:prstGeom>
        </p:spPr>
      </p:pic>
    </p:spTree>
    <p:extLst>
      <p:ext uri="{BB962C8B-B14F-4D97-AF65-F5344CB8AC3E}">
        <p14:creationId xmlns:p14="http://schemas.microsoft.com/office/powerpoint/2010/main" val="23711796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47057" y="4509120"/>
            <a:ext cx="7776864" cy="1200329"/>
          </a:xfrm>
          <a:prstGeom prst="rect">
            <a:avLst/>
          </a:prstGeom>
          <a:noFill/>
        </p:spPr>
        <p:txBody>
          <a:bodyPr wrap="square" rtlCol="0">
            <a:spAutoFit/>
          </a:bodyPr>
          <a:lstStyle/>
          <a:p>
            <a:r>
              <a:rPr lang="en-US" altLang="ja-JP" sz="2400" dirty="0" smtClean="0"/>
              <a:t>[</a:t>
            </a:r>
            <a:r>
              <a:rPr lang="ja-JP" altLang="en-US" sz="2400" dirty="0" smtClean="0"/>
              <a:t>ピボットグラフツール</a:t>
            </a:r>
            <a:r>
              <a:rPr lang="en-US" altLang="ja-JP" sz="2400" dirty="0" smtClean="0"/>
              <a:t>]</a:t>
            </a:r>
            <a:r>
              <a:rPr lang="ja-JP" altLang="en-US" sz="2400" dirty="0" smtClean="0"/>
              <a:t> の </a:t>
            </a:r>
            <a:r>
              <a:rPr lang="en-US" altLang="ja-JP" sz="2400" dirty="0" smtClean="0"/>
              <a:t>[</a:t>
            </a:r>
            <a:r>
              <a:rPr lang="ja-JP" altLang="en-US" sz="2400" dirty="0" smtClean="0"/>
              <a:t>書式</a:t>
            </a:r>
            <a:r>
              <a:rPr lang="en-US" altLang="ja-JP" sz="2400" dirty="0" smtClean="0"/>
              <a:t>] </a:t>
            </a:r>
            <a:r>
              <a:rPr lang="ja-JP" altLang="en-US" sz="2400" dirty="0" smtClean="0"/>
              <a:t>タブで，「選択対象の書式設定」（左端にある）をマウスで左クリックする．</a:t>
            </a:r>
            <a:endParaRPr lang="en-US" altLang="ja-JP" sz="2400" dirty="0" smtClean="0"/>
          </a:p>
          <a:p>
            <a:endParaRPr kumimoji="1" lang="ja-JP" altLang="en-US"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037" y="1052736"/>
            <a:ext cx="7290175" cy="2648086"/>
          </a:xfrm>
          <a:prstGeom prst="rect">
            <a:avLst/>
          </a:prstGeom>
        </p:spPr>
      </p:pic>
    </p:spTree>
    <p:extLst>
      <p:ext uri="{BB962C8B-B14F-4D97-AF65-F5344CB8AC3E}">
        <p14:creationId xmlns:p14="http://schemas.microsoft.com/office/powerpoint/2010/main" val="16485622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56177" y="1412776"/>
            <a:ext cx="2520280" cy="1569660"/>
          </a:xfrm>
          <a:prstGeom prst="rect">
            <a:avLst/>
          </a:prstGeom>
          <a:noFill/>
        </p:spPr>
        <p:txBody>
          <a:bodyPr wrap="square" rtlCol="0">
            <a:spAutoFit/>
          </a:bodyPr>
          <a:lstStyle/>
          <a:p>
            <a:r>
              <a:rPr kumimoji="1" lang="ja-JP" altLang="en-US" sz="2400" dirty="0" smtClean="0"/>
              <a:t>ワークシートの右端に「データ系列の書式設定」が表示される．</a:t>
            </a:r>
            <a:endParaRPr kumimoji="1" lang="ja-JP" altLang="en-US"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620688"/>
            <a:ext cx="4443564" cy="5256584"/>
          </a:xfrm>
          <a:prstGeom prst="rect">
            <a:avLst/>
          </a:prstGeom>
        </p:spPr>
      </p:pic>
    </p:spTree>
    <p:extLst>
      <p:ext uri="{BB962C8B-B14F-4D97-AF65-F5344CB8AC3E}">
        <p14:creationId xmlns:p14="http://schemas.microsoft.com/office/powerpoint/2010/main" val="2710333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732850" y="764704"/>
            <a:ext cx="2520280" cy="3046988"/>
          </a:xfrm>
          <a:prstGeom prst="rect">
            <a:avLst/>
          </a:prstGeom>
          <a:noFill/>
        </p:spPr>
        <p:txBody>
          <a:bodyPr wrap="square" rtlCol="0">
            <a:spAutoFit/>
          </a:bodyPr>
          <a:lstStyle/>
          <a:p>
            <a:r>
              <a:rPr kumimoji="1" lang="ja-JP" altLang="en-US" sz="2400" dirty="0" smtClean="0"/>
              <a:t>「要素の間隔」のスライダーをマウスで左端まで動かし，</a:t>
            </a:r>
            <a:r>
              <a:rPr kumimoji="1" lang="en-US" altLang="ja-JP" sz="2400" dirty="0" smtClean="0"/>
              <a:t>0% </a:t>
            </a:r>
            <a:r>
              <a:rPr kumimoji="1" lang="ja-JP" altLang="en-US" sz="2400" dirty="0" smtClean="0"/>
              <a:t>にする．</a:t>
            </a:r>
            <a:endParaRPr kumimoji="1" lang="en-US" altLang="ja-JP" sz="2400" dirty="0" smtClean="0"/>
          </a:p>
          <a:p>
            <a:r>
              <a:rPr lang="ja-JP" altLang="en-US" sz="2400" dirty="0"/>
              <a:t>これに</a:t>
            </a:r>
            <a:r>
              <a:rPr lang="ja-JP" altLang="en-US" sz="2400" dirty="0" smtClean="0"/>
              <a:t>より，ヒストグラムの柱が隙間なく並ぶようになる．</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764704"/>
            <a:ext cx="3672408" cy="3923821"/>
          </a:xfrm>
          <a:prstGeom prst="rect">
            <a:avLst/>
          </a:prstGeom>
        </p:spPr>
      </p:pic>
    </p:spTree>
    <p:extLst>
      <p:ext uri="{BB962C8B-B14F-4D97-AF65-F5344CB8AC3E}">
        <p14:creationId xmlns:p14="http://schemas.microsoft.com/office/powerpoint/2010/main" val="41108981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980728"/>
            <a:ext cx="4420421" cy="4772366"/>
          </a:xfrm>
          <a:prstGeom prst="rect">
            <a:avLst/>
          </a:prstGeom>
        </p:spPr>
      </p:pic>
      <p:sp>
        <p:nvSpPr>
          <p:cNvPr id="3" name="角丸四角形 2"/>
          <p:cNvSpPr/>
          <p:nvPr/>
        </p:nvSpPr>
        <p:spPr>
          <a:xfrm>
            <a:off x="1187624" y="2132856"/>
            <a:ext cx="792088"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623566" y="1185426"/>
            <a:ext cx="2520280" cy="3046988"/>
          </a:xfrm>
          <a:prstGeom prst="rect">
            <a:avLst/>
          </a:prstGeom>
          <a:noFill/>
        </p:spPr>
        <p:txBody>
          <a:bodyPr wrap="square" rtlCol="0">
            <a:spAutoFit/>
          </a:bodyPr>
          <a:lstStyle/>
          <a:p>
            <a:r>
              <a:rPr lang="ja-JP" altLang="en-US" sz="2400" dirty="0" smtClean="0"/>
              <a:t>ヒストグラムの柱が隙間なく並ぶと，柱の境界が不明確になる．そこで，柱に枠線をつける．バケツとペンキアイコンをクリックする．</a:t>
            </a:r>
            <a:endParaRPr kumimoji="1" lang="ja-JP" altLang="en-US" sz="2400" dirty="0"/>
          </a:p>
        </p:txBody>
      </p:sp>
    </p:spTree>
    <p:extLst>
      <p:ext uri="{BB962C8B-B14F-4D97-AF65-F5344CB8AC3E}">
        <p14:creationId xmlns:p14="http://schemas.microsoft.com/office/powerpoint/2010/main" val="38473494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68" y="515165"/>
            <a:ext cx="3798198" cy="6207410"/>
          </a:xfrm>
          <a:prstGeom prst="rect">
            <a:avLst/>
          </a:prstGeom>
        </p:spPr>
      </p:pic>
      <p:sp>
        <p:nvSpPr>
          <p:cNvPr id="3" name="角丸四角形 2"/>
          <p:cNvSpPr/>
          <p:nvPr/>
        </p:nvSpPr>
        <p:spPr>
          <a:xfrm>
            <a:off x="1433036" y="3035892"/>
            <a:ext cx="1473777" cy="3861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156176" y="742860"/>
            <a:ext cx="2520280" cy="830997"/>
          </a:xfrm>
          <a:prstGeom prst="rect">
            <a:avLst/>
          </a:prstGeom>
          <a:noFill/>
        </p:spPr>
        <p:txBody>
          <a:bodyPr wrap="square" rtlCol="0">
            <a:spAutoFit/>
          </a:bodyPr>
          <a:lstStyle/>
          <a:p>
            <a:r>
              <a:rPr lang="ja-JP" altLang="en-US" sz="2400" dirty="0" smtClean="0"/>
              <a:t>１．「線（単色）」のボタンを選択する．</a:t>
            </a:r>
            <a:endParaRPr lang="en-US" altLang="ja-JP" sz="2400" dirty="0" smtClean="0"/>
          </a:p>
        </p:txBody>
      </p:sp>
      <p:sp>
        <p:nvSpPr>
          <p:cNvPr id="6" name="テキスト ボックス 5"/>
          <p:cNvSpPr txBox="1"/>
          <p:nvPr/>
        </p:nvSpPr>
        <p:spPr>
          <a:xfrm>
            <a:off x="6127398" y="2463804"/>
            <a:ext cx="2448272" cy="1569660"/>
          </a:xfrm>
          <a:prstGeom prst="rect">
            <a:avLst/>
          </a:prstGeom>
          <a:noFill/>
        </p:spPr>
        <p:txBody>
          <a:bodyPr wrap="square" rtlCol="0">
            <a:spAutoFit/>
          </a:bodyPr>
          <a:lstStyle/>
          <a:p>
            <a:r>
              <a:rPr lang="ja-JP" altLang="en-US" sz="2400" dirty="0" smtClean="0"/>
              <a:t>２．色</a:t>
            </a:r>
            <a:r>
              <a:rPr lang="ja-JP" altLang="en-US" sz="2400" dirty="0"/>
              <a:t>のアイコン右側の下向き</a:t>
            </a:r>
            <a:r>
              <a:rPr lang="ja-JP" altLang="en-US" sz="2400" dirty="0" smtClean="0"/>
              <a:t>矢印（</a:t>
            </a:r>
            <a:r>
              <a:rPr lang="ja-JP" altLang="en-US" sz="2400" dirty="0"/>
              <a:t> ▼ </a:t>
            </a:r>
            <a:r>
              <a:rPr lang="ja-JP" altLang="en-US" sz="2400" dirty="0" smtClean="0"/>
              <a:t>）を</a:t>
            </a:r>
            <a:r>
              <a:rPr lang="ja-JP" altLang="en-US" sz="2400" dirty="0"/>
              <a:t>マウスで左クリックする</a:t>
            </a:r>
            <a:r>
              <a:rPr lang="ja-JP" altLang="en-US" sz="2400" dirty="0" smtClean="0"/>
              <a:t>．</a:t>
            </a:r>
            <a:endParaRPr kumimoji="1" lang="ja-JP" altLang="en-US" sz="2400" dirty="0"/>
          </a:p>
        </p:txBody>
      </p:sp>
      <p:sp>
        <p:nvSpPr>
          <p:cNvPr id="7" name="角丸四角形 6"/>
          <p:cNvSpPr/>
          <p:nvPr/>
        </p:nvSpPr>
        <p:spPr>
          <a:xfrm>
            <a:off x="3491880" y="4017440"/>
            <a:ext cx="720080" cy="4142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H="1">
            <a:off x="3086649" y="1158358"/>
            <a:ext cx="2925512" cy="18775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4227377" y="2907082"/>
            <a:ext cx="1753140" cy="10815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flipV="1">
            <a:off x="3086649" y="4876934"/>
            <a:ext cx="2893868" cy="85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099203" y="4619969"/>
            <a:ext cx="2448272" cy="1569660"/>
          </a:xfrm>
          <a:prstGeom prst="rect">
            <a:avLst/>
          </a:prstGeom>
          <a:noFill/>
        </p:spPr>
        <p:txBody>
          <a:bodyPr wrap="square" rtlCol="0">
            <a:spAutoFit/>
          </a:bodyPr>
          <a:lstStyle/>
          <a:p>
            <a:r>
              <a:rPr lang="ja-JP" altLang="en-US" sz="2400" dirty="0"/>
              <a:t>３</a:t>
            </a:r>
            <a:r>
              <a:rPr lang="ja-JP" altLang="en-US" sz="2400" dirty="0" smtClean="0"/>
              <a:t>．青い柱の枠線として適切な色（たとえば，黒）を選択する．</a:t>
            </a:r>
            <a:endParaRPr kumimoji="1" lang="ja-JP" altLang="en-US" sz="2400" dirty="0"/>
          </a:p>
        </p:txBody>
      </p:sp>
      <p:sp>
        <p:nvSpPr>
          <p:cNvPr id="18" name="角丸四角形 17"/>
          <p:cNvSpPr/>
          <p:nvPr/>
        </p:nvSpPr>
        <p:spPr>
          <a:xfrm>
            <a:off x="2442997" y="4633845"/>
            <a:ext cx="544827" cy="4100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08497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47664" y="5187819"/>
            <a:ext cx="3385863" cy="461665"/>
          </a:xfrm>
          <a:prstGeom prst="rect">
            <a:avLst/>
          </a:prstGeom>
          <a:noFill/>
        </p:spPr>
        <p:txBody>
          <a:bodyPr wrap="none" rtlCol="0">
            <a:spAutoFit/>
          </a:bodyPr>
          <a:lstStyle/>
          <a:p>
            <a:r>
              <a:rPr kumimoji="1" lang="ja-JP" altLang="en-US" sz="2400" dirty="0" smtClean="0"/>
              <a:t>ヒストグラムが完成した．</a:t>
            </a:r>
            <a:endParaRPr kumimoji="1" lang="ja-JP" altLang="en-US"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196752"/>
            <a:ext cx="6264696" cy="3922677"/>
          </a:xfrm>
          <a:prstGeom prst="rect">
            <a:avLst/>
          </a:prstGeom>
        </p:spPr>
      </p:pic>
    </p:spTree>
    <p:extLst>
      <p:ext uri="{BB962C8B-B14F-4D97-AF65-F5344CB8AC3E}">
        <p14:creationId xmlns:p14="http://schemas.microsoft.com/office/powerpoint/2010/main" val="18408180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グラフ観察のポイント</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平均（変動の中心）は</a:t>
            </a:r>
            <a:r>
              <a:rPr lang="ja-JP" altLang="en-US" dirty="0" smtClean="0"/>
              <a:t>おおよそ</a:t>
            </a:r>
            <a:r>
              <a:rPr kumimoji="1" lang="en-US" altLang="ja-JP" dirty="0" smtClean="0"/>
              <a:t>10.0cm</a:t>
            </a:r>
            <a:r>
              <a:rPr kumimoji="1" lang="ja-JP" altLang="en-US" dirty="0" smtClean="0"/>
              <a:t>でしょうか？</a:t>
            </a:r>
            <a:endParaRPr kumimoji="1" lang="en-US" altLang="ja-JP" dirty="0" smtClean="0"/>
          </a:p>
          <a:p>
            <a:r>
              <a:rPr kumimoji="1" lang="ja-JP" altLang="en-US" dirty="0" smtClean="0"/>
              <a:t>分布の概形は一つの山のある形（単峰型）でしょうか？　あるいは，別の形でしょうか？</a:t>
            </a:r>
            <a:endParaRPr kumimoji="1" lang="en-US" altLang="ja-JP" dirty="0" smtClean="0"/>
          </a:p>
          <a:p>
            <a:r>
              <a:rPr lang="ja-JP" altLang="en-US" dirty="0" smtClean="0"/>
              <a:t>左右対称でしょうか？</a:t>
            </a:r>
            <a:endParaRPr lang="en-US" altLang="ja-JP" dirty="0" smtClean="0"/>
          </a:p>
          <a:p>
            <a:r>
              <a:rPr lang="ja-JP" altLang="en-US" dirty="0" smtClean="0"/>
              <a:t>他のグループのグラフは，自分のグループと似ているでしょうか？</a:t>
            </a:r>
            <a:endParaRPr lang="en-US" altLang="ja-JP" dirty="0" smtClean="0"/>
          </a:p>
        </p:txBody>
      </p:sp>
    </p:spTree>
    <p:extLst>
      <p:ext uri="{BB962C8B-B14F-4D97-AF65-F5344CB8AC3E}">
        <p14:creationId xmlns:p14="http://schemas.microsoft.com/office/powerpoint/2010/main" val="5440900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ヒストグラムの極限型としての</a:t>
            </a:r>
            <a:r>
              <a:rPr kumimoji="1" lang="en-US" altLang="ja-JP" dirty="0" smtClean="0"/>
              <a:t/>
            </a:r>
            <a:br>
              <a:rPr kumimoji="1" lang="en-US" altLang="ja-JP" dirty="0" smtClean="0"/>
            </a:br>
            <a:r>
              <a:rPr kumimoji="1" lang="ja-JP" altLang="en-US" dirty="0" smtClean="0"/>
              <a:t>正規分布</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パスタの本数を無限に増やす．</a:t>
            </a:r>
            <a:endParaRPr kumimoji="1" lang="en-US" altLang="ja-JP" dirty="0" smtClean="0"/>
          </a:p>
          <a:p>
            <a:r>
              <a:rPr lang="ja-JP" altLang="en-US" dirty="0" smtClean="0"/>
              <a:t>階級</a:t>
            </a:r>
            <a:r>
              <a:rPr lang="ja-JP" altLang="en-US" dirty="0"/>
              <a:t>の幅はいくらでも小さくできるとする</a:t>
            </a:r>
            <a:r>
              <a:rPr lang="ja-JP" altLang="en-US" dirty="0" smtClean="0"/>
              <a:t>．</a:t>
            </a:r>
            <a:endParaRPr lang="en-US" altLang="ja-JP" dirty="0" smtClean="0"/>
          </a:p>
          <a:p>
            <a:r>
              <a:rPr lang="ja-JP" altLang="en-US" dirty="0" smtClean="0"/>
              <a:t>山の稜線はしだいに滑らかになり，ひとつの曲線に近づくと考えられる．</a:t>
            </a:r>
            <a:endParaRPr lang="en-US" altLang="ja-JP" dirty="0" smtClean="0"/>
          </a:p>
          <a:p>
            <a:r>
              <a:rPr lang="ja-JP" altLang="en-US" dirty="0" smtClean="0"/>
              <a:t>こうして考えられる理論的な分布が正規分布である．</a:t>
            </a:r>
            <a:endParaRPr lang="en-US" altLang="ja-JP" dirty="0"/>
          </a:p>
        </p:txBody>
      </p:sp>
    </p:spTree>
    <p:extLst>
      <p:ext uri="{BB962C8B-B14F-4D97-AF65-F5344CB8AC3E}">
        <p14:creationId xmlns:p14="http://schemas.microsoft.com/office/powerpoint/2010/main" val="1948860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124744"/>
            <a:ext cx="5107920" cy="4016908"/>
          </a:xfrm>
          <a:prstGeom prst="rect">
            <a:avLst/>
          </a:prstGeom>
        </p:spPr>
      </p:pic>
      <p:sp>
        <p:nvSpPr>
          <p:cNvPr id="9" name="テキスト ボックス 8"/>
          <p:cNvSpPr txBox="1"/>
          <p:nvPr/>
        </p:nvSpPr>
        <p:spPr>
          <a:xfrm flipH="1">
            <a:off x="6228184" y="1785926"/>
            <a:ext cx="2643206" cy="1938992"/>
          </a:xfrm>
          <a:prstGeom prst="rect">
            <a:avLst/>
          </a:prstGeom>
          <a:noFill/>
        </p:spPr>
        <p:txBody>
          <a:bodyPr wrap="square" rtlCol="0">
            <a:spAutoFit/>
          </a:bodyPr>
          <a:lstStyle/>
          <a:p>
            <a:r>
              <a:rPr lang="en-US" altLang="ja-JP" sz="2400" dirty="0" smtClean="0"/>
              <a:t>[</a:t>
            </a:r>
            <a:r>
              <a:rPr lang="ja-JP" altLang="en-US" sz="2400" dirty="0" smtClean="0"/>
              <a:t>ホーム</a:t>
            </a:r>
            <a:r>
              <a:rPr lang="en-US" altLang="ja-JP" sz="2400" dirty="0" smtClean="0"/>
              <a:t>]</a:t>
            </a:r>
            <a:r>
              <a:rPr lang="ja-JP" altLang="en-US" sz="2400" dirty="0" smtClean="0"/>
              <a:t>タブ右端の</a:t>
            </a:r>
            <a:r>
              <a:rPr lang="en-US" altLang="ja-JP" sz="2400" dirty="0" smtClean="0"/>
              <a:t>[</a:t>
            </a:r>
            <a:r>
              <a:rPr lang="ja-JP" altLang="en-US" sz="2400" dirty="0" smtClean="0"/>
              <a:t>編集</a:t>
            </a:r>
            <a:r>
              <a:rPr lang="en-US" altLang="ja-JP" sz="2400" dirty="0" smtClean="0"/>
              <a:t>]</a:t>
            </a:r>
            <a:r>
              <a:rPr lang="ja-JP" altLang="en-US" sz="2400" dirty="0" smtClean="0"/>
              <a:t>から，「フィル」</a:t>
            </a:r>
            <a:r>
              <a:rPr lang="en-US" altLang="ja-JP" sz="2400" dirty="0" smtClean="0"/>
              <a:t> </a:t>
            </a:r>
            <a:r>
              <a:rPr lang="ja-JP" altLang="en-US" sz="2400" dirty="0" smtClean="0"/>
              <a:t>（下向き矢印のアイコン）をマウスで左クリックする．</a:t>
            </a:r>
            <a:endParaRPr kumimoji="1" lang="ja-JP" altLang="en-US" sz="2400" dirty="0"/>
          </a:p>
        </p:txBody>
      </p:sp>
      <p:cxnSp>
        <p:nvCxnSpPr>
          <p:cNvPr id="7" name="直線矢印コネクタ 6"/>
          <p:cNvCxnSpPr/>
          <p:nvPr/>
        </p:nvCxnSpPr>
        <p:spPr>
          <a:xfrm flipH="1" flipV="1">
            <a:off x="3851920" y="2132856"/>
            <a:ext cx="2376264" cy="86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100</a:t>
            </a:r>
            <a:r>
              <a:rPr kumimoji="1" lang="ja-JP" altLang="en-US" dirty="0" smtClean="0"/>
              <a:t>本のパスタの長さの分布</a:t>
            </a:r>
            <a:endParaRPr kumimoji="1" lang="ja-JP" altLang="en-US" dirty="0"/>
          </a:p>
        </p:txBody>
      </p:sp>
      <p:sp>
        <p:nvSpPr>
          <p:cNvPr id="4" name="スライド番号プレースホルダー 3"/>
          <p:cNvSpPr>
            <a:spLocks noGrp="1"/>
          </p:cNvSpPr>
          <p:nvPr>
            <p:ph type="sldNum" sz="quarter" idx="12"/>
          </p:nvPr>
        </p:nvSpPr>
        <p:spPr/>
        <p:txBody>
          <a:bodyPr/>
          <a:lstStyle/>
          <a:p>
            <a:fld id="{D3B39F16-3AC4-49CE-9192-24868322B5C5}" type="slidenum">
              <a:rPr kumimoji="1" lang="ja-JP" altLang="en-US" smtClean="0"/>
              <a:t>70</a:t>
            </a:fld>
            <a:endParaRPr kumimoji="1" lang="ja-JP" altLang="en-US"/>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106403100"/>
              </p:ext>
            </p:extLst>
          </p:nvPr>
        </p:nvGraphicFramePr>
        <p:xfrm>
          <a:off x="457200" y="1628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8290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10,000</a:t>
            </a:r>
            <a:r>
              <a:rPr lang="ja-JP" altLang="en-US" dirty="0"/>
              <a:t>本のパスタの</a:t>
            </a:r>
            <a:r>
              <a:rPr lang="ja-JP" altLang="en-US" dirty="0" smtClean="0"/>
              <a:t>長さの分布</a:t>
            </a:r>
            <a:endParaRPr kumimoji="1" lang="ja-JP" altLang="en-US" dirty="0"/>
          </a:p>
        </p:txBody>
      </p:sp>
      <p:sp>
        <p:nvSpPr>
          <p:cNvPr id="4" name="スライド番号プレースホルダー 3"/>
          <p:cNvSpPr>
            <a:spLocks noGrp="1"/>
          </p:cNvSpPr>
          <p:nvPr>
            <p:ph type="sldNum" sz="quarter" idx="12"/>
          </p:nvPr>
        </p:nvSpPr>
        <p:spPr/>
        <p:txBody>
          <a:bodyPr/>
          <a:lstStyle/>
          <a:p>
            <a:fld id="{D3B39F16-3AC4-49CE-9192-24868322B5C5}" type="slidenum">
              <a:rPr kumimoji="1" lang="ja-JP" altLang="en-US" smtClean="0"/>
              <a:t>71</a:t>
            </a:fld>
            <a:endParaRPr kumimoji="1" lang="ja-JP" altLang="en-US"/>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63000277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5215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標準正規分布のグラフ</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1412776"/>
            <a:ext cx="5040560" cy="5033059"/>
          </a:xfrm>
        </p:spPr>
      </p:pic>
    </p:spTree>
    <p:extLst>
      <p:ext uri="{BB962C8B-B14F-4D97-AF65-F5344CB8AC3E}">
        <p14:creationId xmlns:p14="http://schemas.microsoft.com/office/powerpoint/2010/main" val="14557179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シミュレーション</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パスタの長さデータは，どのようなメカニズムで生じているのだろうか？</a:t>
            </a:r>
            <a:endParaRPr lang="en-US" altLang="ja-JP" dirty="0" smtClean="0"/>
          </a:p>
          <a:p>
            <a:pPr lvl="1"/>
            <a:r>
              <a:rPr kumimoji="1" lang="ja-JP" altLang="en-US" dirty="0" smtClean="0"/>
              <a:t>一般には，「この現象はどのようなメカニズムで生じているのだろうか？」という問い</a:t>
            </a:r>
            <a:endParaRPr kumimoji="1" lang="en-US" altLang="ja-JP" dirty="0" smtClean="0"/>
          </a:p>
          <a:p>
            <a:r>
              <a:rPr lang="ja-JP" altLang="en-US" dirty="0" smtClean="0"/>
              <a:t>データ発生のプロセスを仮定し，</a:t>
            </a:r>
            <a:r>
              <a:rPr lang="ja-JP" altLang="en-US" u="sng" dirty="0" smtClean="0">
                <a:solidFill>
                  <a:srgbClr val="FF0000"/>
                </a:solidFill>
              </a:rPr>
              <a:t>シミュレーション</a:t>
            </a:r>
            <a:r>
              <a:rPr lang="ja-JP" altLang="en-US" dirty="0" smtClean="0"/>
              <a:t>を行う．</a:t>
            </a:r>
            <a:endParaRPr lang="en-US" altLang="ja-JP" dirty="0" smtClean="0"/>
          </a:p>
          <a:p>
            <a:r>
              <a:rPr kumimoji="1" lang="ja-JP" altLang="en-US" u="sng" dirty="0" smtClean="0"/>
              <a:t>シミュレーションの結果とデータとを比較し，両者がよく一致していれば，有力な現象説明となる</a:t>
            </a:r>
            <a:r>
              <a:rPr kumimoji="1" lang="ja-JP" altLang="en-US" dirty="0" smtClean="0"/>
              <a:t>．</a:t>
            </a:r>
            <a:endParaRPr kumimoji="1" lang="en-US" altLang="ja-JP"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en-US" dirty="0" smtClean="0"/>
              <a:t>折ったパスタの長さは，目標</a:t>
            </a:r>
            <a:r>
              <a:rPr kumimoji="1" lang="ja-JP" altLang="en-US" dirty="0" smtClean="0"/>
              <a:t>値（</a:t>
            </a:r>
            <a:r>
              <a:rPr kumimoji="1" lang="en-US" altLang="ja-JP" dirty="0" smtClean="0"/>
              <a:t>10.0cm</a:t>
            </a:r>
            <a:r>
              <a:rPr kumimoji="1" lang="ja-JP" altLang="en-US" dirty="0" smtClean="0"/>
              <a:t>）に誤差が加わって生じたのではないかと考えてみる．</a:t>
            </a:r>
            <a:endParaRPr kumimoji="1" lang="en-US" altLang="ja-JP" dirty="0" smtClean="0"/>
          </a:p>
          <a:p>
            <a:pPr lvl="1"/>
            <a:r>
              <a:rPr lang="ja-JP" altLang="en-US" dirty="0" smtClean="0"/>
              <a:t>これは当然だが，今の時点ではよくわからないデータであると思うことにする．</a:t>
            </a:r>
            <a:endParaRPr lang="en-US" altLang="ja-JP" dirty="0" smtClean="0"/>
          </a:p>
          <a:p>
            <a:r>
              <a:rPr lang="ja-JP" altLang="en-US" u="sng" dirty="0" smtClean="0"/>
              <a:t>誤差は正規分布すると考えてみる</a:t>
            </a:r>
            <a:r>
              <a:rPr lang="ja-JP" altLang="en-US" dirty="0" smtClean="0"/>
              <a:t>．</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ja-JP" altLang="en-US" dirty="0" smtClean="0"/>
              <a:t>長さ </a:t>
            </a:r>
            <a:r>
              <a:rPr kumimoji="1" lang="en-US" altLang="ja-JP" dirty="0" smtClean="0"/>
              <a:t>= </a:t>
            </a:r>
            <a:r>
              <a:rPr kumimoji="1" lang="ja-JP" altLang="en-US" dirty="0" smtClean="0"/>
              <a:t>目標値 ＋ 誤差</a:t>
            </a:r>
            <a:endParaRPr kumimoji="1" lang="en-US" altLang="ja-JP" dirty="0" smtClean="0"/>
          </a:p>
          <a:p>
            <a:endParaRPr lang="en-US" altLang="ja-JP" dirty="0" smtClean="0"/>
          </a:p>
          <a:p>
            <a:endParaRPr kumimoji="1" lang="en-US" altLang="ja-JP" dirty="0" smtClean="0"/>
          </a:p>
          <a:p>
            <a:r>
              <a:rPr lang="ja-JP" altLang="en-US" dirty="0" smtClean="0"/>
              <a:t>一般の「線形回帰モデル」は，</a:t>
            </a:r>
            <a:endParaRPr kumimoji="1" lang="ja-JP" altLang="en-US" dirty="0"/>
          </a:p>
        </p:txBody>
      </p:sp>
      <p:sp>
        <p:nvSpPr>
          <p:cNvPr id="5" name="テキスト ボックス 4"/>
          <p:cNvSpPr txBox="1"/>
          <p:nvPr/>
        </p:nvSpPr>
        <p:spPr>
          <a:xfrm>
            <a:off x="4114800" y="2971800"/>
            <a:ext cx="65" cy="276999"/>
          </a:xfrm>
          <a:prstGeom prst="rect">
            <a:avLst/>
          </a:prstGeom>
          <a:noFill/>
        </p:spPr>
        <p:txBody>
          <a:bodyPr wrap="none" lIns="0" tIns="0" rIns="0" bIns="0" rtlCol="0">
            <a:spAutoFit/>
          </a:bodyPr>
          <a:lstStyle/>
          <a:p>
            <a:endParaRPr kumimoji="1" lang="ja-JP" altLang="en-US" dirty="0"/>
          </a:p>
        </p:txBody>
      </p:sp>
      <mc:AlternateContent xmlns:mc="http://schemas.openxmlformats.org/markup-compatibility/2006">
        <mc:Choice xmlns:a14="http://schemas.microsoft.com/office/drawing/2010/main" Requires="a14">
          <p:sp>
            <p:nvSpPr>
              <p:cNvPr id="7" name="テキスト ボックス 6"/>
              <p:cNvSpPr txBox="1"/>
              <p:nvPr/>
            </p:nvSpPr>
            <p:spPr>
              <a:xfrm>
                <a:off x="2089053" y="2375208"/>
                <a:ext cx="2025747" cy="49244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ja-JP" sz="3200" i="1" smtClean="0">
                              <a:latin typeface="Cambria Math" panose="02040503050406030204" pitchFamily="18" charset="0"/>
                            </a:rPr>
                          </m:ctrlPr>
                        </m:sSubPr>
                        <m:e>
                          <m:r>
                            <a:rPr kumimoji="1" lang="en-US" altLang="ja-JP" sz="3200" b="0" i="1" smtClean="0">
                              <a:latin typeface="Cambria Math" panose="02040503050406030204" pitchFamily="18" charset="0"/>
                            </a:rPr>
                            <m:t>𝑦</m:t>
                          </m:r>
                        </m:e>
                        <m:sub>
                          <m:r>
                            <a:rPr kumimoji="1" lang="en-US" altLang="ja-JP" sz="3200" b="0" i="1" smtClean="0">
                              <a:latin typeface="Cambria Math" panose="02040503050406030204" pitchFamily="18" charset="0"/>
                            </a:rPr>
                            <m:t>𝑖</m:t>
                          </m:r>
                        </m:sub>
                      </m:sSub>
                      <m:r>
                        <a:rPr kumimoji="1" lang="en-US" altLang="ja-JP" sz="3200" b="0" i="1" smtClean="0">
                          <a:latin typeface="Cambria Math" panose="02040503050406030204" pitchFamily="18" charset="0"/>
                        </a:rPr>
                        <m:t>=</m:t>
                      </m:r>
                      <m:r>
                        <a:rPr kumimoji="1" lang="ja-JP" altLang="en-US" sz="3200" b="0" i="1" smtClean="0">
                          <a:latin typeface="Cambria Math" panose="02040503050406030204" pitchFamily="18" charset="0"/>
                        </a:rPr>
                        <m:t>𝜇</m:t>
                      </m:r>
                      <m:r>
                        <a:rPr kumimoji="1" lang="en-US" altLang="ja-JP" sz="3200" b="0" i="1" smtClean="0">
                          <a:latin typeface="Cambria Math" panose="02040503050406030204" pitchFamily="18" charset="0"/>
                        </a:rPr>
                        <m:t>+</m:t>
                      </m:r>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𝑒</m:t>
                          </m:r>
                        </m:e>
                        <m:sub>
                          <m:r>
                            <a:rPr kumimoji="1" lang="en-US" altLang="ja-JP" sz="3200" b="0" i="1" smtClean="0">
                              <a:latin typeface="Cambria Math" panose="02040503050406030204" pitchFamily="18" charset="0"/>
                            </a:rPr>
                            <m:t>𝑖</m:t>
                          </m:r>
                        </m:sub>
                      </m:sSub>
                    </m:oMath>
                  </m:oMathPara>
                </a14:m>
                <a:endParaRPr kumimoji="1" lang="ja-JP" altLang="en-US" sz="3200" dirty="0"/>
              </a:p>
            </p:txBody>
          </p:sp>
        </mc:Choice>
        <mc:Fallback>
          <p:sp>
            <p:nvSpPr>
              <p:cNvPr id="7" name="テキスト ボックス 6"/>
              <p:cNvSpPr txBox="1">
                <a:spLocks noRot="1" noChangeAspect="1" noMove="1" noResize="1" noEditPoints="1" noAdjustHandles="1" noChangeArrowheads="1" noChangeShapeType="1" noTextEdit="1"/>
              </p:cNvSpPr>
              <p:nvPr/>
            </p:nvSpPr>
            <p:spPr>
              <a:xfrm>
                <a:off x="2089053" y="2375208"/>
                <a:ext cx="2025747" cy="492443"/>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8" name="テキスト ボックス 7"/>
              <p:cNvSpPr txBox="1"/>
              <p:nvPr/>
            </p:nvSpPr>
            <p:spPr>
              <a:xfrm>
                <a:off x="2089053" y="4239251"/>
                <a:ext cx="5690276" cy="49244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ja-JP" sz="3200" i="1" smtClean="0">
                              <a:latin typeface="Cambria Math" panose="02040503050406030204" pitchFamily="18" charset="0"/>
                            </a:rPr>
                          </m:ctrlPr>
                        </m:sSubPr>
                        <m:e>
                          <m:r>
                            <a:rPr kumimoji="1" lang="en-US" altLang="ja-JP" sz="3200" b="0" i="1" smtClean="0">
                              <a:latin typeface="Cambria Math" panose="02040503050406030204" pitchFamily="18" charset="0"/>
                            </a:rPr>
                            <m:t>𝑦</m:t>
                          </m:r>
                        </m:e>
                        <m:sub>
                          <m:r>
                            <a:rPr kumimoji="1" lang="en-US" altLang="ja-JP" sz="3200" b="0" i="1" smtClean="0">
                              <a:latin typeface="Cambria Math" panose="02040503050406030204" pitchFamily="18" charset="0"/>
                            </a:rPr>
                            <m:t>𝑖</m:t>
                          </m:r>
                        </m:sub>
                      </m:sSub>
                      <m:r>
                        <a:rPr kumimoji="1" lang="en-US" altLang="ja-JP" sz="3200" b="0" i="1" smtClean="0">
                          <a:latin typeface="Cambria Math" panose="02040503050406030204" pitchFamily="18" charset="0"/>
                        </a:rPr>
                        <m:t>=</m:t>
                      </m:r>
                      <m:r>
                        <a:rPr kumimoji="1" lang="ja-JP" altLang="en-US" sz="3200" b="0" i="1" smtClean="0">
                          <a:latin typeface="Cambria Math" panose="02040503050406030204" pitchFamily="18" charset="0"/>
                        </a:rPr>
                        <m:t>𝛼</m:t>
                      </m:r>
                      <m:r>
                        <a:rPr kumimoji="1" lang="en-US" altLang="ja-JP" sz="3200" b="0" i="1" smtClean="0">
                          <a:latin typeface="Cambria Math" panose="02040503050406030204" pitchFamily="18" charset="0"/>
                        </a:rPr>
                        <m:t>+</m:t>
                      </m:r>
                      <m:sSub>
                        <m:sSubPr>
                          <m:ctrlPr>
                            <a:rPr kumimoji="1" lang="en-US" altLang="ja-JP" sz="3200" b="0" i="1" smtClean="0">
                              <a:latin typeface="Cambria Math" panose="02040503050406030204" pitchFamily="18" charset="0"/>
                            </a:rPr>
                          </m:ctrlPr>
                        </m:sSubPr>
                        <m:e>
                          <m:r>
                            <a:rPr kumimoji="1" lang="ja-JP" altLang="en-US" sz="3200" b="0" i="1" smtClean="0">
                              <a:latin typeface="Cambria Math" panose="02040503050406030204" pitchFamily="18" charset="0"/>
                            </a:rPr>
                            <m:t>𝛽</m:t>
                          </m:r>
                        </m:e>
                        <m:sub>
                          <m:r>
                            <a:rPr kumimoji="1" lang="en-US" altLang="ja-JP" sz="3200" b="0" i="1" smtClean="0">
                              <a:latin typeface="Cambria Math" panose="02040503050406030204" pitchFamily="18" charset="0"/>
                            </a:rPr>
                            <m:t>1</m:t>
                          </m:r>
                        </m:sub>
                      </m:sSub>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𝑥</m:t>
                          </m:r>
                        </m:e>
                        <m:sub>
                          <m:r>
                            <a:rPr kumimoji="1" lang="en-US" altLang="ja-JP" sz="3200" b="0" i="1" smtClean="0">
                              <a:latin typeface="Cambria Math" panose="02040503050406030204" pitchFamily="18" charset="0"/>
                            </a:rPr>
                            <m:t>1</m:t>
                          </m:r>
                          <m:r>
                            <a:rPr kumimoji="1" lang="en-US" altLang="ja-JP" sz="3200" b="0" i="1" smtClean="0">
                              <a:latin typeface="Cambria Math" panose="02040503050406030204" pitchFamily="18" charset="0"/>
                            </a:rPr>
                            <m:t>𝑖</m:t>
                          </m:r>
                        </m:sub>
                      </m:sSub>
                      <m:r>
                        <a:rPr kumimoji="1" lang="en-US" altLang="ja-JP" sz="3200" b="0" i="1" smtClean="0">
                          <a:latin typeface="Cambria Math" panose="02040503050406030204" pitchFamily="18" charset="0"/>
                        </a:rPr>
                        <m:t>+</m:t>
                      </m:r>
                      <m:sSub>
                        <m:sSubPr>
                          <m:ctrlPr>
                            <a:rPr lang="en-US" altLang="ja-JP" sz="3200" i="1">
                              <a:latin typeface="Cambria Math" panose="02040503050406030204" pitchFamily="18" charset="0"/>
                            </a:rPr>
                          </m:ctrlPr>
                        </m:sSubPr>
                        <m:e>
                          <m:r>
                            <a:rPr lang="ja-JP" altLang="en-US" sz="3200" i="1">
                              <a:latin typeface="Cambria Math" panose="02040503050406030204" pitchFamily="18" charset="0"/>
                            </a:rPr>
                            <m:t>𝛽</m:t>
                          </m:r>
                        </m:e>
                        <m:sub>
                          <m:r>
                            <a:rPr lang="en-US" altLang="ja-JP" sz="3200" b="0" i="1" smtClean="0">
                              <a:latin typeface="Cambria Math" panose="02040503050406030204" pitchFamily="18" charset="0"/>
                            </a:rPr>
                            <m:t>2</m:t>
                          </m:r>
                        </m:sub>
                      </m:sSub>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𝑥</m:t>
                          </m:r>
                        </m:e>
                        <m:sub>
                          <m:r>
                            <a:rPr lang="en-US" altLang="ja-JP" sz="3200" b="0" i="1" smtClean="0">
                              <a:latin typeface="Cambria Math" panose="02040503050406030204" pitchFamily="18" charset="0"/>
                            </a:rPr>
                            <m:t>2</m:t>
                          </m:r>
                          <m:r>
                            <a:rPr lang="en-US" altLang="ja-JP" sz="3200" i="1">
                              <a:latin typeface="Cambria Math" panose="02040503050406030204" pitchFamily="18" charset="0"/>
                            </a:rPr>
                            <m:t>𝑖</m:t>
                          </m:r>
                        </m:sub>
                      </m:sSub>
                      <m:r>
                        <a:rPr lang="en-US" altLang="ja-JP" sz="3200" b="0" i="1" smtClean="0">
                          <a:latin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m:t>
                      </m:r>
                      <m:sSub>
                        <m:sSubPr>
                          <m:ctrlPr>
                            <a:rPr lang="en-US" altLang="ja-JP" sz="3200" b="0" i="1" smtClean="0">
                              <a:latin typeface="Cambria Math" panose="02040503050406030204" pitchFamily="18" charset="0"/>
                              <a:ea typeface="Cambria Math" panose="02040503050406030204" pitchFamily="18" charset="0"/>
                            </a:rPr>
                          </m:ctrlPr>
                        </m:sSubPr>
                        <m:e>
                          <m:r>
                            <a:rPr lang="en-US" altLang="ja-JP" sz="3200" b="0" i="1" smtClean="0">
                              <a:latin typeface="Cambria Math" panose="02040503050406030204" pitchFamily="18" charset="0"/>
                              <a:ea typeface="Cambria Math" panose="02040503050406030204" pitchFamily="18" charset="0"/>
                            </a:rPr>
                            <m:t>𝑒</m:t>
                          </m:r>
                        </m:e>
                        <m:sub>
                          <m:r>
                            <a:rPr lang="en-US" altLang="ja-JP" sz="3200" b="0" i="1" smtClean="0">
                              <a:latin typeface="Cambria Math" panose="02040503050406030204" pitchFamily="18" charset="0"/>
                              <a:ea typeface="Cambria Math" panose="02040503050406030204" pitchFamily="18" charset="0"/>
                            </a:rPr>
                            <m:t>𝑖</m:t>
                          </m:r>
                        </m:sub>
                      </m:sSub>
                    </m:oMath>
                  </m:oMathPara>
                </a14:m>
                <a:endParaRPr kumimoji="1" lang="ja-JP" altLang="en-US" sz="3200" dirty="0"/>
              </a:p>
            </p:txBody>
          </p:sp>
        </mc:Choice>
        <mc:Fallback>
          <p:sp>
            <p:nvSpPr>
              <p:cNvPr id="8" name="テキスト ボックス 7"/>
              <p:cNvSpPr txBox="1">
                <a:spLocks noRot="1" noChangeAspect="1" noMove="1" noResize="1" noEditPoints="1" noAdjustHandles="1" noChangeArrowheads="1" noChangeShapeType="1" noTextEdit="1"/>
              </p:cNvSpPr>
              <p:nvPr/>
            </p:nvSpPr>
            <p:spPr>
              <a:xfrm>
                <a:off x="2089053" y="4239251"/>
                <a:ext cx="5690276" cy="492443"/>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シミュレーションの手順</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新しいワークシートで，以下のように入力する．</a:t>
            </a:r>
            <a:endParaRPr kumimoji="1" lang="en-US" altLang="ja-JP" dirty="0" smtClean="0"/>
          </a:p>
          <a:p>
            <a:pPr lvl="1"/>
            <a:r>
              <a:rPr kumimoji="1" lang="en-US" altLang="ja-JP" dirty="0" smtClean="0"/>
              <a:t>A1</a:t>
            </a:r>
            <a:r>
              <a:rPr kumimoji="1" lang="ja-JP" altLang="en-US" dirty="0" smtClean="0"/>
              <a:t>セル：</a:t>
            </a:r>
            <a:r>
              <a:rPr lang="ja-JP" altLang="en-US" dirty="0" smtClean="0"/>
              <a:t>試行</a:t>
            </a:r>
            <a:endParaRPr kumimoji="1" lang="en-US" altLang="ja-JP" dirty="0" smtClean="0"/>
          </a:p>
          <a:p>
            <a:pPr lvl="1"/>
            <a:r>
              <a:rPr kumimoji="1" lang="en-US" altLang="ja-JP" dirty="0" smtClean="0"/>
              <a:t>B1</a:t>
            </a:r>
            <a:r>
              <a:rPr kumimoji="1" lang="ja-JP" altLang="en-US" dirty="0" smtClean="0"/>
              <a:t>セル：目標値</a:t>
            </a:r>
            <a:endParaRPr kumimoji="1" lang="en-US" altLang="ja-JP" dirty="0" smtClean="0"/>
          </a:p>
          <a:p>
            <a:pPr lvl="1"/>
            <a:r>
              <a:rPr lang="en-US" altLang="ja-JP" dirty="0" smtClean="0"/>
              <a:t>C1</a:t>
            </a:r>
            <a:r>
              <a:rPr lang="ja-JP" altLang="en-US" dirty="0" smtClean="0"/>
              <a:t>セル：誤差</a:t>
            </a:r>
            <a:endParaRPr lang="en-US" altLang="ja-JP" dirty="0" smtClean="0"/>
          </a:p>
          <a:p>
            <a:pPr lvl="1"/>
            <a:r>
              <a:rPr kumimoji="1" lang="en-US" altLang="ja-JP" dirty="0" smtClean="0"/>
              <a:t>D1</a:t>
            </a:r>
            <a:r>
              <a:rPr kumimoji="1" lang="ja-JP" altLang="en-US" dirty="0" smtClean="0"/>
              <a:t>セル：長さ</a:t>
            </a:r>
            <a:endParaRPr kumimoji="1" lang="en-US" altLang="ja-JP" dirty="0" smtClean="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014" y="4293096"/>
            <a:ext cx="5037971" cy="1656184"/>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a:t>実験の時と同様に，</a:t>
            </a:r>
            <a:r>
              <a:rPr lang="en-US" altLang="ja-JP" dirty="0"/>
              <a:t>A</a:t>
            </a:r>
            <a:r>
              <a:rPr lang="ja-JP" altLang="en-US" dirty="0"/>
              <a:t>列に </a:t>
            </a:r>
            <a:r>
              <a:rPr lang="en-US" altLang="ja-JP" dirty="0"/>
              <a:t>1 </a:t>
            </a:r>
            <a:r>
              <a:rPr lang="ja-JP" altLang="en-US" dirty="0"/>
              <a:t>から </a:t>
            </a:r>
            <a:r>
              <a:rPr lang="en-US" altLang="ja-JP" dirty="0"/>
              <a:t>100 </a:t>
            </a:r>
            <a:r>
              <a:rPr lang="ja-JP" altLang="en-US" dirty="0" err="1"/>
              <a:t>までの</a:t>
            </a:r>
            <a:r>
              <a:rPr lang="ja-JP" altLang="en-US" dirty="0"/>
              <a:t>数を入力する</a:t>
            </a:r>
            <a:r>
              <a:rPr lang="ja-JP" altLang="en-US" dirty="0" smtClean="0"/>
              <a:t>．</a:t>
            </a:r>
            <a:endParaRPr lang="en-US" altLang="ja-JP" dirty="0" smtClean="0"/>
          </a:p>
          <a:p>
            <a:r>
              <a:rPr lang="en-US" altLang="ja-JP" dirty="0" smtClean="0"/>
              <a:t>B2 </a:t>
            </a:r>
            <a:r>
              <a:rPr lang="ja-JP" altLang="en-US" dirty="0" smtClean="0"/>
              <a:t>セルから </a:t>
            </a:r>
            <a:r>
              <a:rPr lang="en-US" altLang="ja-JP" dirty="0" smtClean="0"/>
              <a:t>B101 </a:t>
            </a:r>
            <a:r>
              <a:rPr lang="ja-JP" altLang="en-US" dirty="0" smtClean="0"/>
              <a:t>セルすべてに，</a:t>
            </a:r>
            <a:r>
              <a:rPr lang="en-US" altLang="ja-JP" dirty="0" smtClean="0"/>
              <a:t>10</a:t>
            </a:r>
            <a:r>
              <a:rPr lang="ja-JP" altLang="en-US" dirty="0" smtClean="0"/>
              <a:t>という値を入力する．</a:t>
            </a:r>
            <a:endParaRPr lang="en-US" altLang="ja-JP" dirty="0" smtClean="0"/>
          </a:p>
          <a:p>
            <a:pPr lvl="1"/>
            <a:r>
              <a:rPr lang="en-US" altLang="ja-JP" dirty="0" smtClean="0"/>
              <a:t>B2</a:t>
            </a:r>
            <a:r>
              <a:rPr lang="ja-JP" altLang="en-US" dirty="0" smtClean="0"/>
              <a:t>セルにだけ直接に入力して，あとはコピーすればよい．</a:t>
            </a:r>
            <a:endParaRPr lang="en-US" altLang="ja-JP" dirty="0"/>
          </a:p>
          <a:p>
            <a:endParaRPr kumimoji="1" lang="ja-JP" altLang="en-US" dirty="0"/>
          </a:p>
        </p:txBody>
      </p:sp>
    </p:spTree>
    <p:extLst>
      <p:ext uri="{BB962C8B-B14F-4D97-AF65-F5344CB8AC3E}">
        <p14:creationId xmlns:p14="http://schemas.microsoft.com/office/powerpoint/2010/main" val="25473162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92500"/>
          </a:bodyPr>
          <a:lstStyle/>
          <a:p>
            <a:r>
              <a:rPr lang="en-US" altLang="ja-JP" dirty="0" smtClean="0"/>
              <a:t>C2</a:t>
            </a:r>
            <a:r>
              <a:rPr lang="ja-JP" altLang="en-US" dirty="0"/>
              <a:t>セルに</a:t>
            </a:r>
            <a:r>
              <a:rPr lang="en-US" altLang="ja-JP" dirty="0"/>
              <a:t/>
            </a:r>
            <a:br>
              <a:rPr lang="en-US" altLang="ja-JP" dirty="0"/>
            </a:br>
            <a:r>
              <a:rPr lang="ja-JP" altLang="en-US" dirty="0"/>
              <a:t> </a:t>
            </a:r>
            <a:r>
              <a:rPr lang="en-US" altLang="ja-JP" dirty="0">
                <a:solidFill>
                  <a:srgbClr val="0070C0"/>
                </a:solidFill>
              </a:rPr>
              <a:t>=</a:t>
            </a:r>
            <a:r>
              <a:rPr lang="en-US" altLang="ja-JP" dirty="0" smtClean="0">
                <a:solidFill>
                  <a:srgbClr val="0070C0"/>
                </a:solidFill>
              </a:rPr>
              <a:t>ROUND(NORM.INV(RAND</a:t>
            </a:r>
            <a:r>
              <a:rPr lang="en-US" altLang="ja-JP" dirty="0">
                <a:solidFill>
                  <a:srgbClr val="0070C0"/>
                </a:solidFill>
              </a:rPr>
              <a:t>(), </a:t>
            </a:r>
            <a:r>
              <a:rPr lang="en-US" altLang="ja-JP" dirty="0" smtClean="0">
                <a:solidFill>
                  <a:srgbClr val="0070C0"/>
                </a:solidFill>
              </a:rPr>
              <a:t>0, 0.5), </a:t>
            </a:r>
            <a:r>
              <a:rPr lang="en-US" altLang="ja-JP" dirty="0">
                <a:solidFill>
                  <a:srgbClr val="0070C0"/>
                </a:solidFill>
              </a:rPr>
              <a:t>1)</a:t>
            </a:r>
            <a:r>
              <a:rPr lang="en-US" altLang="ja-JP" dirty="0"/>
              <a:t/>
            </a:r>
            <a:br>
              <a:rPr lang="en-US" altLang="ja-JP" dirty="0"/>
            </a:br>
            <a:r>
              <a:rPr lang="ja-JP" altLang="en-US" dirty="0"/>
              <a:t>という式を入力する．</a:t>
            </a:r>
            <a:endParaRPr lang="en-US" altLang="ja-JP" dirty="0"/>
          </a:p>
          <a:p>
            <a:pPr lvl="1"/>
            <a:r>
              <a:rPr lang="en-US" altLang="ja-JP" dirty="0" smtClean="0"/>
              <a:t>NORM.INV</a:t>
            </a:r>
            <a:r>
              <a:rPr lang="ja-JP" altLang="en-US" dirty="0"/>
              <a:t>関数を用いて，平均 </a:t>
            </a:r>
            <a:r>
              <a:rPr lang="en-US" altLang="ja-JP" dirty="0"/>
              <a:t>0</a:t>
            </a:r>
            <a:r>
              <a:rPr lang="ja-JP" altLang="en-US" dirty="0" err="1"/>
              <a:t>，</a:t>
            </a:r>
            <a:r>
              <a:rPr lang="ja-JP" altLang="en-US" dirty="0"/>
              <a:t>標準偏差</a:t>
            </a:r>
            <a:r>
              <a:rPr lang="en-US" altLang="ja-JP" dirty="0"/>
              <a:t>0.5</a:t>
            </a:r>
            <a:r>
              <a:rPr lang="ja-JP" altLang="en-US" dirty="0"/>
              <a:t>の</a:t>
            </a:r>
            <a:r>
              <a:rPr lang="ja-JP" altLang="en-US" u="sng" dirty="0">
                <a:solidFill>
                  <a:srgbClr val="FF0000"/>
                </a:solidFill>
              </a:rPr>
              <a:t>正規分布</a:t>
            </a:r>
            <a:r>
              <a:rPr lang="ja-JP" altLang="en-US" dirty="0"/>
              <a:t>に従う乱数を発生</a:t>
            </a:r>
            <a:r>
              <a:rPr lang="ja-JP" altLang="en-US" dirty="0" smtClean="0"/>
              <a:t>させる．</a:t>
            </a:r>
            <a:endParaRPr lang="en-US" altLang="ja-JP" dirty="0" smtClean="0"/>
          </a:p>
          <a:p>
            <a:pPr lvl="1"/>
            <a:r>
              <a:rPr lang="en-US" altLang="ja-JP" dirty="0" smtClean="0"/>
              <a:t>NORM.INV</a:t>
            </a:r>
            <a:r>
              <a:rPr lang="ja-JP" altLang="en-US" dirty="0"/>
              <a:t>関数の</a:t>
            </a:r>
            <a:r>
              <a:rPr lang="ja-JP" altLang="en-US" dirty="0" smtClean="0"/>
              <a:t>第３引数</a:t>
            </a:r>
            <a:r>
              <a:rPr lang="ja-JP" altLang="en-US" dirty="0"/>
              <a:t>である「</a:t>
            </a:r>
            <a:r>
              <a:rPr lang="en-US" altLang="ja-JP" dirty="0"/>
              <a:t>0.5</a:t>
            </a:r>
            <a:r>
              <a:rPr lang="ja-JP" altLang="en-US" dirty="0"/>
              <a:t>」（標準偏差</a:t>
            </a:r>
            <a:r>
              <a:rPr lang="en-US" altLang="ja-JP" dirty="0"/>
              <a:t>0.5cm</a:t>
            </a:r>
            <a:r>
              <a:rPr lang="ja-JP" altLang="en-US" dirty="0"/>
              <a:t>という意味）は，データにあわせて調節する．</a:t>
            </a:r>
            <a:r>
              <a:rPr lang="en-US" altLang="ja-JP" dirty="0"/>
              <a:t>10cm ± (</a:t>
            </a:r>
            <a:r>
              <a:rPr lang="ja-JP" altLang="en-US" dirty="0"/>
              <a:t>標準偏差</a:t>
            </a:r>
            <a:r>
              <a:rPr lang="en-US" altLang="ja-JP" dirty="0"/>
              <a:t>×2) </a:t>
            </a:r>
            <a:r>
              <a:rPr lang="ja-JP" altLang="en-US" dirty="0"/>
              <a:t>の範囲に</a:t>
            </a:r>
            <a:r>
              <a:rPr lang="ja-JP" altLang="en-US" dirty="0" smtClean="0"/>
              <a:t>，おおよそ</a:t>
            </a:r>
            <a:r>
              <a:rPr lang="ja-JP" altLang="en-US" dirty="0"/>
              <a:t>すべての測定値が含まれるようにする</a:t>
            </a:r>
            <a:r>
              <a:rPr lang="ja-JP" altLang="en-US" dirty="0" smtClean="0"/>
              <a:t>．</a:t>
            </a:r>
            <a:endParaRPr lang="en-US" altLang="ja-JP" dirty="0" smtClean="0"/>
          </a:p>
          <a:p>
            <a:pPr lvl="1"/>
            <a:r>
              <a:rPr lang="en-US" altLang="ja-JP" dirty="0" smtClean="0"/>
              <a:t>ROUND</a:t>
            </a:r>
            <a:r>
              <a:rPr lang="ja-JP" altLang="en-US" dirty="0"/>
              <a:t>関数</a:t>
            </a:r>
            <a:r>
              <a:rPr lang="ja-JP" altLang="en-US" dirty="0" smtClean="0"/>
              <a:t>で小</a:t>
            </a:r>
            <a:r>
              <a:rPr lang="ja-JP" altLang="en-US" dirty="0"/>
              <a:t>数点以下第１位までの数値にする．</a:t>
            </a:r>
          </a:p>
          <a:p>
            <a:endParaRPr kumimoji="1" lang="ja-JP" altLang="en-US" dirty="0"/>
          </a:p>
        </p:txBody>
      </p:sp>
    </p:spTree>
    <p:extLst>
      <p:ext uri="{BB962C8B-B14F-4D97-AF65-F5344CB8AC3E}">
        <p14:creationId xmlns:p14="http://schemas.microsoft.com/office/powerpoint/2010/main" val="16296062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en-US" altLang="ja-JP" dirty="0"/>
              <a:t>C</a:t>
            </a:r>
            <a:r>
              <a:rPr lang="en-US" altLang="ja-JP" dirty="0" smtClean="0"/>
              <a:t>3</a:t>
            </a:r>
            <a:r>
              <a:rPr lang="ja-JP" altLang="en-US" dirty="0" smtClean="0"/>
              <a:t>セルから</a:t>
            </a:r>
            <a:r>
              <a:rPr lang="en-US" altLang="ja-JP" dirty="0"/>
              <a:t>C</a:t>
            </a:r>
            <a:r>
              <a:rPr lang="en-US" altLang="ja-JP" dirty="0" smtClean="0"/>
              <a:t>101</a:t>
            </a:r>
            <a:r>
              <a:rPr lang="ja-JP" altLang="en-US" dirty="0" smtClean="0"/>
              <a:t>セルに，この式をコピーする．</a:t>
            </a:r>
            <a:endParaRPr lang="en-US" altLang="ja-JP" dirty="0" smtClean="0"/>
          </a:p>
          <a:p>
            <a:pPr lvl="1"/>
            <a:r>
              <a:rPr lang="ja-JP" altLang="en-US" dirty="0" smtClean="0"/>
              <a:t>再計算されて値が変わる．気にしなくてよい．</a:t>
            </a:r>
            <a:endParaRPr lang="en-US" altLang="ja-JP" dirty="0" smtClean="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852936"/>
            <a:ext cx="3411086" cy="295232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42976" y="4786322"/>
            <a:ext cx="7143800" cy="830997"/>
          </a:xfrm>
          <a:prstGeom prst="rect">
            <a:avLst/>
          </a:prstGeom>
          <a:noFill/>
        </p:spPr>
        <p:txBody>
          <a:bodyPr wrap="square" rtlCol="0">
            <a:spAutoFit/>
          </a:bodyPr>
          <a:lstStyle/>
          <a:p>
            <a:r>
              <a:rPr kumimoji="1" lang="ja-JP" altLang="en-US" sz="2400" dirty="0" smtClean="0"/>
              <a:t>表示されるメニューから，「連続データの作成」を選択（マウスで左クリック）する．</a:t>
            </a:r>
            <a:endParaRPr kumimoji="1" lang="ja-JP" altLang="en-US" sz="2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636" y="620688"/>
            <a:ext cx="4405508" cy="3950358"/>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a:bodyPr>
          <a:lstStyle/>
          <a:p>
            <a:r>
              <a:rPr lang="en-US" altLang="ja-JP" dirty="0"/>
              <a:t>D</a:t>
            </a:r>
            <a:r>
              <a:rPr lang="en-US" altLang="ja-JP" dirty="0" smtClean="0"/>
              <a:t>2</a:t>
            </a:r>
            <a:r>
              <a:rPr lang="ja-JP" altLang="en-US" dirty="0" smtClean="0"/>
              <a:t>セルに</a:t>
            </a:r>
            <a:r>
              <a:rPr lang="en-US" altLang="ja-JP" dirty="0" smtClean="0"/>
              <a:t/>
            </a:r>
            <a:br>
              <a:rPr lang="en-US" altLang="ja-JP" dirty="0" smtClean="0"/>
            </a:br>
            <a:r>
              <a:rPr lang="ja-JP" altLang="en-US" dirty="0" smtClean="0"/>
              <a:t> </a:t>
            </a:r>
            <a:r>
              <a:rPr lang="en-US" altLang="ja-JP" dirty="0" smtClean="0">
                <a:solidFill>
                  <a:srgbClr val="0070C0"/>
                </a:solidFill>
              </a:rPr>
              <a:t>=B2 + C2</a:t>
            </a:r>
            <a:r>
              <a:rPr lang="en-US" altLang="ja-JP" dirty="0" smtClean="0"/>
              <a:t/>
            </a:r>
            <a:br>
              <a:rPr lang="en-US" altLang="ja-JP" dirty="0" smtClean="0"/>
            </a:br>
            <a:r>
              <a:rPr lang="ja-JP" altLang="en-US" dirty="0" smtClean="0"/>
              <a:t>という式を入力する．目標値である</a:t>
            </a:r>
            <a:r>
              <a:rPr lang="en-US" altLang="ja-JP" dirty="0" smtClean="0"/>
              <a:t>10cm</a:t>
            </a:r>
            <a:r>
              <a:rPr lang="ja-JP" altLang="en-US" dirty="0" smtClean="0"/>
              <a:t>に，正規分布に従う誤差が加えられて，折られたパスタの長さが決まるということを意味する．</a:t>
            </a:r>
            <a:endParaRPr lang="en-US" altLang="ja-JP" dirty="0" smtClean="0"/>
          </a:p>
          <a:p>
            <a:pPr lvl="1"/>
            <a:r>
              <a:rPr lang="ja-JP" altLang="en-US" dirty="0" smtClean="0"/>
              <a:t>再計算されて値が変わる．気にしなくてよい</a:t>
            </a:r>
            <a:r>
              <a:rPr lang="ja-JP" altLang="en-US" dirty="0" smtClean="0"/>
              <a:t>．</a:t>
            </a:r>
            <a:endParaRPr lang="en-US" altLang="ja-JP"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2492896"/>
            <a:ext cx="4680520" cy="3012216"/>
          </a:xfrm>
          <a:prstGeom prst="rect">
            <a:avLst/>
          </a:prstGeom>
        </p:spPr>
      </p:pic>
      <p:sp>
        <p:nvSpPr>
          <p:cNvPr id="8" name="タイトル 7"/>
          <p:cNvSpPr>
            <a:spLocks noGrp="1"/>
          </p:cNvSpPr>
          <p:nvPr>
            <p:ph type="title"/>
          </p:nvPr>
        </p:nvSpPr>
        <p:spPr/>
        <p:txBody>
          <a:bodyPr/>
          <a:lstStyle/>
          <a:p>
            <a:endParaRPr kumimoji="1" lang="ja-JP" altLang="en-US"/>
          </a:p>
        </p:txBody>
      </p:sp>
      <p:sp>
        <p:nvSpPr>
          <p:cNvPr id="9" name="コンテンツ プレースホルダー 8"/>
          <p:cNvSpPr>
            <a:spLocks noGrp="1"/>
          </p:cNvSpPr>
          <p:nvPr>
            <p:ph idx="1"/>
          </p:nvPr>
        </p:nvSpPr>
        <p:spPr/>
        <p:txBody>
          <a:bodyPr/>
          <a:lstStyle/>
          <a:p>
            <a:r>
              <a:rPr lang="en-US" altLang="ja-JP" dirty="0"/>
              <a:t>D3</a:t>
            </a:r>
            <a:r>
              <a:rPr lang="ja-JP" altLang="en-US" dirty="0"/>
              <a:t>セルから </a:t>
            </a:r>
            <a:r>
              <a:rPr lang="en-US" altLang="ja-JP" dirty="0"/>
              <a:t>D101 </a:t>
            </a:r>
            <a:r>
              <a:rPr lang="ja-JP" altLang="en-US" dirty="0"/>
              <a:t>セルに，この式をコピーする</a:t>
            </a:r>
            <a:r>
              <a:rPr lang="ja-JP" altLang="en-US" dirty="0" smtClean="0"/>
              <a:t>．</a:t>
            </a:r>
            <a:endParaRPr lang="en-US" altLang="ja-JP"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シミュレーションと実データの比較</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シミュレーションで得られたデータを，実データと同様に分析する．</a:t>
            </a:r>
            <a:endParaRPr kumimoji="1" lang="en-US" altLang="ja-JP" dirty="0" smtClean="0"/>
          </a:p>
          <a:p>
            <a:pPr lvl="1"/>
            <a:r>
              <a:rPr lang="ja-JP" altLang="en-US" dirty="0" smtClean="0"/>
              <a:t>時系列グラフ，度数分布表，ヒストグラムを作成する．</a:t>
            </a:r>
            <a:endParaRPr lang="en-US" altLang="ja-JP" dirty="0" smtClean="0"/>
          </a:p>
          <a:p>
            <a:pPr lvl="1"/>
            <a:r>
              <a:rPr kumimoji="1" lang="ja-JP" altLang="en-US" dirty="0" smtClean="0"/>
              <a:t>乱数を更新してシミュレーションを繰り返すので，得られたデータでの最大値および最小値よりも少し外側の範囲までカバーするように度数分布表（およびヒストグラム）を作成する．（次のスライド参照）</a:t>
            </a:r>
            <a:endParaRPr kumimoji="1" lang="en-US" altLang="ja-JP"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764703"/>
            <a:ext cx="5760640" cy="2614013"/>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3933056"/>
            <a:ext cx="4234933" cy="2088232"/>
          </a:xfrm>
          <a:prstGeom prst="rect">
            <a:avLst/>
          </a:prstGeom>
        </p:spPr>
      </p:pic>
    </p:spTree>
    <p:extLst>
      <p:ext uri="{BB962C8B-B14F-4D97-AF65-F5344CB8AC3E}">
        <p14:creationId xmlns:p14="http://schemas.microsoft.com/office/powerpoint/2010/main" val="3583338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シミュレーションと実データの比較</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シミュレーションの</a:t>
            </a:r>
            <a:r>
              <a:rPr lang="ja-JP" altLang="en-US" dirty="0" smtClean="0"/>
              <a:t>結果は毎回異なる．</a:t>
            </a:r>
            <a:r>
              <a:rPr lang="ja-JP" altLang="en-US" u="sng" dirty="0" smtClean="0"/>
              <a:t>シミュレーションを何度も繰り返す</a:t>
            </a:r>
            <a:r>
              <a:rPr lang="ja-JP" altLang="en-US" dirty="0"/>
              <a:t>．</a:t>
            </a:r>
            <a:endParaRPr lang="en-US" altLang="ja-JP" dirty="0"/>
          </a:p>
          <a:p>
            <a:pPr lvl="1"/>
            <a:r>
              <a:rPr lang="en-US" altLang="ja-JP" dirty="0"/>
              <a:t>[</a:t>
            </a:r>
            <a:r>
              <a:rPr lang="ja-JP" altLang="en-US" dirty="0"/>
              <a:t>ピボットテーブルツール</a:t>
            </a:r>
            <a:r>
              <a:rPr lang="en-US" altLang="ja-JP" dirty="0"/>
              <a:t>]</a:t>
            </a:r>
            <a:r>
              <a:rPr lang="en-US" altLang="ja-JP" dirty="0">
                <a:sym typeface="Wingdings" pitchFamily="2" charset="2"/>
              </a:rPr>
              <a:t></a:t>
            </a:r>
            <a:r>
              <a:rPr lang="en-US" altLang="ja-JP" dirty="0" smtClean="0">
                <a:sym typeface="Wingdings" pitchFamily="2" charset="2"/>
              </a:rPr>
              <a:t>[</a:t>
            </a:r>
            <a:r>
              <a:rPr lang="ja-JP" altLang="en-US" dirty="0" smtClean="0">
                <a:sym typeface="Wingdings" pitchFamily="2" charset="2"/>
              </a:rPr>
              <a:t>分析</a:t>
            </a:r>
            <a:r>
              <a:rPr lang="en-US" altLang="ja-JP" dirty="0" smtClean="0">
                <a:sym typeface="Wingdings" pitchFamily="2" charset="2"/>
              </a:rPr>
              <a:t>]</a:t>
            </a:r>
            <a:r>
              <a:rPr lang="en-US" altLang="ja-JP" dirty="0">
                <a:sym typeface="Wingdings" pitchFamily="2" charset="2"/>
              </a:rPr>
              <a:t></a:t>
            </a:r>
            <a:r>
              <a:rPr lang="ja-JP" altLang="en-US" dirty="0" smtClean="0">
                <a:sym typeface="Wingdings" pitchFamily="2" charset="2"/>
              </a:rPr>
              <a:t>更新</a:t>
            </a:r>
            <a:r>
              <a:rPr lang="en-US" altLang="ja-JP" dirty="0" smtClean="0">
                <a:sym typeface="Wingdings" pitchFamily="2" charset="2"/>
              </a:rPr>
              <a:t/>
            </a:r>
            <a:br>
              <a:rPr lang="en-US" altLang="ja-JP" dirty="0" smtClean="0">
                <a:sym typeface="Wingdings" pitchFamily="2" charset="2"/>
              </a:rPr>
            </a:br>
            <a:r>
              <a:rPr lang="ja-JP" altLang="en-US" dirty="0" smtClean="0">
                <a:sym typeface="Wingdings" pitchFamily="2" charset="2"/>
              </a:rPr>
              <a:t>（次のスライド参照）</a:t>
            </a:r>
            <a:endParaRPr lang="en-US" altLang="ja-JP" dirty="0" smtClean="0">
              <a:sym typeface="Wingdings" pitchFamily="2" charset="2"/>
            </a:endParaRPr>
          </a:p>
          <a:p>
            <a:r>
              <a:rPr lang="ja-JP" altLang="en-US" dirty="0" smtClean="0"/>
              <a:t>シミュレーションの</a:t>
            </a:r>
            <a:r>
              <a:rPr lang="ja-JP" altLang="en-US" dirty="0"/>
              <a:t>結果とデータとを比較し，両者がよく一致していれば，有力な現象説明となる</a:t>
            </a:r>
            <a:r>
              <a:rPr lang="ja-JP" altLang="en-US" dirty="0" smtClean="0"/>
              <a:t>．</a:t>
            </a:r>
            <a:endParaRPr lang="en-US" altLang="ja-JP" dirty="0" smtClean="0"/>
          </a:p>
          <a:p>
            <a:pPr lvl="1"/>
            <a:r>
              <a:rPr lang="ja-JP" altLang="en-US" u="sng" dirty="0"/>
              <a:t>繰り返し行ったシミュレーションで</a:t>
            </a:r>
            <a:r>
              <a:rPr lang="ja-JP" altLang="en-US" u="sng" dirty="0" smtClean="0"/>
              <a:t>の結果のバリエーション</a:t>
            </a:r>
            <a:r>
              <a:rPr lang="ja-JP" altLang="en-US" u="sng" dirty="0"/>
              <a:t>の中に，実際にパスタを折って得られたヒストグラムが含まれるかを考える．</a:t>
            </a:r>
            <a:endParaRPr lang="en-US" altLang="ja-JP" u="sng" dirty="0"/>
          </a:p>
        </p:txBody>
      </p:sp>
    </p:spTree>
    <p:extLst>
      <p:ext uri="{BB962C8B-B14F-4D97-AF65-F5344CB8AC3E}">
        <p14:creationId xmlns:p14="http://schemas.microsoft.com/office/powerpoint/2010/main" val="13955877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17" y="709095"/>
            <a:ext cx="5708008" cy="4952153"/>
          </a:xfrm>
          <a:prstGeom prst="rect">
            <a:avLst/>
          </a:prstGeom>
        </p:spPr>
      </p:pic>
      <p:sp>
        <p:nvSpPr>
          <p:cNvPr id="7" name="テキスト ボックス 6"/>
          <p:cNvSpPr txBox="1"/>
          <p:nvPr/>
        </p:nvSpPr>
        <p:spPr>
          <a:xfrm>
            <a:off x="6712154" y="3933056"/>
            <a:ext cx="2088232" cy="1938992"/>
          </a:xfrm>
          <a:prstGeom prst="rect">
            <a:avLst/>
          </a:prstGeom>
          <a:noFill/>
        </p:spPr>
        <p:txBody>
          <a:bodyPr wrap="square" rtlCol="0">
            <a:spAutoFit/>
          </a:bodyPr>
          <a:lstStyle/>
          <a:p>
            <a:r>
              <a:rPr kumimoji="1" lang="ja-JP" altLang="en-US" sz="2400" dirty="0" smtClean="0"/>
              <a:t>１．ヒストグラムか，ピボットテーブル内のセルを選択しておく．</a:t>
            </a:r>
            <a:endParaRPr kumimoji="1" lang="ja-JP" altLang="en-US" sz="2400" dirty="0"/>
          </a:p>
        </p:txBody>
      </p:sp>
      <p:sp>
        <p:nvSpPr>
          <p:cNvPr id="10" name="テキスト ボックス 9"/>
          <p:cNvSpPr txBox="1"/>
          <p:nvPr/>
        </p:nvSpPr>
        <p:spPr>
          <a:xfrm>
            <a:off x="6588224" y="676265"/>
            <a:ext cx="2088232" cy="2308324"/>
          </a:xfrm>
          <a:prstGeom prst="rect">
            <a:avLst/>
          </a:prstGeom>
          <a:noFill/>
        </p:spPr>
        <p:txBody>
          <a:bodyPr wrap="square" rtlCol="0">
            <a:spAutoFit/>
          </a:bodyPr>
          <a:lstStyle/>
          <a:p>
            <a:r>
              <a:rPr lang="ja-JP" altLang="en-US" sz="2400" dirty="0"/>
              <a:t>２</a:t>
            </a:r>
            <a:r>
              <a:rPr kumimoji="1" lang="ja-JP" altLang="en-US" sz="2400" dirty="0" smtClean="0"/>
              <a:t>．</a:t>
            </a:r>
            <a:r>
              <a:rPr lang="ja-JP" altLang="en-US" sz="2400" dirty="0"/>
              <a:t>「</a:t>
            </a:r>
            <a:r>
              <a:rPr kumimoji="1" lang="ja-JP" altLang="en-US" sz="2400" dirty="0" smtClean="0"/>
              <a:t>更新」をクリックすると，乱数を再度発生し，度数分布表と</a:t>
            </a:r>
            <a:r>
              <a:rPr lang="ja-JP" altLang="en-US" sz="2400" dirty="0" smtClean="0"/>
              <a:t>グラフを更新する．</a:t>
            </a:r>
            <a:endParaRPr kumimoji="1" lang="ja-JP" altLang="en-US" sz="2400" dirty="0"/>
          </a:p>
        </p:txBody>
      </p:sp>
      <p:sp>
        <p:nvSpPr>
          <p:cNvPr id="5" name="角丸四角形 4"/>
          <p:cNvSpPr/>
          <p:nvPr/>
        </p:nvSpPr>
        <p:spPr>
          <a:xfrm>
            <a:off x="971600" y="1340768"/>
            <a:ext cx="1008714" cy="11521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H="1">
            <a:off x="3131840" y="4329100"/>
            <a:ext cx="3580314" cy="8280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2309783" y="980728"/>
            <a:ext cx="4144297" cy="9983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4122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シミュレーションと実データの比較</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シミュレーションの結果が実データと異なるときには，なぜ異なるのかを考える．</a:t>
            </a:r>
            <a:endParaRPr kumimoji="1" lang="en-US" altLang="ja-JP" dirty="0" smtClean="0"/>
          </a:p>
          <a:p>
            <a:pPr lvl="1"/>
            <a:r>
              <a:rPr lang="ja-JP" altLang="en-US" dirty="0" smtClean="0"/>
              <a:t>実データは，シミュレーションでの想定とは異なったメカニズムで発生している？</a:t>
            </a:r>
            <a:endParaRPr lang="en-US" altLang="ja-JP" dirty="0" smtClean="0"/>
          </a:p>
          <a:p>
            <a:pPr lvl="1"/>
            <a:r>
              <a:rPr kumimoji="1" lang="ja-JP" altLang="en-US" dirty="0" smtClean="0"/>
              <a:t>考慮できていない要因（疲労の影響など）がある？</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331640" y="4581128"/>
            <a:ext cx="7072362" cy="1569660"/>
          </a:xfrm>
          <a:prstGeom prst="rect">
            <a:avLst/>
          </a:prstGeom>
          <a:noFill/>
        </p:spPr>
        <p:txBody>
          <a:bodyPr wrap="square" rtlCol="0">
            <a:spAutoFit/>
          </a:bodyPr>
          <a:lstStyle/>
          <a:p>
            <a:r>
              <a:rPr kumimoji="1" lang="ja-JP" altLang="en-US" sz="2400" dirty="0" smtClean="0"/>
              <a:t>範囲を「列」，増分値を「</a:t>
            </a:r>
            <a:r>
              <a:rPr kumimoji="1" lang="en-US" altLang="ja-JP" sz="2400" dirty="0" smtClean="0"/>
              <a:t>1</a:t>
            </a:r>
            <a:r>
              <a:rPr kumimoji="1" lang="ja-JP" altLang="en-US" sz="2400" dirty="0" smtClean="0"/>
              <a:t>」，停止値を「</a:t>
            </a:r>
            <a:r>
              <a:rPr kumimoji="1" lang="en-US" altLang="ja-JP" sz="2400" dirty="0" smtClean="0"/>
              <a:t>100</a:t>
            </a:r>
            <a:r>
              <a:rPr kumimoji="1" lang="ja-JP" altLang="en-US" sz="2400" dirty="0" smtClean="0"/>
              <a:t>」にして，</a:t>
            </a:r>
            <a:r>
              <a:rPr kumimoji="1" lang="en-US" altLang="ja-JP" sz="2400" dirty="0" smtClean="0"/>
              <a:t>[OK] </a:t>
            </a:r>
            <a:r>
              <a:rPr kumimoji="1" lang="ja-JP" altLang="en-US" sz="2400" dirty="0" smtClean="0"/>
              <a:t>ボタンを押す．</a:t>
            </a:r>
            <a:endParaRPr kumimoji="1" lang="en-US" altLang="ja-JP" sz="2400" dirty="0" smtClean="0"/>
          </a:p>
          <a:p>
            <a:r>
              <a:rPr lang="ja-JP" altLang="en-US" sz="2400" dirty="0"/>
              <a:t>設定</a:t>
            </a:r>
            <a:r>
              <a:rPr lang="ja-JP" altLang="en-US" sz="2400" dirty="0" smtClean="0"/>
              <a:t>を誤って </a:t>
            </a:r>
            <a:r>
              <a:rPr lang="en-US" altLang="ja-JP" sz="2400" dirty="0" smtClean="0"/>
              <a:t>[OK] </a:t>
            </a:r>
            <a:r>
              <a:rPr lang="ja-JP" altLang="en-US" sz="2400" dirty="0" smtClean="0"/>
              <a:t>を押してしまった場合，</a:t>
            </a:r>
            <a:r>
              <a:rPr lang="en-US" altLang="ja-JP" sz="2400" dirty="0" smtClean="0"/>
              <a:t>[Ctrl] </a:t>
            </a:r>
            <a:r>
              <a:rPr lang="ja-JP" altLang="en-US" sz="2400" dirty="0" smtClean="0"/>
              <a:t>キーと </a:t>
            </a:r>
            <a:r>
              <a:rPr lang="en-US" altLang="ja-JP" sz="2400" dirty="0" smtClean="0"/>
              <a:t>[z] </a:t>
            </a:r>
            <a:r>
              <a:rPr lang="ja-JP" altLang="en-US" sz="2400" dirty="0" smtClean="0"/>
              <a:t>キーを同時に押すと，操作の取り消しができる．</a:t>
            </a:r>
            <a:endParaRPr kumimoji="1" lang="ja-JP" altLang="en-US" sz="24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764704"/>
            <a:ext cx="4053850" cy="3600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4609</TotalTime>
  <Words>3159</Words>
  <Application>Microsoft Office PowerPoint</Application>
  <PresentationFormat>画面に合わせる (4:3)</PresentationFormat>
  <Paragraphs>223</Paragraphs>
  <Slides>86</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86</vt:i4>
      </vt:variant>
    </vt:vector>
  </HeadingPairs>
  <TitlesOfParts>
    <vt:vector size="92" baseType="lpstr">
      <vt:lpstr>ＭＳ Ｐゴシック</vt:lpstr>
      <vt:lpstr>Arial</vt:lpstr>
      <vt:lpstr>Calibri</vt:lpstr>
      <vt:lpstr>Cambria Math</vt:lpstr>
      <vt:lpstr>Wingdings</vt:lpstr>
      <vt:lpstr>Office テーマ</vt:lpstr>
      <vt:lpstr>社会情報体験演習 正規分布の学習</vt:lpstr>
      <vt:lpstr>本日の実習</vt:lpstr>
      <vt:lpstr>実験の手順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メールの文面例</vt:lpstr>
      <vt:lpstr>メールの作法</vt:lpstr>
      <vt:lpstr>CC と BCC</vt:lpstr>
      <vt:lpstr>PowerPoint プレゼンテーション</vt:lpstr>
      <vt:lpstr>時系列グラフの作成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グラフ観察のポイント</vt:lpstr>
      <vt:lpstr>度数分布表の作成</vt:lpstr>
      <vt:lpstr>ピボットテーブルを利用した 度数分布表の作成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ヒストグラムの作成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グラフ観察のポイント</vt:lpstr>
      <vt:lpstr>ヒストグラムの極限型としての 正規分布</vt:lpstr>
      <vt:lpstr>100本のパスタの長さの分布</vt:lpstr>
      <vt:lpstr>10,000本のパスタの長さの分布</vt:lpstr>
      <vt:lpstr>標準正規分布のグラフ</vt:lpstr>
      <vt:lpstr>シミュレーション</vt:lpstr>
      <vt:lpstr>PowerPoint プレゼンテーション</vt:lpstr>
      <vt:lpstr>PowerPoint プレゼンテーション</vt:lpstr>
      <vt:lpstr>シミュレーションの手順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シミュレーションと実データの比較</vt:lpstr>
      <vt:lpstr>PowerPoint プレゼンテーション</vt:lpstr>
      <vt:lpstr>シミュレーションと実データの比較</vt:lpstr>
      <vt:lpstr>PowerPoint プレゼンテーション</vt:lpstr>
      <vt:lpstr>シミュレーションと実データの比較</vt:lpstr>
    </vt:vector>
  </TitlesOfParts>
  <Company>青山学院大学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profman</dc:creator>
  <cp:lastModifiedBy>寺尾 敦</cp:lastModifiedBy>
  <cp:revision>205</cp:revision>
  <dcterms:created xsi:type="dcterms:W3CDTF">2012-04-24T06:03:26Z</dcterms:created>
  <dcterms:modified xsi:type="dcterms:W3CDTF">2020-05-24T20:04:44Z</dcterms:modified>
</cp:coreProperties>
</file>