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324" r:id="rId4"/>
    <p:sldId id="291" r:id="rId5"/>
    <p:sldId id="264" r:id="rId6"/>
    <p:sldId id="265" r:id="rId7"/>
    <p:sldId id="325" r:id="rId8"/>
    <p:sldId id="326" r:id="rId9"/>
    <p:sldId id="327" r:id="rId10"/>
    <p:sldId id="329" r:id="rId11"/>
    <p:sldId id="330" r:id="rId12"/>
    <p:sldId id="332" r:id="rId13"/>
    <p:sldId id="328" r:id="rId14"/>
    <p:sldId id="331" r:id="rId15"/>
    <p:sldId id="259" r:id="rId16"/>
    <p:sldId id="309" r:id="rId17"/>
    <p:sldId id="304" r:id="rId18"/>
    <p:sldId id="295" r:id="rId19"/>
    <p:sldId id="302" r:id="rId20"/>
    <p:sldId id="333" r:id="rId21"/>
    <p:sldId id="260" r:id="rId22"/>
    <p:sldId id="303" r:id="rId23"/>
    <p:sldId id="310" r:id="rId24"/>
    <p:sldId id="334" r:id="rId25"/>
    <p:sldId id="335" r:id="rId26"/>
    <p:sldId id="261" r:id="rId27"/>
    <p:sldId id="305" r:id="rId28"/>
    <p:sldId id="262" r:id="rId29"/>
    <p:sldId id="315" r:id="rId30"/>
    <p:sldId id="263" r:id="rId31"/>
    <p:sldId id="280" r:id="rId32"/>
    <p:sldId id="336" r:id="rId33"/>
    <p:sldId id="337" r:id="rId34"/>
    <p:sldId id="338" r:id="rId35"/>
    <p:sldId id="286" r:id="rId36"/>
    <p:sldId id="266" r:id="rId37"/>
    <p:sldId id="292" r:id="rId38"/>
    <p:sldId id="307" r:id="rId39"/>
    <p:sldId id="306" r:id="rId40"/>
    <p:sldId id="317" r:id="rId41"/>
    <p:sldId id="314" r:id="rId42"/>
    <p:sldId id="340" r:id="rId43"/>
    <p:sldId id="322" r:id="rId44"/>
    <p:sldId id="323" r:id="rId45"/>
    <p:sldId id="341" r:id="rId46"/>
    <p:sldId id="271" r:id="rId47"/>
    <p:sldId id="320" r:id="rId48"/>
    <p:sldId id="311" r:id="rId49"/>
    <p:sldId id="321" r:id="rId50"/>
    <p:sldId id="312" r:id="rId51"/>
    <p:sldId id="313" r:id="rId52"/>
    <p:sldId id="287" r:id="rId53"/>
    <p:sldId id="277" r:id="rId54"/>
    <p:sldId id="318" r:id="rId55"/>
    <p:sldId id="279" r:id="rId56"/>
    <p:sldId id="308" r:id="rId57"/>
    <p:sldId id="319" r:id="rId58"/>
    <p:sldId id="285" r:id="rId59"/>
    <p:sldId id="299" r:id="rId60"/>
    <p:sldId id="281" r:id="rId61"/>
    <p:sldId id="282" r:id="rId62"/>
    <p:sldId id="288" r:id="rId63"/>
    <p:sldId id="289" r:id="rId64"/>
    <p:sldId id="290" r:id="rId65"/>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1" autoAdjust="0"/>
    <p:restoredTop sz="94660"/>
  </p:normalViewPr>
  <p:slideViewPr>
    <p:cSldViewPr>
      <p:cViewPr varScale="1">
        <p:scale>
          <a:sx n="108" d="100"/>
          <a:sy n="108" d="100"/>
        </p:scale>
        <p:origin x="153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5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EDF4350-963F-40DD-B3AF-16524F750F40}" type="datetimeFigureOut">
              <a:rPr kumimoji="1" lang="ja-JP" altLang="en-US" smtClean="0"/>
              <a:pPr/>
              <a:t>2022/10/11</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1546C05-7932-4AF7-889C-125C5F37B4FD}" type="slidenum">
              <a:rPr kumimoji="1" lang="ja-JP" altLang="en-US" smtClean="0"/>
              <a:pPr/>
              <a:t>‹#›</a:t>
            </a:fld>
            <a:endParaRPr kumimoji="1" lang="ja-JP" altLang="en-US"/>
          </a:p>
        </p:txBody>
      </p:sp>
    </p:spTree>
    <p:extLst>
      <p:ext uri="{BB962C8B-B14F-4D97-AF65-F5344CB8AC3E}">
        <p14:creationId xmlns:p14="http://schemas.microsoft.com/office/powerpoint/2010/main" val="40054403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1546C05-7932-4AF7-889C-125C5F37B4FD}" type="slidenum">
              <a:rPr kumimoji="1" lang="ja-JP" altLang="en-US" smtClean="0"/>
              <a:pPr/>
              <a:t>10</a:t>
            </a:fld>
            <a:endParaRPr kumimoji="1" lang="ja-JP" altLang="en-US"/>
          </a:p>
        </p:txBody>
      </p:sp>
    </p:spTree>
    <p:extLst>
      <p:ext uri="{BB962C8B-B14F-4D97-AF65-F5344CB8AC3E}">
        <p14:creationId xmlns:p14="http://schemas.microsoft.com/office/powerpoint/2010/main" val="140454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１枚の硬貨を１回投げることがひとつの「実験」ではなく，２回投げてひとつの「実験」となる．</a:t>
            </a:r>
          </a:p>
        </p:txBody>
      </p:sp>
      <p:sp>
        <p:nvSpPr>
          <p:cNvPr id="4" name="スライド番号プレースホルダ 3"/>
          <p:cNvSpPr>
            <a:spLocks noGrp="1"/>
          </p:cNvSpPr>
          <p:nvPr>
            <p:ph type="sldNum" sz="quarter" idx="10"/>
          </p:nvPr>
        </p:nvSpPr>
        <p:spPr/>
        <p:txBody>
          <a:bodyPr/>
          <a:lstStyle/>
          <a:p>
            <a:fld id="{C1546C05-7932-4AF7-889C-125C5F37B4FD}" type="slidenum">
              <a:rPr kumimoji="1" lang="ja-JP" altLang="en-US" smtClean="0"/>
              <a:pPr/>
              <a:t>17</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1546C05-7932-4AF7-889C-125C5F37B4FD}" type="slidenum">
              <a:rPr kumimoji="1" lang="ja-JP" altLang="en-US" smtClean="0"/>
              <a:pPr/>
              <a:t>18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１枚の硬貨を１回投げることがひとつの「実験」ではなく，２回投げてひとつの「実験」となる．</a:t>
            </a:r>
          </a:p>
        </p:txBody>
      </p:sp>
      <p:sp>
        <p:nvSpPr>
          <p:cNvPr id="4" name="スライド番号プレースホルダ 3"/>
          <p:cNvSpPr>
            <a:spLocks noGrp="1"/>
          </p:cNvSpPr>
          <p:nvPr>
            <p:ph type="sldNum" sz="quarter" idx="10"/>
          </p:nvPr>
        </p:nvSpPr>
        <p:spPr/>
        <p:txBody>
          <a:bodyPr/>
          <a:lstStyle/>
          <a:p>
            <a:fld id="{C1546C05-7932-4AF7-889C-125C5F37B4FD}" type="slidenum">
              <a:rPr kumimoji="1" lang="ja-JP" altLang="en-US" smtClean="0"/>
              <a:pPr/>
              <a:t>23</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第４節での複合事象の確率は，加法定理の特別な場合（</a:t>
            </a:r>
            <a:r>
              <a:rPr kumimoji="1" lang="en-US" altLang="ja-JP" dirty="0"/>
              <a:t>A </a:t>
            </a:r>
            <a:r>
              <a:rPr kumimoji="1" lang="ja-JP" altLang="en-US" dirty="0"/>
              <a:t>が単一事象）．</a:t>
            </a:r>
          </a:p>
        </p:txBody>
      </p:sp>
      <p:sp>
        <p:nvSpPr>
          <p:cNvPr id="4" name="スライド番号プレースホルダー 3"/>
          <p:cNvSpPr>
            <a:spLocks noGrp="1"/>
          </p:cNvSpPr>
          <p:nvPr>
            <p:ph type="sldNum" sz="quarter" idx="10"/>
          </p:nvPr>
        </p:nvSpPr>
        <p:spPr/>
        <p:txBody>
          <a:bodyPr/>
          <a:lstStyle/>
          <a:p>
            <a:fld id="{C1546C05-7932-4AF7-889C-125C5F37B4FD}" type="slidenum">
              <a:rPr kumimoji="1" lang="ja-JP" altLang="en-US" smtClean="0"/>
              <a:pPr/>
              <a:t>31</a:t>
            </a:fld>
            <a:endParaRPr kumimoji="1" lang="ja-JP" altLang="en-US"/>
          </a:p>
        </p:txBody>
      </p:sp>
    </p:spTree>
    <p:extLst>
      <p:ext uri="{BB962C8B-B14F-4D97-AF65-F5344CB8AC3E}">
        <p14:creationId xmlns:p14="http://schemas.microsoft.com/office/powerpoint/2010/main" val="1488052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1546C05-7932-4AF7-889C-125C5F37B4FD}" type="slidenum">
              <a:rPr kumimoji="1" lang="ja-JP" altLang="en-US" smtClean="0"/>
              <a:pPr/>
              <a:t>58</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参考：高橋磐郎・小林竜一・小柳芳雄（</a:t>
            </a:r>
            <a:r>
              <a:rPr kumimoji="1" lang="en-US" altLang="ja-JP" dirty="0"/>
              <a:t>1992</a:t>
            </a:r>
            <a:r>
              <a:rPr kumimoji="1" lang="ja-JP" altLang="en-US" dirty="0"/>
              <a:t>）改訂・工科の数学　統計解析．培風館．</a:t>
            </a:r>
            <a:r>
              <a:rPr kumimoji="1" lang="en-US" altLang="ja-JP" dirty="0"/>
              <a:t>(p.10)</a:t>
            </a:r>
            <a:endParaRPr kumimoji="1" lang="ja-JP" altLang="en-US" dirty="0"/>
          </a:p>
        </p:txBody>
      </p:sp>
      <p:sp>
        <p:nvSpPr>
          <p:cNvPr id="4" name="スライド番号プレースホルダ 3"/>
          <p:cNvSpPr>
            <a:spLocks noGrp="1"/>
          </p:cNvSpPr>
          <p:nvPr>
            <p:ph type="sldNum" sz="quarter" idx="10"/>
          </p:nvPr>
        </p:nvSpPr>
        <p:spPr/>
        <p:txBody>
          <a:bodyPr/>
          <a:lstStyle/>
          <a:p>
            <a:fld id="{C1546C05-7932-4AF7-889C-125C5F37B4FD}" type="slidenum">
              <a:rPr kumimoji="1" lang="ja-JP" altLang="en-US" smtClean="0"/>
              <a:pPr/>
              <a:t>64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56E3DCB-4F85-4599-9C2F-2CC3AF4FE568}" type="datetime1">
              <a:rPr kumimoji="1" lang="ja-JP" altLang="en-US" smtClean="0"/>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38A40EE-D31E-4853-8CEA-A7D217B3240D}" type="datetime1">
              <a:rPr kumimoji="1" lang="ja-JP" altLang="en-US" smtClean="0"/>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210FFB7-0B8A-4D2A-AD65-A45843EE2E72}" type="datetime1">
              <a:rPr kumimoji="1" lang="ja-JP" altLang="en-US" smtClean="0"/>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D45D447-9E35-4C41-939A-347191A20F52}" type="datetime1">
              <a:rPr kumimoji="1" lang="ja-JP" altLang="en-US" smtClean="0"/>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BAC4A24-0B4D-46BB-ADCE-52BB4EA73003}" type="datetime1">
              <a:rPr kumimoji="1" lang="ja-JP" altLang="en-US" smtClean="0"/>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7FEFBA4-1470-4053-B0A4-3F6A2AC869DF}" type="datetime1">
              <a:rPr kumimoji="1" lang="ja-JP" altLang="en-US" smtClean="0"/>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3E83FE5-6C21-4069-A17A-06EC2F802556}" type="datetime1">
              <a:rPr kumimoji="1" lang="ja-JP" altLang="en-US" smtClean="0"/>
              <a:t>2022/10/11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137E364-5582-4303-AA10-6E232395EE94}" type="datetime1">
              <a:rPr kumimoji="1" lang="ja-JP" altLang="en-US" smtClean="0"/>
              <a:t>2022/10/11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9FC5A59-D338-4387-8AC2-015B6E82FC07}" type="datetime1">
              <a:rPr kumimoji="1" lang="ja-JP" altLang="en-US" smtClean="0"/>
              <a:t>2022/10/11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53727AD-4F35-46B9-8B47-24CC430B2ED1}" type="datetime1">
              <a:rPr kumimoji="1" lang="ja-JP" altLang="en-US" smtClean="0"/>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F4AE4B9-AD1D-4EF2-A231-8295C78D216F}" type="datetime1">
              <a:rPr kumimoji="1" lang="ja-JP" altLang="en-US" smtClean="0"/>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46C7482-A3D1-41CE-BC3E-C2079334301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019FA-FDB5-4B34-A6DE-207EDD964AC8}" type="datetime1">
              <a:rPr kumimoji="1" lang="ja-JP" altLang="en-US" smtClean="0"/>
              <a:t>2022/10/11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C7482-A3D1-41CE-BC3E-C2079334301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0.png"/><Relationship Id="rId4" Type="http://schemas.openxmlformats.org/officeDocument/2006/relationships/image" Target="../media/image60.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31.xml.rels><?xml version="1.0" encoding="UTF-8" standalone="yes"?>
<Relationships xmlns="http://schemas.openxmlformats.org/package/2006/relationships"><Relationship Id="rId7" Type="http://schemas.openxmlformats.org/officeDocument/2006/relationships/image" Target="../media/image1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4.png"/></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170.png"/><Relationship Id="rId3" Type="http://schemas.openxmlformats.org/officeDocument/2006/relationships/image" Target="../media/image19.png"/><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00.png"/><Relationship Id="rId2" Type="http://schemas.openxmlformats.org/officeDocument/2006/relationships/image" Target="../media/image190.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60.png"/><Relationship Id="rId2" Type="http://schemas.openxmlformats.org/officeDocument/2006/relationships/image" Target="../media/image250.png"/><Relationship Id="rId1" Type="http://schemas.openxmlformats.org/officeDocument/2006/relationships/slideLayout" Target="../slideLayouts/slideLayout7.xml"/><Relationship Id="rId5" Type="http://schemas.openxmlformats.org/officeDocument/2006/relationships/image" Target="../media/image280.png"/><Relationship Id="rId4" Type="http://schemas.openxmlformats.org/officeDocument/2006/relationships/image" Target="../media/image270.png"/></Relationships>
</file>

<file path=ppt/slides/_rels/slide5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ホーエル</a:t>
            </a:r>
            <a:r>
              <a:rPr lang="en-US" altLang="ja-JP" dirty="0"/>
              <a:t>『</a:t>
            </a:r>
            <a:r>
              <a:rPr lang="ja-JP" altLang="en-US" dirty="0"/>
              <a:t>初等統計学</a:t>
            </a:r>
            <a:r>
              <a:rPr lang="en-US" altLang="ja-JP" dirty="0"/>
              <a:t>』</a:t>
            </a:r>
            <a:br>
              <a:rPr lang="en-US" altLang="ja-JP" dirty="0"/>
            </a:br>
            <a:r>
              <a:rPr lang="ja-JP" altLang="en-US" dirty="0"/>
              <a:t>第３章　確率（前半）</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5" name="テキスト ボックス 4"/>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「統計入門」第４回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1F951-9736-49E7-A476-BEE9576CFB45}"/>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C52A10CD-A559-420E-8E69-BCDADF904726}"/>
              </a:ext>
            </a:extLst>
          </p:cNvPr>
          <p:cNvSpPr>
            <a:spLocks noGrp="1"/>
          </p:cNvSpPr>
          <p:nvPr>
            <p:ph idx="1"/>
          </p:nvPr>
        </p:nvSpPr>
        <p:spPr/>
        <p:txBody>
          <a:bodyPr/>
          <a:lstStyle/>
          <a:p>
            <a:r>
              <a:rPr kumimoji="1" lang="ja-JP" altLang="en-US" dirty="0"/>
              <a:t>ある範囲の整数を等確率で抽出するには，</a:t>
            </a:r>
            <a:r>
              <a:rPr lang="ja-JP" altLang="en-US" dirty="0"/>
              <a:t>その範囲の整数をひとつずつ含むベクトルを作成し，</a:t>
            </a:r>
            <a:r>
              <a:rPr lang="en-US" altLang="ja-JP" dirty="0"/>
              <a:t>sample </a:t>
            </a:r>
            <a:r>
              <a:rPr lang="ja-JP" altLang="en-US" dirty="0"/>
              <a:t>関数で抽出を行う．</a:t>
            </a:r>
            <a:endParaRPr kumimoji="1" lang="en-US" altLang="ja-JP" dirty="0"/>
          </a:p>
          <a:p>
            <a:endParaRPr kumimoji="1" lang="ja-JP" altLang="en-US" dirty="0"/>
          </a:p>
        </p:txBody>
      </p:sp>
      <p:pic>
        <p:nvPicPr>
          <p:cNvPr id="5" name="図 4" descr="テキスト が含まれている画像&#10;&#10;自動的に生成された説明">
            <a:extLst>
              <a:ext uri="{FF2B5EF4-FFF2-40B4-BE49-F238E27FC236}">
                <a16:creationId xmlns:a16="http://schemas.microsoft.com/office/drawing/2014/main" id="{A0D12B1D-5AEC-401E-BF30-1347DA26E1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3429000"/>
            <a:ext cx="6705945" cy="2279767"/>
          </a:xfrm>
          <a:prstGeom prst="rect">
            <a:avLst/>
          </a:prstGeom>
        </p:spPr>
      </p:pic>
    </p:spTree>
    <p:extLst>
      <p:ext uri="{BB962C8B-B14F-4D97-AF65-F5344CB8AC3E}">
        <p14:creationId xmlns:p14="http://schemas.microsoft.com/office/powerpoint/2010/main" val="3113031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4074FA-B6F6-4A47-8305-80669CF8139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B4E01C8-467B-463B-BADC-838AFE83CE81}"/>
              </a:ext>
            </a:extLst>
          </p:cNvPr>
          <p:cNvSpPr>
            <a:spLocks noGrp="1"/>
          </p:cNvSpPr>
          <p:nvPr>
            <p:ph idx="1"/>
          </p:nvPr>
        </p:nvSpPr>
        <p:spPr/>
        <p:txBody>
          <a:bodyPr/>
          <a:lstStyle/>
          <a:p>
            <a:r>
              <a:rPr kumimoji="1" lang="ja-JP" altLang="en-US" dirty="0"/>
              <a:t>乱数表からの抽出は，</a:t>
            </a:r>
            <a:r>
              <a:rPr kumimoji="1" lang="en-US" altLang="ja-JP" dirty="0" err="1"/>
              <a:t>runif</a:t>
            </a:r>
            <a:r>
              <a:rPr kumimoji="1" lang="en-US" altLang="ja-JP" dirty="0"/>
              <a:t> </a:t>
            </a:r>
            <a:r>
              <a:rPr kumimoji="1" lang="ja-JP" altLang="en-US" dirty="0"/>
              <a:t>関数と </a:t>
            </a:r>
            <a:r>
              <a:rPr kumimoji="1" lang="en-US" altLang="ja-JP" dirty="0"/>
              <a:t>floor </a:t>
            </a:r>
            <a:r>
              <a:rPr kumimoji="1" lang="ja-JP" altLang="en-US" dirty="0"/>
              <a:t>関数を組み合わせて行うこともできる．</a:t>
            </a:r>
          </a:p>
        </p:txBody>
      </p:sp>
      <p:pic>
        <p:nvPicPr>
          <p:cNvPr id="5" name="図 4" descr="グラフィカル ユーザー インターフェイス, アプリケーション&#10;&#10;自動的に生成された説明">
            <a:extLst>
              <a:ext uri="{FF2B5EF4-FFF2-40B4-BE49-F238E27FC236}">
                <a16:creationId xmlns:a16="http://schemas.microsoft.com/office/drawing/2014/main" id="{0321FF9F-C0FC-42F1-8D90-31CD3F6960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924944"/>
            <a:ext cx="7718647" cy="1992488"/>
          </a:xfrm>
          <a:prstGeom prst="rect">
            <a:avLst/>
          </a:prstGeom>
        </p:spPr>
      </p:pic>
    </p:spTree>
    <p:extLst>
      <p:ext uri="{BB962C8B-B14F-4D97-AF65-F5344CB8AC3E}">
        <p14:creationId xmlns:p14="http://schemas.microsoft.com/office/powerpoint/2010/main" val="1837702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2A251E-EF57-4C94-B5F2-E9F50B3509B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A0C2C2A-479E-4C07-AD0C-7411964A1915}"/>
              </a:ext>
            </a:extLst>
          </p:cNvPr>
          <p:cNvSpPr>
            <a:spLocks noGrp="1"/>
          </p:cNvSpPr>
          <p:nvPr>
            <p:ph idx="1"/>
          </p:nvPr>
        </p:nvSpPr>
        <p:spPr/>
        <p:txBody>
          <a:bodyPr/>
          <a:lstStyle/>
          <a:p>
            <a:r>
              <a:rPr lang="ja-JP" altLang="en-US" dirty="0"/>
              <a:t>エクセルと同様に，</a:t>
            </a:r>
            <a:r>
              <a:rPr lang="en-US" altLang="ja-JP" dirty="0" err="1"/>
              <a:t>runif</a:t>
            </a:r>
            <a:r>
              <a:rPr lang="en-US" altLang="ja-JP" dirty="0"/>
              <a:t> </a:t>
            </a:r>
            <a:r>
              <a:rPr lang="ja-JP" altLang="en-US" dirty="0"/>
              <a:t>関数で抽出された実数が，ある範囲に含まれるかどうかを判定することで，特定の結果が特定の確率で生じる実験ができる．判定には </a:t>
            </a:r>
            <a:r>
              <a:rPr lang="en-US" altLang="ja-JP" dirty="0" err="1"/>
              <a:t>ifelse</a:t>
            </a:r>
            <a:r>
              <a:rPr lang="en-US" altLang="ja-JP" dirty="0"/>
              <a:t> </a:t>
            </a:r>
            <a:r>
              <a:rPr lang="ja-JP" altLang="en-US" dirty="0"/>
              <a:t>関数を使える．</a:t>
            </a:r>
            <a:endParaRPr lang="en-US" altLang="ja-JP" dirty="0"/>
          </a:p>
        </p:txBody>
      </p:sp>
      <p:pic>
        <p:nvPicPr>
          <p:cNvPr id="5" name="図 4" descr="テキスト が含まれている画像&#10;&#10;自動的に生成された説明">
            <a:extLst>
              <a:ext uri="{FF2B5EF4-FFF2-40B4-BE49-F238E27FC236}">
                <a16:creationId xmlns:a16="http://schemas.microsoft.com/office/drawing/2014/main" id="{A0C2BE2D-3FBA-4499-9751-B96949E8A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3863181"/>
            <a:ext cx="4934204" cy="1981302"/>
          </a:xfrm>
          <a:prstGeom prst="rect">
            <a:avLst/>
          </a:prstGeom>
        </p:spPr>
      </p:pic>
    </p:spTree>
    <p:extLst>
      <p:ext uri="{BB962C8B-B14F-4D97-AF65-F5344CB8AC3E}">
        <p14:creationId xmlns:p14="http://schemas.microsoft.com/office/powerpoint/2010/main" val="467198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FBBBA5-D6BE-45A8-82E4-D4CE72C11B2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1DACF8D-237B-42A3-B594-9936382B8428}"/>
              </a:ext>
            </a:extLst>
          </p:cNvPr>
          <p:cNvSpPr>
            <a:spLocks noGrp="1"/>
          </p:cNvSpPr>
          <p:nvPr>
            <p:ph idx="1"/>
          </p:nvPr>
        </p:nvSpPr>
        <p:spPr/>
        <p:txBody>
          <a:bodyPr/>
          <a:lstStyle/>
          <a:p>
            <a:r>
              <a:rPr kumimoji="1" lang="ja-JP" altLang="en-US" dirty="0"/>
              <a:t>確率を適用しようとするどのような実験に対しても，</a:t>
            </a:r>
            <a:r>
              <a:rPr kumimoji="1" lang="ja-JP" altLang="en-US" u="sng" dirty="0"/>
              <a:t>関心がある結果とは何であるかをまず決定し，可能な結果の全部の</a:t>
            </a:r>
            <a:r>
              <a:rPr lang="ja-JP" altLang="en-US" u="sng" dirty="0"/>
              <a:t>リストを作る</a:t>
            </a:r>
            <a:r>
              <a:rPr lang="ja-JP" altLang="en-US" dirty="0"/>
              <a:t>必要がある．</a:t>
            </a:r>
            <a:endParaRPr lang="en-US" altLang="ja-JP" dirty="0"/>
          </a:p>
          <a:p>
            <a:r>
              <a:rPr kumimoji="1" lang="ja-JP" altLang="en-US" dirty="0"/>
              <a:t>実験を行ったと</a:t>
            </a:r>
            <a:r>
              <a:rPr lang="ja-JP" altLang="en-US" dirty="0"/>
              <a:t>き，このリストにのっている結果のうちひとつだけが生じる．</a:t>
            </a:r>
            <a:endParaRPr lang="en-US" altLang="ja-JP" dirty="0"/>
          </a:p>
          <a:p>
            <a:pPr lvl="1"/>
            <a:r>
              <a:rPr kumimoji="1" lang="ja-JP" altLang="en-US" dirty="0"/>
              <a:t>例：</a:t>
            </a:r>
            <a:r>
              <a:rPr lang="ja-JP" altLang="en-US" dirty="0"/>
              <a:t>１</a:t>
            </a:r>
            <a:r>
              <a:rPr kumimoji="1" lang="ja-JP" altLang="en-US" dirty="0"/>
              <a:t>枚のコインを２回投げる（２枚のコインを同時に投げる）実験．表を </a:t>
            </a:r>
            <a:r>
              <a:rPr kumimoji="1" lang="en-US" altLang="ja-JP" dirty="0"/>
              <a:t>H</a:t>
            </a:r>
            <a:r>
              <a:rPr lang="ja-JP" altLang="en-US" dirty="0"/>
              <a:t>，裏を </a:t>
            </a:r>
            <a:r>
              <a:rPr lang="en-US" altLang="ja-JP" dirty="0"/>
              <a:t>T </a:t>
            </a:r>
            <a:r>
              <a:rPr lang="ja-JP" altLang="en-US" dirty="0"/>
              <a:t>で表す．</a:t>
            </a:r>
            <a:endParaRPr kumimoji="1" lang="ja-JP" altLang="en-US" dirty="0"/>
          </a:p>
        </p:txBody>
      </p:sp>
      <p:sp>
        <p:nvSpPr>
          <p:cNvPr id="4" name="テキスト ボックス 3">
            <a:extLst>
              <a:ext uri="{FF2B5EF4-FFF2-40B4-BE49-F238E27FC236}">
                <a16:creationId xmlns:a16="http://schemas.microsoft.com/office/drawing/2014/main" id="{EE041316-1DE8-4B2C-B8C8-58CEBA574F0E}"/>
              </a:ext>
            </a:extLst>
          </p:cNvPr>
          <p:cNvSpPr txBox="1"/>
          <p:nvPr/>
        </p:nvSpPr>
        <p:spPr>
          <a:xfrm>
            <a:off x="1835696" y="5620628"/>
            <a:ext cx="2263953" cy="523220"/>
          </a:xfrm>
          <a:prstGeom prst="rect">
            <a:avLst/>
          </a:prstGeom>
          <a:noFill/>
        </p:spPr>
        <p:txBody>
          <a:bodyPr wrap="none" rtlCol="0">
            <a:spAutoFit/>
          </a:bodyPr>
          <a:lstStyle/>
          <a:p>
            <a:r>
              <a:rPr kumimoji="1" lang="en-US" altLang="ja-JP" sz="2800" dirty="0"/>
              <a:t>HH, HT, TH, TT</a:t>
            </a:r>
            <a:endParaRPr kumimoji="1" lang="ja-JP" altLang="en-US" sz="2800" dirty="0"/>
          </a:p>
        </p:txBody>
      </p:sp>
    </p:spTree>
    <p:extLst>
      <p:ext uri="{BB962C8B-B14F-4D97-AF65-F5344CB8AC3E}">
        <p14:creationId xmlns:p14="http://schemas.microsoft.com/office/powerpoint/2010/main" val="3235650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3A486-C5F6-47EC-835F-1E8E9FDDB0E7}"/>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7992870-6CBC-4AE0-A701-0D9BB2211579}"/>
              </a:ext>
            </a:extLst>
          </p:cNvPr>
          <p:cNvSpPr>
            <a:spLocks noGrp="1"/>
          </p:cNvSpPr>
          <p:nvPr>
            <p:ph idx="1"/>
          </p:nvPr>
        </p:nvSpPr>
        <p:spPr/>
        <p:txBody>
          <a:bodyPr/>
          <a:lstStyle/>
          <a:p>
            <a:r>
              <a:rPr kumimoji="1" lang="ja-JP" altLang="en-US" dirty="0"/>
              <a:t>コイン，色のついたボールなど，</a:t>
            </a:r>
            <a:r>
              <a:rPr kumimoji="1" lang="ja-JP" altLang="en-US" u="sng" dirty="0"/>
              <a:t>見た目が区別つかないように思えるものでも，すべてを区別することが基本</a:t>
            </a:r>
            <a:r>
              <a:rPr kumimoji="1" lang="ja-JP" altLang="en-US" dirty="0"/>
              <a:t>．</a:t>
            </a:r>
            <a:endParaRPr kumimoji="1" lang="en-US" altLang="ja-JP" dirty="0"/>
          </a:p>
          <a:p>
            <a:pPr lvl="1"/>
            <a:r>
              <a:rPr kumimoji="1" lang="ja-JP" altLang="en-US" dirty="0"/>
              <a:t>２枚のコインを同時に投げる実験での可能な結果は</a:t>
            </a:r>
            <a:r>
              <a:rPr lang="ja-JP" altLang="en-US" dirty="0"/>
              <a:t>，</a:t>
            </a:r>
            <a:r>
              <a:rPr lang="en-US" altLang="ja-JP" dirty="0"/>
              <a:t>HH</a:t>
            </a:r>
            <a:r>
              <a:rPr lang="ja-JP" altLang="en-US" dirty="0"/>
              <a:t>，</a:t>
            </a:r>
            <a:r>
              <a:rPr lang="en-US" altLang="ja-JP" dirty="0"/>
              <a:t>HT</a:t>
            </a:r>
            <a:r>
              <a:rPr lang="ja-JP" altLang="en-US" dirty="0"/>
              <a:t>，</a:t>
            </a:r>
            <a:r>
              <a:rPr lang="en-US" altLang="ja-JP" dirty="0"/>
              <a:t>TH</a:t>
            </a:r>
            <a:r>
              <a:rPr lang="ja-JP" altLang="en-US" dirty="0"/>
              <a:t>，</a:t>
            </a:r>
            <a:r>
              <a:rPr lang="en-US" altLang="ja-JP" dirty="0"/>
              <a:t>TT </a:t>
            </a:r>
            <a:r>
              <a:rPr lang="ja-JP" altLang="en-US" dirty="0"/>
              <a:t>であって，</a:t>
            </a:r>
            <a:r>
              <a:rPr lang="en-US" altLang="ja-JP" dirty="0"/>
              <a:t> HH</a:t>
            </a:r>
            <a:r>
              <a:rPr lang="ja-JP" altLang="en-US" dirty="0"/>
              <a:t>，</a:t>
            </a:r>
            <a:r>
              <a:rPr lang="en-US" altLang="ja-JP" dirty="0"/>
              <a:t>HT</a:t>
            </a:r>
            <a:r>
              <a:rPr lang="ja-JP" altLang="en-US" dirty="0"/>
              <a:t>，</a:t>
            </a:r>
            <a:r>
              <a:rPr lang="en-US" altLang="ja-JP" dirty="0"/>
              <a:t>TT </a:t>
            </a:r>
            <a:r>
              <a:rPr lang="ja-JP" altLang="en-US" dirty="0"/>
              <a:t>ではない．</a:t>
            </a:r>
            <a:endParaRPr kumimoji="1" lang="ja-JP" altLang="en-US" dirty="0"/>
          </a:p>
        </p:txBody>
      </p:sp>
    </p:spTree>
    <p:extLst>
      <p:ext uri="{BB962C8B-B14F-4D97-AF65-F5344CB8AC3E}">
        <p14:creationId xmlns:p14="http://schemas.microsoft.com/office/powerpoint/2010/main" val="334310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２．標本空間</a:t>
            </a:r>
          </a:p>
        </p:txBody>
      </p:sp>
      <p:sp>
        <p:nvSpPr>
          <p:cNvPr id="3" name="コンテンツ プレースホルダ 2"/>
          <p:cNvSpPr>
            <a:spLocks noGrp="1"/>
          </p:cNvSpPr>
          <p:nvPr>
            <p:ph idx="1"/>
          </p:nvPr>
        </p:nvSpPr>
        <p:spPr/>
        <p:txBody>
          <a:bodyPr>
            <a:normAutofit/>
          </a:bodyPr>
          <a:lstStyle/>
          <a:p>
            <a:r>
              <a:rPr lang="ja-JP" altLang="en-US" dirty="0"/>
              <a:t>同一の条件のもとで繰り返し行うことのできる「実験」を考える．</a:t>
            </a:r>
            <a:endParaRPr lang="en-US" altLang="ja-JP" dirty="0"/>
          </a:p>
          <a:p>
            <a:pPr lvl="1"/>
            <a:r>
              <a:rPr lang="ja-JP" altLang="en-US" dirty="0"/>
              <a:t>例：コインを投げて，表および裏の系列を観察する．</a:t>
            </a:r>
            <a:endParaRPr lang="en-US" altLang="ja-JP" dirty="0"/>
          </a:p>
          <a:p>
            <a:r>
              <a:rPr lang="ja-JP" altLang="en-US" dirty="0"/>
              <a:t>同一の条件のもとで繰り返されることが前提とされている実験や観察において，１つの事象を生起させる過程を</a:t>
            </a:r>
            <a:r>
              <a:rPr lang="ja-JP" altLang="en-US" u="sng" dirty="0">
                <a:solidFill>
                  <a:srgbClr val="FF0000"/>
                </a:solidFill>
              </a:rPr>
              <a:t>試行</a:t>
            </a:r>
            <a:r>
              <a:rPr lang="ja-JP" altLang="en-US" dirty="0"/>
              <a:t>（</a:t>
            </a:r>
            <a:r>
              <a:rPr lang="en-US" altLang="ja-JP" dirty="0"/>
              <a:t>trial</a:t>
            </a:r>
            <a:r>
              <a:rPr lang="ja-JP" altLang="en-US" dirty="0"/>
              <a:t>）という．</a:t>
            </a:r>
            <a:br>
              <a:rPr lang="en-US" altLang="ja-JP" dirty="0"/>
            </a:br>
            <a:r>
              <a:rPr lang="ja-JP" altLang="en-US" sz="1800" dirty="0"/>
              <a:t>芝・渡部・石塚</a:t>
            </a:r>
            <a:r>
              <a:rPr lang="en-US" altLang="ja-JP" sz="1800" dirty="0"/>
              <a:t>『</a:t>
            </a:r>
            <a:r>
              <a:rPr lang="ja-JP" altLang="en-US" sz="1800" dirty="0"/>
              <a:t>統計用語辞典</a:t>
            </a:r>
            <a:r>
              <a:rPr lang="en-US" altLang="ja-JP" sz="1800" dirty="0"/>
              <a:t>』</a:t>
            </a:r>
            <a:r>
              <a:rPr lang="ja-JP" altLang="en-US" sz="1800" dirty="0"/>
              <a:t>（新曜社）</a:t>
            </a:r>
            <a:endParaRPr lang="en-US" altLang="ja-JP"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u="sng" dirty="0">
                <a:solidFill>
                  <a:srgbClr val="FF0000"/>
                </a:solidFill>
              </a:rPr>
              <a:t>標本空間</a:t>
            </a:r>
            <a:r>
              <a:rPr lang="ja-JP" altLang="en-US" dirty="0"/>
              <a:t>（</a:t>
            </a:r>
            <a:r>
              <a:rPr lang="en-US" altLang="ja-JP" dirty="0"/>
              <a:t>sample space</a:t>
            </a:r>
            <a:r>
              <a:rPr lang="ja-JP" altLang="en-US" dirty="0"/>
              <a:t>）：実験における可能な結果を表す点（「標本点」と呼ぶ）全体の集合のこと．</a:t>
            </a:r>
            <a:endParaRPr lang="en-US" altLang="ja-JP" dirty="0"/>
          </a:p>
          <a:p>
            <a:r>
              <a:rPr lang="ja-JP" altLang="en-US" dirty="0"/>
              <a:t>個々の可能な結果を</a:t>
            </a:r>
            <a:r>
              <a:rPr lang="ja-JP" altLang="en-US" u="sng" dirty="0">
                <a:solidFill>
                  <a:srgbClr val="FF0000"/>
                </a:solidFill>
              </a:rPr>
              <a:t>単一事象</a:t>
            </a:r>
            <a:r>
              <a:rPr lang="ja-JP" altLang="en-US" dirty="0"/>
              <a:t>（</a:t>
            </a:r>
            <a:r>
              <a:rPr lang="en-US" altLang="ja-JP" dirty="0"/>
              <a:t>simple event</a:t>
            </a:r>
            <a:r>
              <a:rPr lang="ja-JP" altLang="en-US" dirty="0"/>
              <a:t>）あるいは</a:t>
            </a:r>
            <a:r>
              <a:rPr lang="ja-JP" altLang="en-US" u="sng" dirty="0">
                <a:solidFill>
                  <a:srgbClr val="FF0000"/>
                </a:solidFill>
              </a:rPr>
              <a:t>根元事象</a:t>
            </a:r>
            <a:r>
              <a:rPr lang="ja-JP" altLang="en-US" dirty="0"/>
              <a:t>と呼ぶ．</a:t>
            </a:r>
            <a:endParaRPr lang="en-US" altLang="ja-JP" dirty="0"/>
          </a:p>
          <a:p>
            <a:pPr lvl="1"/>
            <a:r>
              <a:rPr lang="ja-JP" altLang="en-US" dirty="0"/>
              <a:t>例：１回のコイン投げでの，「表」あるいは「裏」．</a:t>
            </a:r>
            <a:endParaRPr lang="en-US" altLang="ja-JP" dirty="0"/>
          </a:p>
          <a:p>
            <a:pPr lvl="1"/>
            <a:r>
              <a:rPr lang="ja-JP" altLang="en-US" dirty="0"/>
              <a:t>２回コインを投げることを１回の実験と考えると，４通りの可能な結果がある．（テキスト </a:t>
            </a:r>
            <a:r>
              <a:rPr lang="en-US" altLang="ja-JP" dirty="0"/>
              <a:t>p.35</a:t>
            </a:r>
            <a:r>
              <a:rPr lang="ja-JP" altLang="en-US" dirty="0"/>
              <a:t>）</a:t>
            </a:r>
            <a:endParaRPr lang="en-US" altLang="ja-JP" dirty="0"/>
          </a:p>
          <a:p>
            <a:endParaRPr kumimoji="1" lang="ja-JP" altLang="en-US" dirty="0"/>
          </a:p>
        </p:txBody>
      </p:sp>
    </p:spTree>
    <p:extLst>
      <p:ext uri="{BB962C8B-B14F-4D97-AF65-F5344CB8AC3E}">
        <p14:creationId xmlns:p14="http://schemas.microsoft.com/office/powerpoint/2010/main" val="3116524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例：１枚の硬貨を２回投げる実験において，可能な結果は，</a:t>
            </a:r>
            <a:r>
              <a:rPr lang="en-US" altLang="ja-JP" dirty="0"/>
              <a:t>HH, HT, TH, TT </a:t>
            </a:r>
            <a:r>
              <a:rPr lang="ja-JP" altLang="en-US" dirty="0"/>
              <a:t>の４通り．これらの結果をそれぞれひとつの点で表す．</a:t>
            </a:r>
            <a:endParaRPr lang="en-US" altLang="ja-JP" dirty="0"/>
          </a:p>
        </p:txBody>
      </p:sp>
      <p:grpSp>
        <p:nvGrpSpPr>
          <p:cNvPr id="5" name="グループ化 4"/>
          <p:cNvGrpSpPr/>
          <p:nvPr/>
        </p:nvGrpSpPr>
        <p:grpSpPr>
          <a:xfrm>
            <a:off x="1907704" y="3861048"/>
            <a:ext cx="5000660" cy="357190"/>
            <a:chOff x="1571604" y="5000636"/>
            <a:chExt cx="5000660" cy="357190"/>
          </a:xfrm>
        </p:grpSpPr>
        <p:sp>
          <p:nvSpPr>
            <p:cNvPr id="6" name="円/楕円 5"/>
            <p:cNvSpPr/>
            <p:nvPr/>
          </p:nvSpPr>
          <p:spPr>
            <a:xfrm>
              <a:off x="1571604"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円/楕円 6"/>
            <p:cNvSpPr/>
            <p:nvPr/>
          </p:nvSpPr>
          <p:spPr>
            <a:xfrm>
              <a:off x="3119427"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667250"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215074"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1691680" y="3284984"/>
            <a:ext cx="5305967" cy="584775"/>
            <a:chOff x="1928794" y="5286388"/>
            <a:chExt cx="5305967" cy="584775"/>
          </a:xfrm>
        </p:grpSpPr>
        <p:sp>
          <p:nvSpPr>
            <p:cNvPr id="11" name="テキスト ボックス 10"/>
            <p:cNvSpPr txBox="1"/>
            <p:nvPr/>
          </p:nvSpPr>
          <p:spPr>
            <a:xfrm>
              <a:off x="5090767" y="5286388"/>
              <a:ext cx="641522" cy="584775"/>
            </a:xfrm>
            <a:prstGeom prst="rect">
              <a:avLst/>
            </a:prstGeom>
            <a:noFill/>
          </p:spPr>
          <p:txBody>
            <a:bodyPr wrap="none" rtlCol="0">
              <a:spAutoFit/>
            </a:bodyPr>
            <a:lstStyle/>
            <a:p>
              <a:r>
                <a:rPr lang="en-US" altLang="ja-JP" sz="3200" dirty="0"/>
                <a:t>T</a:t>
              </a:r>
              <a:r>
                <a:rPr kumimoji="1" lang="en-US" altLang="ja-JP" sz="3200" dirty="0"/>
                <a:t>H</a:t>
              </a:r>
              <a:endParaRPr kumimoji="1" lang="ja-JP" altLang="en-US" sz="3200" dirty="0"/>
            </a:p>
          </p:txBody>
        </p:sp>
        <p:sp>
          <p:nvSpPr>
            <p:cNvPr id="12" name="テキスト ボックス 11"/>
            <p:cNvSpPr txBox="1"/>
            <p:nvPr/>
          </p:nvSpPr>
          <p:spPr>
            <a:xfrm>
              <a:off x="3537833" y="5286388"/>
              <a:ext cx="641522" cy="584775"/>
            </a:xfrm>
            <a:prstGeom prst="rect">
              <a:avLst/>
            </a:prstGeom>
            <a:noFill/>
          </p:spPr>
          <p:txBody>
            <a:bodyPr wrap="none" rtlCol="0">
              <a:spAutoFit/>
            </a:bodyPr>
            <a:lstStyle/>
            <a:p>
              <a:r>
                <a:rPr kumimoji="1" lang="en-US" altLang="ja-JP" sz="3200" dirty="0"/>
                <a:t>HT</a:t>
              </a:r>
              <a:endParaRPr kumimoji="1" lang="ja-JP" altLang="en-US" sz="3200" dirty="0"/>
            </a:p>
          </p:txBody>
        </p:sp>
        <p:sp>
          <p:nvSpPr>
            <p:cNvPr id="13" name="テキスト ボックス 12"/>
            <p:cNvSpPr txBox="1"/>
            <p:nvPr/>
          </p:nvSpPr>
          <p:spPr>
            <a:xfrm>
              <a:off x="1928794" y="5286388"/>
              <a:ext cx="697627" cy="584775"/>
            </a:xfrm>
            <a:prstGeom prst="rect">
              <a:avLst/>
            </a:prstGeom>
            <a:noFill/>
          </p:spPr>
          <p:txBody>
            <a:bodyPr wrap="none" rtlCol="0">
              <a:spAutoFit/>
            </a:bodyPr>
            <a:lstStyle/>
            <a:p>
              <a:r>
                <a:rPr kumimoji="1" lang="en-US" altLang="ja-JP" sz="3200" dirty="0"/>
                <a:t>HH</a:t>
              </a:r>
              <a:endParaRPr kumimoji="1" lang="ja-JP" altLang="en-US" sz="3200" dirty="0"/>
            </a:p>
          </p:txBody>
        </p:sp>
        <p:sp>
          <p:nvSpPr>
            <p:cNvPr id="14" name="テキスト ボックス 13"/>
            <p:cNvSpPr txBox="1"/>
            <p:nvPr/>
          </p:nvSpPr>
          <p:spPr>
            <a:xfrm>
              <a:off x="6643702" y="5286388"/>
              <a:ext cx="591059" cy="584775"/>
            </a:xfrm>
            <a:prstGeom prst="rect">
              <a:avLst/>
            </a:prstGeom>
            <a:noFill/>
          </p:spPr>
          <p:txBody>
            <a:bodyPr wrap="none" rtlCol="0">
              <a:spAutoFit/>
            </a:bodyPr>
            <a:lstStyle/>
            <a:p>
              <a:r>
                <a:rPr lang="en-US" altLang="ja-JP" sz="3200" dirty="0"/>
                <a:t>TT</a:t>
              </a:r>
              <a:endParaRPr kumimoji="1" lang="ja-JP" altLang="en-US" sz="3200" dirty="0"/>
            </a:p>
          </p:txBody>
        </p:sp>
      </p:grpSp>
      <p:grpSp>
        <p:nvGrpSpPr>
          <p:cNvPr id="15" name="グループ化 14"/>
          <p:cNvGrpSpPr/>
          <p:nvPr/>
        </p:nvGrpSpPr>
        <p:grpSpPr>
          <a:xfrm>
            <a:off x="1763688" y="4221088"/>
            <a:ext cx="5242617" cy="584775"/>
            <a:chOff x="1928794" y="5286388"/>
            <a:chExt cx="5242617" cy="584775"/>
          </a:xfrm>
        </p:grpSpPr>
        <p:sp>
          <p:nvSpPr>
            <p:cNvPr id="16" name="テキスト ボックス 15"/>
            <p:cNvSpPr txBox="1"/>
            <p:nvPr/>
          </p:nvSpPr>
          <p:spPr>
            <a:xfrm>
              <a:off x="5090767" y="5286388"/>
              <a:ext cx="527709" cy="584775"/>
            </a:xfrm>
            <a:prstGeom prst="rect">
              <a:avLst/>
            </a:prstGeom>
            <a:noFill/>
          </p:spPr>
          <p:txBody>
            <a:bodyPr wrap="none" rtlCol="0">
              <a:spAutoFit/>
            </a:bodyPr>
            <a:lstStyle/>
            <a:p>
              <a:r>
                <a:rPr lang="en-US" altLang="ja-JP" sz="3200" i="1" dirty="0"/>
                <a:t>e</a:t>
              </a:r>
              <a:r>
                <a:rPr lang="en-US" altLang="ja-JP" sz="3200" baseline="-25000" dirty="0"/>
                <a:t>3</a:t>
              </a:r>
              <a:endParaRPr kumimoji="1" lang="ja-JP" altLang="en-US" sz="3200" baseline="-25000" dirty="0"/>
            </a:p>
          </p:txBody>
        </p:sp>
        <p:sp>
          <p:nvSpPr>
            <p:cNvPr id="17" name="テキスト ボックス 16"/>
            <p:cNvSpPr txBox="1"/>
            <p:nvPr/>
          </p:nvSpPr>
          <p:spPr>
            <a:xfrm>
              <a:off x="3537833" y="5286388"/>
              <a:ext cx="527709" cy="584775"/>
            </a:xfrm>
            <a:prstGeom prst="rect">
              <a:avLst/>
            </a:prstGeom>
            <a:noFill/>
          </p:spPr>
          <p:txBody>
            <a:bodyPr wrap="none" rtlCol="0">
              <a:spAutoFit/>
            </a:bodyPr>
            <a:lstStyle/>
            <a:p>
              <a:r>
                <a:rPr lang="en-US" altLang="ja-JP" sz="3200" i="1" dirty="0"/>
                <a:t>e</a:t>
              </a:r>
              <a:r>
                <a:rPr lang="en-US" altLang="ja-JP" sz="3200" baseline="-25000" dirty="0"/>
                <a:t>2</a:t>
              </a:r>
              <a:endParaRPr kumimoji="1" lang="ja-JP" altLang="en-US" sz="3200" baseline="-25000" dirty="0"/>
            </a:p>
          </p:txBody>
        </p:sp>
        <p:sp>
          <p:nvSpPr>
            <p:cNvPr id="18" name="テキスト ボックス 17"/>
            <p:cNvSpPr txBox="1"/>
            <p:nvPr/>
          </p:nvSpPr>
          <p:spPr>
            <a:xfrm>
              <a:off x="1928794" y="5286388"/>
              <a:ext cx="527709" cy="584775"/>
            </a:xfrm>
            <a:prstGeom prst="rect">
              <a:avLst/>
            </a:prstGeom>
            <a:noFill/>
          </p:spPr>
          <p:txBody>
            <a:bodyPr wrap="none" rtlCol="0">
              <a:spAutoFit/>
            </a:bodyPr>
            <a:lstStyle/>
            <a:p>
              <a:r>
                <a:rPr kumimoji="1" lang="en-US" altLang="ja-JP" sz="3200" i="1" dirty="0"/>
                <a:t>e</a:t>
              </a:r>
              <a:r>
                <a:rPr kumimoji="1" lang="en-US" altLang="ja-JP" sz="3200" baseline="-25000" dirty="0"/>
                <a:t>1</a:t>
              </a:r>
              <a:endParaRPr kumimoji="1" lang="ja-JP" altLang="en-US" sz="3200" baseline="-25000" dirty="0"/>
            </a:p>
          </p:txBody>
        </p:sp>
        <p:sp>
          <p:nvSpPr>
            <p:cNvPr id="19" name="テキスト ボックス 18"/>
            <p:cNvSpPr txBox="1"/>
            <p:nvPr/>
          </p:nvSpPr>
          <p:spPr>
            <a:xfrm>
              <a:off x="6643702" y="5286388"/>
              <a:ext cx="527709" cy="584775"/>
            </a:xfrm>
            <a:prstGeom prst="rect">
              <a:avLst/>
            </a:prstGeom>
            <a:noFill/>
          </p:spPr>
          <p:txBody>
            <a:bodyPr wrap="none" rtlCol="0">
              <a:spAutoFit/>
            </a:bodyPr>
            <a:lstStyle/>
            <a:p>
              <a:r>
                <a:rPr kumimoji="1" lang="en-US" altLang="ja-JP" sz="3200" i="1" dirty="0"/>
                <a:t>e</a:t>
              </a:r>
              <a:r>
                <a:rPr kumimoji="1" lang="en-US" altLang="ja-JP" sz="3200" baseline="-25000" dirty="0"/>
                <a:t>4</a:t>
              </a:r>
              <a:endParaRPr kumimoji="1" lang="ja-JP" altLang="en-US" sz="3200" baseline="-25000" dirty="0"/>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a:t>確率の問題では，適切な標本空間を構成することが基本</a:t>
            </a:r>
            <a:r>
              <a:rPr kumimoji="1" lang="ja-JP" altLang="en-US" dirty="0"/>
              <a:t>．</a:t>
            </a:r>
            <a:endParaRPr kumimoji="1" lang="en-US" altLang="ja-JP" dirty="0"/>
          </a:p>
          <a:p>
            <a:pPr lvl="1"/>
            <a:r>
              <a:rPr lang="ja-JP" altLang="en-US" dirty="0"/>
              <a:t>可能な結果一覧を表現する．</a:t>
            </a:r>
            <a:endParaRPr lang="en-US" altLang="ja-JP" dirty="0"/>
          </a:p>
          <a:p>
            <a:pPr lvl="1"/>
            <a:r>
              <a:rPr kumimoji="1" lang="ja-JP" altLang="en-US" dirty="0"/>
              <a:t>１回の実験で，いずれかひとつの単一事象だけが生じる．</a:t>
            </a:r>
            <a:endParaRPr kumimoji="1" lang="en-US" altLang="ja-JP" dirty="0"/>
          </a:p>
          <a:p>
            <a:r>
              <a:rPr lang="ja-JP" altLang="en-US" dirty="0"/>
              <a:t>少し複雑な問題では，標本空間を図示するのに，樹形図（テキスト </a:t>
            </a:r>
            <a:r>
              <a:rPr lang="en-US" altLang="ja-JP" dirty="0"/>
              <a:t>p.58</a:t>
            </a:r>
            <a:r>
              <a:rPr lang="ja-JP" altLang="en-US" dirty="0" err="1"/>
              <a:t>，</a:t>
            </a:r>
            <a:r>
              <a:rPr lang="ja-JP" altLang="en-US" dirty="0"/>
              <a:t>確率の木）を用いるとよい．あとで具体例を示す．</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２回の操作（試行）から構成される実験の標本空間は，２次元で表現することもできる．</a:t>
            </a:r>
            <a:endParaRPr kumimoji="1" lang="en-US" altLang="ja-JP" dirty="0"/>
          </a:p>
          <a:p>
            <a:pPr lvl="1"/>
            <a:r>
              <a:rPr lang="ja-JP" altLang="en-US" dirty="0"/>
              <a:t>例：章末問題</a:t>
            </a:r>
            <a:r>
              <a:rPr lang="en-US" altLang="ja-JP" dirty="0"/>
              <a:t>2</a:t>
            </a:r>
            <a:endParaRPr kumimoji="1" lang="ja-JP" altLang="en-US" dirty="0"/>
          </a:p>
        </p:txBody>
      </p:sp>
      <p:cxnSp>
        <p:nvCxnSpPr>
          <p:cNvPr id="6" name="直線コネクタ 5"/>
          <p:cNvCxnSpPr/>
          <p:nvPr/>
        </p:nvCxnSpPr>
        <p:spPr>
          <a:xfrm>
            <a:off x="2483768" y="3437384"/>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83768" y="5517232"/>
            <a:ext cx="2511896" cy="8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267744" y="508518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267744" y="4473116"/>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267744" y="386104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3131840" y="5301208"/>
            <a:ext cx="8384"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3851920" y="5301208"/>
            <a:ext cx="8384"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4572000" y="5301208"/>
            <a:ext cx="8384"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4427984" y="4869160"/>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4427984" y="429309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707904" y="4869160"/>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3707904" y="3717032"/>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2987824" y="429309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987824" y="3717032"/>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987824" y="5733256"/>
            <a:ext cx="2160240" cy="461665"/>
          </a:xfrm>
          <a:prstGeom prst="rect">
            <a:avLst/>
          </a:prstGeom>
          <a:noFill/>
        </p:spPr>
        <p:txBody>
          <a:bodyPr wrap="square" rtlCol="0">
            <a:spAutoFit/>
          </a:bodyPr>
          <a:lstStyle/>
          <a:p>
            <a:r>
              <a:rPr kumimoji="1" lang="en-US" altLang="ja-JP" sz="2400" dirty="0"/>
              <a:t>R        B        G</a:t>
            </a:r>
            <a:endParaRPr kumimoji="1" lang="ja-JP" altLang="en-US" sz="2400" dirty="0"/>
          </a:p>
        </p:txBody>
      </p:sp>
      <p:sp>
        <p:nvSpPr>
          <p:cNvPr id="28" name="テキスト ボックス 27"/>
          <p:cNvSpPr txBox="1"/>
          <p:nvPr/>
        </p:nvSpPr>
        <p:spPr>
          <a:xfrm>
            <a:off x="5364088" y="3573016"/>
            <a:ext cx="3565400" cy="1200329"/>
          </a:xfrm>
          <a:prstGeom prst="rect">
            <a:avLst/>
          </a:prstGeom>
          <a:noFill/>
        </p:spPr>
        <p:txBody>
          <a:bodyPr wrap="none" rtlCol="0">
            <a:spAutoFit/>
          </a:bodyPr>
          <a:lstStyle/>
          <a:p>
            <a:r>
              <a:rPr lang="ja-JP" altLang="en-US" sz="2400" dirty="0"/>
              <a:t>赤，黒，緑球が１個ずつ</a:t>
            </a:r>
            <a:endParaRPr lang="en-US" altLang="ja-JP" sz="2400" dirty="0"/>
          </a:p>
          <a:p>
            <a:r>
              <a:rPr lang="ja-JP" altLang="en-US" sz="2400" dirty="0"/>
              <a:t>入った箱から，２個の球を</a:t>
            </a:r>
            <a:endParaRPr lang="en-US" altLang="ja-JP" sz="2400" dirty="0"/>
          </a:p>
          <a:p>
            <a:r>
              <a:rPr lang="ja-JP" altLang="en-US" sz="2400" dirty="0"/>
              <a:t>取り出す</a:t>
            </a:r>
            <a:r>
              <a:rPr kumimoji="1" lang="ja-JP" altLang="en-US" sz="2400" dirty="0"/>
              <a:t>ときの標本空間．</a:t>
            </a:r>
          </a:p>
        </p:txBody>
      </p:sp>
      <p:sp>
        <p:nvSpPr>
          <p:cNvPr id="30" name="テキスト ボックス 29"/>
          <p:cNvSpPr txBox="1"/>
          <p:nvPr/>
        </p:nvSpPr>
        <p:spPr>
          <a:xfrm>
            <a:off x="1835696" y="3645024"/>
            <a:ext cx="378630" cy="461665"/>
          </a:xfrm>
          <a:prstGeom prst="rect">
            <a:avLst/>
          </a:prstGeom>
          <a:noFill/>
        </p:spPr>
        <p:txBody>
          <a:bodyPr wrap="none" rtlCol="0">
            <a:spAutoFit/>
          </a:bodyPr>
          <a:lstStyle/>
          <a:p>
            <a:r>
              <a:rPr lang="en-US" altLang="ja-JP" sz="2400" dirty="0"/>
              <a:t>G</a:t>
            </a:r>
            <a:endParaRPr kumimoji="1" lang="ja-JP" altLang="en-US" sz="2400" dirty="0"/>
          </a:p>
        </p:txBody>
      </p:sp>
      <p:sp>
        <p:nvSpPr>
          <p:cNvPr id="31" name="テキスト ボックス 30"/>
          <p:cNvSpPr txBox="1"/>
          <p:nvPr/>
        </p:nvSpPr>
        <p:spPr>
          <a:xfrm>
            <a:off x="1835696" y="4869160"/>
            <a:ext cx="351378" cy="461665"/>
          </a:xfrm>
          <a:prstGeom prst="rect">
            <a:avLst/>
          </a:prstGeom>
          <a:noFill/>
        </p:spPr>
        <p:txBody>
          <a:bodyPr wrap="none" rtlCol="0">
            <a:spAutoFit/>
          </a:bodyPr>
          <a:lstStyle/>
          <a:p>
            <a:r>
              <a:rPr kumimoji="1" lang="en-US" altLang="ja-JP" sz="2400" dirty="0"/>
              <a:t>R</a:t>
            </a:r>
            <a:endParaRPr kumimoji="1" lang="ja-JP" altLang="en-US" sz="2400" dirty="0"/>
          </a:p>
        </p:txBody>
      </p:sp>
      <p:sp>
        <p:nvSpPr>
          <p:cNvPr id="32" name="テキスト ボックス 31"/>
          <p:cNvSpPr txBox="1"/>
          <p:nvPr/>
        </p:nvSpPr>
        <p:spPr>
          <a:xfrm>
            <a:off x="1835696" y="4293096"/>
            <a:ext cx="351378" cy="461665"/>
          </a:xfrm>
          <a:prstGeom prst="rect">
            <a:avLst/>
          </a:prstGeom>
          <a:noFill/>
        </p:spPr>
        <p:txBody>
          <a:bodyPr wrap="none" rtlCol="0">
            <a:spAutoFit/>
          </a:bodyPr>
          <a:lstStyle/>
          <a:p>
            <a:r>
              <a:rPr lang="en-US" altLang="ja-JP" sz="2400" dirty="0"/>
              <a:t>B</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a:normAutofit fontScale="90000"/>
          </a:bodyPr>
          <a:lstStyle/>
          <a:p>
            <a:r>
              <a:rPr lang="ja-JP" altLang="en-US" dirty="0"/>
              <a:t>１．序節</a:t>
            </a:r>
            <a:br>
              <a:rPr lang="en-US" altLang="ja-JP" dirty="0"/>
            </a:br>
            <a:r>
              <a:rPr lang="ja-JP" altLang="en-US" dirty="0"/>
              <a:t>統計の授業なのに確率？</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統計的な問題に対する解は確率的な表現によって与えられる．</a:t>
            </a:r>
            <a:endParaRPr kumimoji="1" lang="en-US" altLang="ja-JP" dirty="0"/>
          </a:p>
          <a:p>
            <a:r>
              <a:rPr lang="ja-JP" altLang="en-US" dirty="0"/>
              <a:t>母集団から標本を抽出し，測定を行うことは，繰り返し可能な実験である．</a:t>
            </a:r>
            <a:endParaRPr lang="en-US" altLang="ja-JP" dirty="0"/>
          </a:p>
          <a:p>
            <a:pPr lvl="1"/>
            <a:r>
              <a:rPr kumimoji="1" lang="ja-JP" altLang="en-US" dirty="0"/>
              <a:t>個々の測定値を実験の結果とみなす．どのような値が得られるかは，母集団に依存して確率的に決まる．</a:t>
            </a:r>
            <a:endParaRPr kumimoji="1" lang="en-US" altLang="ja-JP" dirty="0"/>
          </a:p>
          <a:p>
            <a:pPr lvl="1"/>
            <a:r>
              <a:rPr kumimoji="1" lang="ja-JP" altLang="en-US" dirty="0"/>
              <a:t>ひとつの標本全体について計算される記述統計量も，１回の実験の結果とみなす．</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6314D3-261D-4835-B657-1727B80B2D6C}"/>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E9497E5-0023-4D23-B722-F2900F3430EC}"/>
              </a:ext>
            </a:extLst>
          </p:cNvPr>
          <p:cNvSpPr>
            <a:spLocks noGrp="1"/>
          </p:cNvSpPr>
          <p:nvPr>
            <p:ph idx="1"/>
          </p:nvPr>
        </p:nvSpPr>
        <p:spPr/>
        <p:txBody>
          <a:bodyPr/>
          <a:lstStyle/>
          <a:p>
            <a:r>
              <a:rPr kumimoji="1" lang="ja-JP" altLang="en-US" dirty="0"/>
              <a:t>第</a:t>
            </a:r>
            <a:r>
              <a:rPr kumimoji="1" lang="en-US" altLang="ja-JP" dirty="0"/>
              <a:t>3</a:t>
            </a:r>
            <a:r>
              <a:rPr kumimoji="1" lang="ja-JP" altLang="en-US" dirty="0"/>
              <a:t>節で標本点それぞれに確率を付与する．</a:t>
            </a:r>
            <a:endParaRPr kumimoji="1" lang="en-US" altLang="ja-JP" dirty="0"/>
          </a:p>
          <a:p>
            <a:r>
              <a:rPr kumimoji="1" lang="ja-JP" altLang="en-US" dirty="0"/>
              <a:t>すべての標本点に等しい確率が付与されるように標本空間を構成することが基本だが（図１，図２，表１），そうでなくてもよい（図３）．</a:t>
            </a:r>
            <a:endParaRPr kumimoji="1" lang="en-US" altLang="ja-JP" dirty="0"/>
          </a:p>
          <a:p>
            <a:pPr lvl="1"/>
            <a:r>
              <a:rPr lang="ja-JP" altLang="en-US" dirty="0"/>
              <a:t>例：赤球３個，黒球２個，緑球１個が入った箱から１つを取り出す．（図３と比較せよ）</a:t>
            </a:r>
            <a:endParaRPr lang="en-US" altLang="ja-JP" dirty="0"/>
          </a:p>
        </p:txBody>
      </p:sp>
      <p:sp>
        <p:nvSpPr>
          <p:cNvPr id="5" name="円/楕円 5">
            <a:extLst>
              <a:ext uri="{FF2B5EF4-FFF2-40B4-BE49-F238E27FC236}">
                <a16:creationId xmlns:a16="http://schemas.microsoft.com/office/drawing/2014/main" id="{9DBD8F6B-5CB1-43D7-9451-140F7235B785}"/>
              </a:ext>
            </a:extLst>
          </p:cNvPr>
          <p:cNvSpPr/>
          <p:nvPr/>
        </p:nvSpPr>
        <p:spPr>
          <a:xfrm>
            <a:off x="1916634" y="5257800"/>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円/楕円 5">
            <a:extLst>
              <a:ext uri="{FF2B5EF4-FFF2-40B4-BE49-F238E27FC236}">
                <a16:creationId xmlns:a16="http://schemas.microsoft.com/office/drawing/2014/main" id="{52CCA783-46B6-42EF-A5EC-FD380391645F}"/>
              </a:ext>
            </a:extLst>
          </p:cNvPr>
          <p:cNvSpPr/>
          <p:nvPr/>
        </p:nvSpPr>
        <p:spPr>
          <a:xfrm>
            <a:off x="3887385" y="5278788"/>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円/楕円 5">
            <a:extLst>
              <a:ext uri="{FF2B5EF4-FFF2-40B4-BE49-F238E27FC236}">
                <a16:creationId xmlns:a16="http://schemas.microsoft.com/office/drawing/2014/main" id="{810D198A-7D9B-416C-A026-EE6A3A02A1B4}"/>
              </a:ext>
            </a:extLst>
          </p:cNvPr>
          <p:cNvSpPr/>
          <p:nvPr/>
        </p:nvSpPr>
        <p:spPr>
          <a:xfrm>
            <a:off x="4928796" y="5257800"/>
            <a:ext cx="357190"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1" name="円/楕円 5">
            <a:extLst>
              <a:ext uri="{FF2B5EF4-FFF2-40B4-BE49-F238E27FC236}">
                <a16:creationId xmlns:a16="http://schemas.microsoft.com/office/drawing/2014/main" id="{9AC8CB42-B7B2-46BE-8B5A-222D17F5FA89}"/>
              </a:ext>
            </a:extLst>
          </p:cNvPr>
          <p:cNvSpPr/>
          <p:nvPr/>
        </p:nvSpPr>
        <p:spPr>
          <a:xfrm>
            <a:off x="2886279" y="5278788"/>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5">
            <a:extLst>
              <a:ext uri="{FF2B5EF4-FFF2-40B4-BE49-F238E27FC236}">
                <a16:creationId xmlns:a16="http://schemas.microsoft.com/office/drawing/2014/main" id="{B5684AFC-5E0B-427C-BEEB-08AAAB45DA33}"/>
              </a:ext>
            </a:extLst>
          </p:cNvPr>
          <p:cNvSpPr/>
          <p:nvPr/>
        </p:nvSpPr>
        <p:spPr>
          <a:xfrm>
            <a:off x="5970207" y="5257357"/>
            <a:ext cx="357190"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5" name="円/楕円 5">
            <a:extLst>
              <a:ext uri="{FF2B5EF4-FFF2-40B4-BE49-F238E27FC236}">
                <a16:creationId xmlns:a16="http://schemas.microsoft.com/office/drawing/2014/main" id="{FCD910F8-762D-46CB-AE7B-0FE7CAB2D5E1}"/>
              </a:ext>
            </a:extLst>
          </p:cNvPr>
          <p:cNvSpPr/>
          <p:nvPr/>
        </p:nvSpPr>
        <p:spPr>
          <a:xfrm>
            <a:off x="6971313" y="5257357"/>
            <a:ext cx="357190" cy="35719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87AD4648-DFA1-405A-96A5-5CAFD97A852D}"/>
              </a:ext>
            </a:extLst>
          </p:cNvPr>
          <p:cNvSpPr txBox="1"/>
          <p:nvPr/>
        </p:nvSpPr>
        <p:spPr>
          <a:xfrm>
            <a:off x="1808932" y="4797187"/>
            <a:ext cx="615874" cy="400110"/>
          </a:xfrm>
          <a:prstGeom prst="rect">
            <a:avLst/>
          </a:prstGeom>
          <a:noFill/>
        </p:spPr>
        <p:txBody>
          <a:bodyPr wrap="none" rtlCol="0">
            <a:spAutoFit/>
          </a:bodyPr>
          <a:lstStyle/>
          <a:p>
            <a:r>
              <a:rPr kumimoji="1" lang="ja-JP" altLang="en-US" sz="2000" dirty="0"/>
              <a:t>赤１</a:t>
            </a:r>
          </a:p>
        </p:txBody>
      </p:sp>
      <p:sp>
        <p:nvSpPr>
          <p:cNvPr id="18" name="テキスト ボックス 17">
            <a:extLst>
              <a:ext uri="{FF2B5EF4-FFF2-40B4-BE49-F238E27FC236}">
                <a16:creationId xmlns:a16="http://schemas.microsoft.com/office/drawing/2014/main" id="{35D25FE3-59D2-481D-926E-2DD3F227C1E8}"/>
              </a:ext>
            </a:extLst>
          </p:cNvPr>
          <p:cNvSpPr txBox="1"/>
          <p:nvPr/>
        </p:nvSpPr>
        <p:spPr>
          <a:xfrm>
            <a:off x="2756937" y="4797304"/>
            <a:ext cx="615874" cy="400110"/>
          </a:xfrm>
          <a:prstGeom prst="rect">
            <a:avLst/>
          </a:prstGeom>
          <a:noFill/>
        </p:spPr>
        <p:txBody>
          <a:bodyPr wrap="none" rtlCol="0">
            <a:spAutoFit/>
          </a:bodyPr>
          <a:lstStyle/>
          <a:p>
            <a:r>
              <a:rPr kumimoji="1" lang="ja-JP" altLang="en-US" sz="2000" dirty="0"/>
              <a:t>赤２</a:t>
            </a:r>
          </a:p>
        </p:txBody>
      </p:sp>
      <p:sp>
        <p:nvSpPr>
          <p:cNvPr id="20" name="テキスト ボックス 19">
            <a:extLst>
              <a:ext uri="{FF2B5EF4-FFF2-40B4-BE49-F238E27FC236}">
                <a16:creationId xmlns:a16="http://schemas.microsoft.com/office/drawing/2014/main" id="{311A17EF-16E7-4630-B251-790098D69836}"/>
              </a:ext>
            </a:extLst>
          </p:cNvPr>
          <p:cNvSpPr txBox="1"/>
          <p:nvPr/>
        </p:nvSpPr>
        <p:spPr>
          <a:xfrm>
            <a:off x="3776538" y="4797187"/>
            <a:ext cx="615874" cy="400110"/>
          </a:xfrm>
          <a:prstGeom prst="rect">
            <a:avLst/>
          </a:prstGeom>
          <a:noFill/>
        </p:spPr>
        <p:txBody>
          <a:bodyPr wrap="none" rtlCol="0">
            <a:spAutoFit/>
          </a:bodyPr>
          <a:lstStyle/>
          <a:p>
            <a:r>
              <a:rPr kumimoji="1" lang="ja-JP" altLang="en-US" sz="2000" dirty="0"/>
              <a:t>赤３</a:t>
            </a:r>
          </a:p>
        </p:txBody>
      </p:sp>
      <p:sp>
        <p:nvSpPr>
          <p:cNvPr id="22" name="テキスト ボックス 21">
            <a:extLst>
              <a:ext uri="{FF2B5EF4-FFF2-40B4-BE49-F238E27FC236}">
                <a16:creationId xmlns:a16="http://schemas.microsoft.com/office/drawing/2014/main" id="{E08578D6-5D34-4623-A0BC-9AE17CF21BAA}"/>
              </a:ext>
            </a:extLst>
          </p:cNvPr>
          <p:cNvSpPr txBox="1"/>
          <p:nvPr/>
        </p:nvSpPr>
        <p:spPr>
          <a:xfrm>
            <a:off x="4860032" y="4797187"/>
            <a:ext cx="615874" cy="400110"/>
          </a:xfrm>
          <a:prstGeom prst="rect">
            <a:avLst/>
          </a:prstGeom>
          <a:noFill/>
        </p:spPr>
        <p:txBody>
          <a:bodyPr wrap="none" rtlCol="0">
            <a:spAutoFit/>
          </a:bodyPr>
          <a:lstStyle/>
          <a:p>
            <a:r>
              <a:rPr kumimoji="1" lang="ja-JP" altLang="en-US" sz="2000" dirty="0"/>
              <a:t>黒１</a:t>
            </a:r>
          </a:p>
        </p:txBody>
      </p:sp>
      <p:sp>
        <p:nvSpPr>
          <p:cNvPr id="24" name="テキスト ボックス 23">
            <a:extLst>
              <a:ext uri="{FF2B5EF4-FFF2-40B4-BE49-F238E27FC236}">
                <a16:creationId xmlns:a16="http://schemas.microsoft.com/office/drawing/2014/main" id="{F06BBF85-B516-4E6A-8501-E1D3A3EA0E5D}"/>
              </a:ext>
            </a:extLst>
          </p:cNvPr>
          <p:cNvSpPr txBox="1"/>
          <p:nvPr/>
        </p:nvSpPr>
        <p:spPr>
          <a:xfrm>
            <a:off x="5840865" y="4797187"/>
            <a:ext cx="615874" cy="400110"/>
          </a:xfrm>
          <a:prstGeom prst="rect">
            <a:avLst/>
          </a:prstGeom>
          <a:noFill/>
        </p:spPr>
        <p:txBody>
          <a:bodyPr wrap="none" rtlCol="0">
            <a:spAutoFit/>
          </a:bodyPr>
          <a:lstStyle/>
          <a:p>
            <a:r>
              <a:rPr lang="ja-JP" altLang="en-US" sz="2000" dirty="0"/>
              <a:t>黒２</a:t>
            </a:r>
            <a:endParaRPr kumimoji="1" lang="ja-JP" altLang="en-US" sz="2000" dirty="0"/>
          </a:p>
        </p:txBody>
      </p:sp>
      <p:sp>
        <p:nvSpPr>
          <p:cNvPr id="26" name="テキスト ボックス 25">
            <a:extLst>
              <a:ext uri="{FF2B5EF4-FFF2-40B4-BE49-F238E27FC236}">
                <a16:creationId xmlns:a16="http://schemas.microsoft.com/office/drawing/2014/main" id="{28C5A1FC-5BF6-402F-81EC-525C23539BB0}"/>
              </a:ext>
            </a:extLst>
          </p:cNvPr>
          <p:cNvSpPr txBox="1"/>
          <p:nvPr/>
        </p:nvSpPr>
        <p:spPr>
          <a:xfrm>
            <a:off x="6792960" y="4789718"/>
            <a:ext cx="615874" cy="400110"/>
          </a:xfrm>
          <a:prstGeom prst="rect">
            <a:avLst/>
          </a:prstGeom>
          <a:noFill/>
        </p:spPr>
        <p:txBody>
          <a:bodyPr wrap="none" rtlCol="0">
            <a:spAutoFit/>
          </a:bodyPr>
          <a:lstStyle/>
          <a:p>
            <a:r>
              <a:rPr lang="ja-JP" altLang="en-US" sz="2000" dirty="0"/>
              <a:t>緑１</a:t>
            </a:r>
            <a:endParaRPr kumimoji="1" lang="ja-JP" altLang="en-US" sz="2000" dirty="0"/>
          </a:p>
        </p:txBody>
      </p:sp>
    </p:spTree>
    <p:extLst>
      <p:ext uri="{BB962C8B-B14F-4D97-AF65-F5344CB8AC3E}">
        <p14:creationId xmlns:p14="http://schemas.microsoft.com/office/powerpoint/2010/main" val="255191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３．（単一）事象の確率</a:t>
            </a:r>
          </a:p>
        </p:txBody>
      </p:sp>
      <p:sp>
        <p:nvSpPr>
          <p:cNvPr id="3" name="コンテンツ プレースホルダ 2"/>
          <p:cNvSpPr>
            <a:spLocks noGrp="1"/>
          </p:cNvSpPr>
          <p:nvPr>
            <p:ph idx="1"/>
          </p:nvPr>
        </p:nvSpPr>
        <p:spPr/>
        <p:txBody>
          <a:bodyPr>
            <a:normAutofit/>
          </a:bodyPr>
          <a:lstStyle/>
          <a:p>
            <a:r>
              <a:rPr kumimoji="1" lang="ja-JP" altLang="en-US" u="sng" dirty="0"/>
              <a:t>標本空間を構成したら，各点</a:t>
            </a:r>
            <a:r>
              <a:rPr lang="ja-JP" altLang="en-US" u="sng" dirty="0"/>
              <a:t>に</a:t>
            </a:r>
            <a:r>
              <a:rPr lang="ja-JP" altLang="en-US" u="sng" dirty="0">
                <a:solidFill>
                  <a:srgbClr val="FF0000"/>
                </a:solidFill>
              </a:rPr>
              <a:t>確率</a:t>
            </a:r>
            <a:r>
              <a:rPr lang="ja-JP" altLang="en-US" u="sng" dirty="0"/>
              <a:t>（</a:t>
            </a:r>
            <a:r>
              <a:rPr lang="en-US" altLang="ja-JP" u="sng" dirty="0"/>
              <a:t>probability</a:t>
            </a:r>
            <a:r>
              <a:rPr lang="ja-JP" altLang="en-US" u="sng" dirty="0"/>
              <a:t>）を付与する．</a:t>
            </a:r>
            <a:endParaRPr kumimoji="1" lang="en-US" altLang="ja-JP" u="sng" dirty="0"/>
          </a:p>
          <a:p>
            <a:r>
              <a:rPr lang="ja-JP" altLang="en-US" dirty="0"/>
              <a:t>実験</a:t>
            </a:r>
            <a:r>
              <a:rPr kumimoji="1" lang="ja-JP" altLang="en-US" dirty="0"/>
              <a:t>を繰り返したとき，全実験回数に対する，特定の単一事象が生起した割合を考えることができる．これをその単一事象の</a:t>
            </a:r>
            <a:r>
              <a:rPr kumimoji="1" lang="ja-JP" altLang="en-US" u="sng" dirty="0">
                <a:solidFill>
                  <a:srgbClr val="FF0000"/>
                </a:solidFill>
              </a:rPr>
              <a:t>相対度数</a:t>
            </a:r>
            <a:r>
              <a:rPr kumimoji="1" lang="ja-JP" altLang="en-US" dirty="0"/>
              <a:t>（</a:t>
            </a:r>
            <a:r>
              <a:rPr kumimoji="1" lang="en-US" altLang="ja-JP" dirty="0"/>
              <a:t>relative frequency</a:t>
            </a:r>
            <a:r>
              <a:rPr kumimoji="1" lang="ja-JP" altLang="en-US" dirty="0"/>
              <a:t>）と呼ぶ．</a:t>
            </a:r>
            <a:r>
              <a:rPr lang="ja-JP" altLang="en-US" dirty="0"/>
              <a:t>すべて</a:t>
            </a:r>
            <a:r>
              <a:rPr kumimoji="1" lang="ja-JP" altLang="en-US" dirty="0"/>
              <a:t>の単一事象にわたって</a:t>
            </a:r>
            <a:r>
              <a:rPr kumimoji="1" lang="ja-JP" altLang="en-US" dirty="0">
                <a:uFill>
                  <a:solidFill>
                    <a:srgbClr val="FF0000"/>
                  </a:solidFill>
                </a:uFill>
              </a:rPr>
              <a:t>相対度数を合計すると１</a:t>
            </a:r>
            <a:r>
              <a:rPr kumimoji="1" lang="ja-JP" altLang="en-US" dirty="0"/>
              <a:t>になる．</a:t>
            </a:r>
            <a:endParaRPr kumimoji="1"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lstStyle/>
              <a:p>
                <a:r>
                  <a:rPr lang="ja-JP" altLang="en-US" dirty="0"/>
                  <a:t>ある単一事象が生起する，経験的あるいは理論的な相対度数を，その単一事象の</a:t>
                </a:r>
                <a:r>
                  <a:rPr lang="ja-JP" altLang="en-US" u="sng" dirty="0">
                    <a:solidFill>
                      <a:srgbClr val="FF0000"/>
                    </a:solidFill>
                  </a:rPr>
                  <a:t>確率</a:t>
                </a:r>
                <a:r>
                  <a:rPr lang="ja-JP" altLang="en-US" dirty="0"/>
                  <a:t>とする．標本点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𝑒</m:t>
                        </m:r>
                      </m:e>
                      <m:sub>
                        <m:r>
                          <a:rPr lang="en-US" altLang="ja-JP" b="0" i="1" smtClean="0">
                            <a:latin typeface="Cambria Math" panose="02040503050406030204" pitchFamily="18" charset="0"/>
                          </a:rPr>
                          <m:t>1</m:t>
                        </m:r>
                      </m:sub>
                    </m:sSub>
                  </m:oMath>
                </a14:m>
                <a:r>
                  <a:rPr lang="ja-JP" altLang="en-US" dirty="0"/>
                  <a:t> に付与された確率を </a:t>
                </a:r>
                <a:r>
                  <a:rPr lang="en-US" altLang="ja-JP" i="1" dirty="0">
                    <a:latin typeface="Times New Roman" pitchFamily="18" charset="0"/>
                    <a:cs typeface="Times New Roman" pitchFamily="18" charset="0"/>
                  </a:rPr>
                  <a:t>P</a:t>
                </a:r>
                <a:r>
                  <a:rPr lang="en-US" altLang="ja-JP" dirty="0"/>
                  <a:t>{</a:t>
                </a:r>
                <a:r>
                  <a:rPr lang="en-US" altLang="ja-JP" i="1" dirty="0">
                    <a:latin typeface="Times New Roman" pitchFamily="18" charset="0"/>
                    <a:cs typeface="Times New Roman" pitchFamily="18" charset="0"/>
                  </a:rPr>
                  <a:t>e</a:t>
                </a:r>
                <a:r>
                  <a:rPr lang="en-US" altLang="ja-JP" baseline="-25000" dirty="0"/>
                  <a:t>1</a:t>
                </a:r>
                <a:r>
                  <a:rPr lang="en-US" altLang="ja-JP" dirty="0"/>
                  <a:t>} </a:t>
                </a:r>
                <a:r>
                  <a:rPr lang="ja-JP" altLang="en-US" dirty="0"/>
                  <a:t>で表す．</a:t>
                </a:r>
                <a:endParaRPr lang="en-US" altLang="ja-JP" dirty="0"/>
              </a:p>
              <a:p>
                <a:r>
                  <a:rPr lang="ja-JP" altLang="en-US" dirty="0"/>
                  <a:t>標本空間を構成する </a:t>
                </a:r>
                <a:r>
                  <a:rPr lang="en-US" altLang="ja-JP" i="1" dirty="0">
                    <a:latin typeface="Times New Roman" pitchFamily="18" charset="0"/>
                    <a:cs typeface="Times New Roman" pitchFamily="18" charset="0"/>
                  </a:rPr>
                  <a:t>n</a:t>
                </a:r>
                <a:r>
                  <a:rPr lang="en-US" altLang="ja-JP" dirty="0"/>
                  <a:t> </a:t>
                </a:r>
                <a:r>
                  <a:rPr lang="ja-JP" altLang="en-US" dirty="0"/>
                  <a:t>個の単一事象の生起頻度（相対度数）がすべて同じ（「同様に確からしい」）と考えられるならば，</a:t>
                </a:r>
              </a:p>
              <a:p>
                <a:endParaRPr kumimoji="1" lang="ja-JP" altLang="en-US"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1752" r="-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1835696" y="5163337"/>
                <a:ext cx="1554143" cy="80938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𝑒</m:t>
                              </m:r>
                            </m:e>
                            <m:sub>
                              <m:r>
                                <a:rPr kumimoji="1" lang="en-US" altLang="ja-JP" sz="2800" b="0" i="1" smtClean="0">
                                  <a:latin typeface="Cambria Math" panose="02040503050406030204" pitchFamily="18" charset="0"/>
                                </a:rPr>
                                <m:t>𝑖</m:t>
                              </m:r>
                            </m:sub>
                          </m:sSub>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835696" y="5163337"/>
                <a:ext cx="1554143" cy="809389"/>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3563888" y="5373216"/>
                <a:ext cx="261969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kumimoji="1" lang="en-US" altLang="ja-JP" sz="3200" i="1" smtClean="0">
                              <a:latin typeface="Cambria Math" panose="02040503050406030204" pitchFamily="18" charset="0"/>
                            </a:rPr>
                          </m:ctrlPr>
                        </m:dPr>
                        <m:e>
                          <m:r>
                            <a:rPr kumimoji="1" lang="en-US" altLang="ja-JP" sz="3200" b="0" i="1" smtClean="0">
                              <a:latin typeface="Cambria Math" panose="02040503050406030204" pitchFamily="18" charset="0"/>
                            </a:rPr>
                            <m:t>𝑖</m:t>
                          </m:r>
                          <m:r>
                            <a:rPr kumimoji="1" lang="en-US" altLang="ja-JP" sz="3200" b="0" i="1" smtClean="0">
                              <a:latin typeface="Cambria Math" panose="02040503050406030204" pitchFamily="18" charset="0"/>
                            </a:rPr>
                            <m:t>=1,2,⋯,</m:t>
                          </m:r>
                          <m:r>
                            <a:rPr kumimoji="1" lang="en-US" altLang="ja-JP" sz="3200" b="0" i="1" smtClean="0">
                              <a:latin typeface="Cambria Math" panose="02040503050406030204" pitchFamily="18" charset="0"/>
                              <a:ea typeface="Cambria Math" panose="02040503050406030204" pitchFamily="18" charset="0"/>
                            </a:rPr>
                            <m:t>𝑛</m:t>
                          </m:r>
                        </m:e>
                      </m:d>
                    </m:oMath>
                  </m:oMathPara>
                </a14:m>
                <a:endParaRPr kumimoji="1" lang="ja-JP" altLang="en-US" sz="32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3563888" y="5373216"/>
                <a:ext cx="2619692" cy="492443"/>
              </a:xfrm>
              <a:prstGeom prst="rect">
                <a:avLst/>
              </a:prstGeom>
              <a:blipFill>
                <a:blip r:embed="rId4"/>
                <a:stretch>
                  <a:fillRect/>
                </a:stretch>
              </a:blipFill>
            </p:spPr>
            <p:txBody>
              <a:bodyPr/>
              <a:lstStyle/>
              <a:p>
                <a:r>
                  <a:rPr lang="ja-JP" altLang="en-US">
                    <a:noFill/>
                  </a:rPr>
                  <a:t> </a:t>
                </a:r>
              </a:p>
            </p:txBody>
          </p:sp>
        </mc:Fallback>
      </mc:AlternateContent>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例：１枚の硬貨を２回投げる実験において，可能な結果は，</a:t>
            </a:r>
            <a:r>
              <a:rPr lang="en-US" altLang="ja-JP" dirty="0"/>
              <a:t>HH, HT, TH, TT </a:t>
            </a:r>
            <a:r>
              <a:rPr lang="ja-JP" altLang="en-US" dirty="0"/>
              <a:t>の４通り．この実験を何度も繰り返し行えば，それぞれの結果が生じる相対度数は </a:t>
            </a:r>
            <a:r>
              <a:rPr lang="en-US" altLang="ja-JP" dirty="0"/>
              <a:t>¼ </a:t>
            </a:r>
            <a:r>
              <a:rPr lang="ja-JP" altLang="en-US" dirty="0"/>
              <a:t>となるだろう．そこで，それぞれの事象に確率 </a:t>
            </a:r>
            <a:r>
              <a:rPr lang="en-US" altLang="ja-JP" dirty="0"/>
              <a:t>¼  </a:t>
            </a:r>
            <a:r>
              <a:rPr lang="ja-JP" altLang="en-US" dirty="0"/>
              <a:t>を付与する．</a:t>
            </a:r>
            <a:endParaRPr lang="en-US" altLang="ja-JP" dirty="0"/>
          </a:p>
        </p:txBody>
      </p:sp>
      <p:grpSp>
        <p:nvGrpSpPr>
          <p:cNvPr id="4" name="グループ化 3"/>
          <p:cNvGrpSpPr/>
          <p:nvPr/>
        </p:nvGrpSpPr>
        <p:grpSpPr>
          <a:xfrm>
            <a:off x="1691680" y="4194154"/>
            <a:ext cx="5314625" cy="1520879"/>
            <a:chOff x="1691680" y="3284984"/>
            <a:chExt cx="5314625" cy="1520879"/>
          </a:xfrm>
        </p:grpSpPr>
        <p:grpSp>
          <p:nvGrpSpPr>
            <p:cNvPr id="5" name="グループ化 4"/>
            <p:cNvGrpSpPr/>
            <p:nvPr/>
          </p:nvGrpSpPr>
          <p:grpSpPr>
            <a:xfrm>
              <a:off x="1907704" y="3861048"/>
              <a:ext cx="5000660" cy="357190"/>
              <a:chOff x="1571604" y="5000636"/>
              <a:chExt cx="5000660" cy="357190"/>
            </a:xfrm>
          </p:grpSpPr>
          <p:sp>
            <p:nvSpPr>
              <p:cNvPr id="6" name="円/楕円 5"/>
              <p:cNvSpPr/>
              <p:nvPr/>
            </p:nvSpPr>
            <p:spPr>
              <a:xfrm>
                <a:off x="1571604"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119427"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667250"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215074" y="5000636"/>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1691680" y="3284984"/>
              <a:ext cx="5305967" cy="584775"/>
              <a:chOff x="1928794" y="5286388"/>
              <a:chExt cx="5305967" cy="584775"/>
            </a:xfrm>
          </p:grpSpPr>
          <p:sp>
            <p:nvSpPr>
              <p:cNvPr id="11" name="テキスト ボックス 10"/>
              <p:cNvSpPr txBox="1"/>
              <p:nvPr/>
            </p:nvSpPr>
            <p:spPr>
              <a:xfrm>
                <a:off x="5090767" y="5286388"/>
                <a:ext cx="641522" cy="584775"/>
              </a:xfrm>
              <a:prstGeom prst="rect">
                <a:avLst/>
              </a:prstGeom>
              <a:noFill/>
            </p:spPr>
            <p:txBody>
              <a:bodyPr wrap="none" rtlCol="0">
                <a:spAutoFit/>
              </a:bodyPr>
              <a:lstStyle/>
              <a:p>
                <a:r>
                  <a:rPr lang="en-US" altLang="ja-JP" sz="3200" dirty="0"/>
                  <a:t>T</a:t>
                </a:r>
                <a:r>
                  <a:rPr kumimoji="1" lang="en-US" altLang="ja-JP" sz="3200" dirty="0"/>
                  <a:t>H</a:t>
                </a:r>
                <a:endParaRPr kumimoji="1" lang="ja-JP" altLang="en-US" sz="3200" dirty="0"/>
              </a:p>
            </p:txBody>
          </p:sp>
          <p:sp>
            <p:nvSpPr>
              <p:cNvPr id="12" name="テキスト ボックス 11"/>
              <p:cNvSpPr txBox="1"/>
              <p:nvPr/>
            </p:nvSpPr>
            <p:spPr>
              <a:xfrm>
                <a:off x="3537833" y="5286388"/>
                <a:ext cx="641522" cy="584775"/>
              </a:xfrm>
              <a:prstGeom prst="rect">
                <a:avLst/>
              </a:prstGeom>
              <a:noFill/>
            </p:spPr>
            <p:txBody>
              <a:bodyPr wrap="none" rtlCol="0">
                <a:spAutoFit/>
              </a:bodyPr>
              <a:lstStyle/>
              <a:p>
                <a:r>
                  <a:rPr kumimoji="1" lang="en-US" altLang="ja-JP" sz="3200" dirty="0"/>
                  <a:t>HT</a:t>
                </a:r>
                <a:endParaRPr kumimoji="1" lang="ja-JP" altLang="en-US" sz="3200" dirty="0"/>
              </a:p>
            </p:txBody>
          </p:sp>
          <p:sp>
            <p:nvSpPr>
              <p:cNvPr id="13" name="テキスト ボックス 12"/>
              <p:cNvSpPr txBox="1"/>
              <p:nvPr/>
            </p:nvSpPr>
            <p:spPr>
              <a:xfrm>
                <a:off x="1928794" y="5286388"/>
                <a:ext cx="697627" cy="584775"/>
              </a:xfrm>
              <a:prstGeom prst="rect">
                <a:avLst/>
              </a:prstGeom>
              <a:noFill/>
            </p:spPr>
            <p:txBody>
              <a:bodyPr wrap="none" rtlCol="0">
                <a:spAutoFit/>
              </a:bodyPr>
              <a:lstStyle/>
              <a:p>
                <a:r>
                  <a:rPr kumimoji="1" lang="en-US" altLang="ja-JP" sz="3200" dirty="0"/>
                  <a:t>HH</a:t>
                </a:r>
                <a:endParaRPr kumimoji="1" lang="ja-JP" altLang="en-US" sz="3200" dirty="0"/>
              </a:p>
            </p:txBody>
          </p:sp>
          <p:sp>
            <p:nvSpPr>
              <p:cNvPr id="14" name="テキスト ボックス 13"/>
              <p:cNvSpPr txBox="1"/>
              <p:nvPr/>
            </p:nvSpPr>
            <p:spPr>
              <a:xfrm>
                <a:off x="6643702" y="5286388"/>
                <a:ext cx="591059" cy="584775"/>
              </a:xfrm>
              <a:prstGeom prst="rect">
                <a:avLst/>
              </a:prstGeom>
              <a:noFill/>
            </p:spPr>
            <p:txBody>
              <a:bodyPr wrap="none" rtlCol="0">
                <a:spAutoFit/>
              </a:bodyPr>
              <a:lstStyle/>
              <a:p>
                <a:r>
                  <a:rPr lang="en-US" altLang="ja-JP" sz="3200" dirty="0"/>
                  <a:t>TT</a:t>
                </a:r>
                <a:endParaRPr kumimoji="1" lang="ja-JP" altLang="en-US" sz="3200" dirty="0"/>
              </a:p>
            </p:txBody>
          </p:sp>
        </p:grpSp>
        <p:grpSp>
          <p:nvGrpSpPr>
            <p:cNvPr id="15" name="グループ化 14"/>
            <p:cNvGrpSpPr/>
            <p:nvPr/>
          </p:nvGrpSpPr>
          <p:grpSpPr>
            <a:xfrm>
              <a:off x="1763688" y="4221088"/>
              <a:ext cx="5242617" cy="584775"/>
              <a:chOff x="1928794" y="5286388"/>
              <a:chExt cx="5242617" cy="584775"/>
            </a:xfrm>
          </p:grpSpPr>
          <p:sp>
            <p:nvSpPr>
              <p:cNvPr id="16" name="テキスト ボックス 15"/>
              <p:cNvSpPr txBox="1"/>
              <p:nvPr/>
            </p:nvSpPr>
            <p:spPr>
              <a:xfrm>
                <a:off x="5090767" y="5286388"/>
                <a:ext cx="527709" cy="584775"/>
              </a:xfrm>
              <a:prstGeom prst="rect">
                <a:avLst/>
              </a:prstGeom>
              <a:noFill/>
            </p:spPr>
            <p:txBody>
              <a:bodyPr wrap="none" rtlCol="0">
                <a:spAutoFit/>
              </a:bodyPr>
              <a:lstStyle/>
              <a:p>
                <a:r>
                  <a:rPr lang="en-US" altLang="ja-JP" sz="3200" i="1" dirty="0"/>
                  <a:t>e</a:t>
                </a:r>
                <a:r>
                  <a:rPr lang="en-US" altLang="ja-JP" sz="3200" baseline="-25000" dirty="0"/>
                  <a:t>3</a:t>
                </a:r>
                <a:endParaRPr kumimoji="1" lang="ja-JP" altLang="en-US" sz="3200" baseline="-25000" dirty="0"/>
              </a:p>
            </p:txBody>
          </p:sp>
          <p:sp>
            <p:nvSpPr>
              <p:cNvPr id="17" name="テキスト ボックス 16"/>
              <p:cNvSpPr txBox="1"/>
              <p:nvPr/>
            </p:nvSpPr>
            <p:spPr>
              <a:xfrm>
                <a:off x="3537833" y="5286388"/>
                <a:ext cx="527709" cy="584775"/>
              </a:xfrm>
              <a:prstGeom prst="rect">
                <a:avLst/>
              </a:prstGeom>
              <a:noFill/>
            </p:spPr>
            <p:txBody>
              <a:bodyPr wrap="none" rtlCol="0">
                <a:spAutoFit/>
              </a:bodyPr>
              <a:lstStyle/>
              <a:p>
                <a:r>
                  <a:rPr lang="en-US" altLang="ja-JP" sz="3200" i="1" dirty="0"/>
                  <a:t>e</a:t>
                </a:r>
                <a:r>
                  <a:rPr lang="en-US" altLang="ja-JP" sz="3200" baseline="-25000" dirty="0"/>
                  <a:t>2</a:t>
                </a:r>
                <a:endParaRPr kumimoji="1" lang="ja-JP" altLang="en-US" sz="3200" baseline="-25000" dirty="0"/>
              </a:p>
            </p:txBody>
          </p:sp>
          <p:sp>
            <p:nvSpPr>
              <p:cNvPr id="18" name="テキスト ボックス 17"/>
              <p:cNvSpPr txBox="1"/>
              <p:nvPr/>
            </p:nvSpPr>
            <p:spPr>
              <a:xfrm>
                <a:off x="1928794" y="5286388"/>
                <a:ext cx="527709" cy="584775"/>
              </a:xfrm>
              <a:prstGeom prst="rect">
                <a:avLst/>
              </a:prstGeom>
              <a:noFill/>
            </p:spPr>
            <p:txBody>
              <a:bodyPr wrap="none" rtlCol="0">
                <a:spAutoFit/>
              </a:bodyPr>
              <a:lstStyle/>
              <a:p>
                <a:r>
                  <a:rPr kumimoji="1" lang="en-US" altLang="ja-JP" sz="3200" i="1" dirty="0"/>
                  <a:t>e</a:t>
                </a:r>
                <a:r>
                  <a:rPr kumimoji="1" lang="en-US" altLang="ja-JP" sz="3200" baseline="-25000" dirty="0"/>
                  <a:t>1</a:t>
                </a:r>
                <a:endParaRPr kumimoji="1" lang="ja-JP" altLang="en-US" sz="3200" baseline="-25000" dirty="0"/>
              </a:p>
            </p:txBody>
          </p:sp>
          <p:sp>
            <p:nvSpPr>
              <p:cNvPr id="19" name="テキスト ボックス 18"/>
              <p:cNvSpPr txBox="1"/>
              <p:nvPr/>
            </p:nvSpPr>
            <p:spPr>
              <a:xfrm>
                <a:off x="6643702" y="5286388"/>
                <a:ext cx="527709" cy="584775"/>
              </a:xfrm>
              <a:prstGeom prst="rect">
                <a:avLst/>
              </a:prstGeom>
              <a:noFill/>
            </p:spPr>
            <p:txBody>
              <a:bodyPr wrap="none" rtlCol="0">
                <a:spAutoFit/>
              </a:bodyPr>
              <a:lstStyle/>
              <a:p>
                <a:r>
                  <a:rPr kumimoji="1" lang="en-US" altLang="ja-JP" sz="3200" i="1" dirty="0"/>
                  <a:t>e</a:t>
                </a:r>
                <a:r>
                  <a:rPr kumimoji="1" lang="en-US" altLang="ja-JP" sz="3200" baseline="-25000" dirty="0"/>
                  <a:t>4</a:t>
                </a:r>
                <a:endParaRPr kumimoji="1" lang="ja-JP" altLang="en-US" sz="3200" baseline="-25000" dirty="0"/>
              </a:p>
            </p:txBody>
          </p:sp>
        </p:grpSp>
      </p:grpSp>
      <mc:AlternateContent xmlns:mc="http://schemas.openxmlformats.org/markup-compatibility/2006" xmlns:a14="http://schemas.microsoft.com/office/drawing/2010/main">
        <mc:Choice Requires="a14">
          <p:sp>
            <p:nvSpPr>
              <p:cNvPr id="24" name="テキスト ボックス 23"/>
              <p:cNvSpPr txBox="1"/>
              <p:nvPr/>
            </p:nvSpPr>
            <p:spPr>
              <a:xfrm>
                <a:off x="6263756" y="5806765"/>
                <a:ext cx="113761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4</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4</m:t>
                          </m:r>
                        </m:den>
                      </m:f>
                    </m:oMath>
                  </m:oMathPara>
                </a14:m>
                <a:endParaRPr kumimoji="1" lang="ja-JP" altLang="en-US" sz="2000" dirty="0"/>
              </a:p>
            </p:txBody>
          </p:sp>
        </mc:Choice>
        <mc:Fallback xmlns="">
          <p:sp>
            <p:nvSpPr>
              <p:cNvPr id="24" name="テキスト ボックス 23"/>
              <p:cNvSpPr txBox="1">
                <a:spLocks noRot="1" noChangeAspect="1" noMove="1" noResize="1" noEditPoints="1" noAdjustHandles="1" noChangeArrowheads="1" noChangeShapeType="1" noTextEdit="1"/>
              </p:cNvSpPr>
              <p:nvPr/>
            </p:nvSpPr>
            <p:spPr>
              <a:xfrm>
                <a:off x="6263756" y="5806765"/>
                <a:ext cx="1137619" cy="57618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5" name="テキスト ボックス 24"/>
              <p:cNvSpPr txBox="1"/>
              <p:nvPr/>
            </p:nvSpPr>
            <p:spPr>
              <a:xfrm>
                <a:off x="3145966" y="5806765"/>
                <a:ext cx="113761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2</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4</m:t>
                          </m:r>
                        </m:den>
                      </m:f>
                    </m:oMath>
                  </m:oMathPara>
                </a14:m>
                <a:endParaRPr kumimoji="1" lang="ja-JP" altLang="en-US" sz="2000" dirty="0"/>
              </a:p>
            </p:txBody>
          </p:sp>
        </mc:Choice>
        <mc:Fallback xmlns="">
          <p:sp>
            <p:nvSpPr>
              <p:cNvPr id="25" name="テキスト ボックス 24"/>
              <p:cNvSpPr txBox="1">
                <a:spLocks noRot="1" noChangeAspect="1" noMove="1" noResize="1" noEditPoints="1" noAdjustHandles="1" noChangeArrowheads="1" noChangeShapeType="1" noTextEdit="1"/>
              </p:cNvSpPr>
              <p:nvPr/>
            </p:nvSpPr>
            <p:spPr>
              <a:xfrm>
                <a:off x="3145966" y="5806765"/>
                <a:ext cx="1137619" cy="576183"/>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6" name="テキスト ボックス 25"/>
              <p:cNvSpPr txBox="1"/>
              <p:nvPr/>
            </p:nvSpPr>
            <p:spPr>
              <a:xfrm>
                <a:off x="4738892" y="5819072"/>
                <a:ext cx="113761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3</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4</m:t>
                          </m:r>
                        </m:den>
                      </m:f>
                    </m:oMath>
                  </m:oMathPara>
                </a14:m>
                <a:endParaRPr kumimoji="1" lang="ja-JP" altLang="en-US" sz="2000"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4738892" y="5819072"/>
                <a:ext cx="1137619" cy="576183"/>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1627065" y="5806765"/>
                <a:ext cx="1131656"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1</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4</m:t>
                          </m:r>
                        </m:den>
                      </m:f>
                    </m:oMath>
                  </m:oMathPara>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1627065" y="5806765"/>
                <a:ext cx="1131656" cy="576183"/>
              </a:xfrm>
              <a:prstGeom prst="rect">
                <a:avLst/>
              </a:prstGeom>
              <a:blipFill>
                <a:blip r:embed="rId6"/>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82776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E043AB-3176-43A6-97D9-E63B61C2702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94DF6F3A-CB37-4F58-B3BC-BC97B90E6CC9}"/>
              </a:ext>
            </a:extLst>
          </p:cNvPr>
          <p:cNvSpPr>
            <a:spLocks noGrp="1"/>
          </p:cNvSpPr>
          <p:nvPr>
            <p:ph idx="1"/>
          </p:nvPr>
        </p:nvSpPr>
        <p:spPr/>
        <p:txBody>
          <a:bodyPr/>
          <a:lstStyle/>
          <a:p>
            <a:r>
              <a:rPr kumimoji="1" lang="ja-JP" altLang="en-US" dirty="0"/>
              <a:t>標本点それぞれに付与される確率がすべて等しいとは限らない．</a:t>
            </a:r>
            <a:endParaRPr kumimoji="1" lang="en-US" altLang="ja-JP" dirty="0"/>
          </a:p>
          <a:p>
            <a:pPr lvl="1"/>
            <a:r>
              <a:rPr lang="ja-JP" altLang="en-US" dirty="0"/>
              <a:t>例：赤球３個，黒球２個，緑球１個が入った箱から１つを取り出す．（図３）</a:t>
            </a:r>
            <a:endParaRPr lang="en-US" altLang="ja-JP" dirty="0"/>
          </a:p>
        </p:txBody>
      </p:sp>
      <p:sp>
        <p:nvSpPr>
          <p:cNvPr id="31" name="円/楕円 5">
            <a:extLst>
              <a:ext uri="{FF2B5EF4-FFF2-40B4-BE49-F238E27FC236}">
                <a16:creationId xmlns:a16="http://schemas.microsoft.com/office/drawing/2014/main" id="{58392B52-8987-4786-85CA-38BFDDF93B37}"/>
              </a:ext>
            </a:extLst>
          </p:cNvPr>
          <p:cNvSpPr/>
          <p:nvPr/>
        </p:nvSpPr>
        <p:spPr>
          <a:xfrm>
            <a:off x="2567031" y="4245798"/>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円/楕円 5">
            <a:extLst>
              <a:ext uri="{FF2B5EF4-FFF2-40B4-BE49-F238E27FC236}">
                <a16:creationId xmlns:a16="http://schemas.microsoft.com/office/drawing/2014/main" id="{999FBD69-B8B7-4490-A6AF-123E26A4F8CE}"/>
              </a:ext>
            </a:extLst>
          </p:cNvPr>
          <p:cNvSpPr/>
          <p:nvPr/>
        </p:nvSpPr>
        <p:spPr>
          <a:xfrm>
            <a:off x="3944546" y="4245798"/>
            <a:ext cx="357190"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35" name="円/楕円 5">
            <a:extLst>
              <a:ext uri="{FF2B5EF4-FFF2-40B4-BE49-F238E27FC236}">
                <a16:creationId xmlns:a16="http://schemas.microsoft.com/office/drawing/2014/main" id="{E1F8CA5A-E9F8-4043-B37E-7B18D14C830D}"/>
              </a:ext>
            </a:extLst>
          </p:cNvPr>
          <p:cNvSpPr/>
          <p:nvPr/>
        </p:nvSpPr>
        <p:spPr>
          <a:xfrm>
            <a:off x="5324517" y="4245798"/>
            <a:ext cx="357190" cy="35719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テキスト ボックス 36">
            <a:extLst>
              <a:ext uri="{FF2B5EF4-FFF2-40B4-BE49-F238E27FC236}">
                <a16:creationId xmlns:a16="http://schemas.microsoft.com/office/drawing/2014/main" id="{D078FEF3-034F-4E3C-9532-5F4F043615B8}"/>
              </a:ext>
            </a:extLst>
          </p:cNvPr>
          <p:cNvSpPr txBox="1"/>
          <p:nvPr/>
        </p:nvSpPr>
        <p:spPr>
          <a:xfrm>
            <a:off x="2511613" y="3749874"/>
            <a:ext cx="441146" cy="400110"/>
          </a:xfrm>
          <a:prstGeom prst="rect">
            <a:avLst/>
          </a:prstGeom>
          <a:noFill/>
        </p:spPr>
        <p:txBody>
          <a:bodyPr wrap="none" rtlCol="0">
            <a:spAutoFit/>
          </a:bodyPr>
          <a:lstStyle/>
          <a:p>
            <a:r>
              <a:rPr kumimoji="1" lang="ja-JP" altLang="en-US" sz="2000" dirty="0"/>
              <a:t>赤</a:t>
            </a:r>
          </a:p>
        </p:txBody>
      </p:sp>
      <p:sp>
        <p:nvSpPr>
          <p:cNvPr id="39" name="テキスト ボックス 38">
            <a:extLst>
              <a:ext uri="{FF2B5EF4-FFF2-40B4-BE49-F238E27FC236}">
                <a16:creationId xmlns:a16="http://schemas.microsoft.com/office/drawing/2014/main" id="{CB0B3B36-8A75-494F-8040-3F4A4B67FA15}"/>
              </a:ext>
            </a:extLst>
          </p:cNvPr>
          <p:cNvSpPr txBox="1"/>
          <p:nvPr/>
        </p:nvSpPr>
        <p:spPr>
          <a:xfrm>
            <a:off x="3902568" y="3749874"/>
            <a:ext cx="441146" cy="400110"/>
          </a:xfrm>
          <a:prstGeom prst="rect">
            <a:avLst/>
          </a:prstGeom>
          <a:noFill/>
        </p:spPr>
        <p:txBody>
          <a:bodyPr wrap="none" rtlCol="0">
            <a:spAutoFit/>
          </a:bodyPr>
          <a:lstStyle/>
          <a:p>
            <a:r>
              <a:rPr lang="ja-JP" altLang="en-US" sz="2000" dirty="0"/>
              <a:t>黒</a:t>
            </a:r>
            <a:endParaRPr kumimoji="1" lang="en-US" altLang="ja-JP" sz="2000" dirty="0"/>
          </a:p>
        </p:txBody>
      </p:sp>
      <p:sp>
        <p:nvSpPr>
          <p:cNvPr id="41" name="テキスト ボックス 40">
            <a:extLst>
              <a:ext uri="{FF2B5EF4-FFF2-40B4-BE49-F238E27FC236}">
                <a16:creationId xmlns:a16="http://schemas.microsoft.com/office/drawing/2014/main" id="{89BBB149-5718-4EF1-AC7E-5327E5C416F6}"/>
              </a:ext>
            </a:extLst>
          </p:cNvPr>
          <p:cNvSpPr txBox="1"/>
          <p:nvPr/>
        </p:nvSpPr>
        <p:spPr>
          <a:xfrm>
            <a:off x="5293523" y="3749874"/>
            <a:ext cx="441146" cy="400110"/>
          </a:xfrm>
          <a:prstGeom prst="rect">
            <a:avLst/>
          </a:prstGeom>
          <a:noFill/>
        </p:spPr>
        <p:txBody>
          <a:bodyPr wrap="none" rtlCol="0">
            <a:spAutoFit/>
          </a:bodyPr>
          <a:lstStyle/>
          <a:p>
            <a:r>
              <a:rPr kumimoji="1" lang="ja-JP" altLang="en-US" sz="2000" dirty="0"/>
              <a:t>緑</a:t>
            </a:r>
            <a:endParaRPr kumimoji="1" lang="en-US" altLang="ja-JP" sz="2000" dirty="0"/>
          </a:p>
        </p:txBody>
      </p:sp>
      <p:sp>
        <p:nvSpPr>
          <p:cNvPr id="43" name="テキスト ボックス 42">
            <a:extLst>
              <a:ext uri="{FF2B5EF4-FFF2-40B4-BE49-F238E27FC236}">
                <a16:creationId xmlns:a16="http://schemas.microsoft.com/office/drawing/2014/main" id="{0AAB3345-4CF8-4223-98DF-CB99184C3EC0}"/>
              </a:ext>
            </a:extLst>
          </p:cNvPr>
          <p:cNvSpPr txBox="1"/>
          <p:nvPr/>
        </p:nvSpPr>
        <p:spPr>
          <a:xfrm>
            <a:off x="2511613" y="4619184"/>
            <a:ext cx="527709" cy="584775"/>
          </a:xfrm>
          <a:prstGeom prst="rect">
            <a:avLst/>
          </a:prstGeom>
          <a:noFill/>
        </p:spPr>
        <p:txBody>
          <a:bodyPr wrap="none" rtlCol="0">
            <a:spAutoFit/>
          </a:bodyPr>
          <a:lstStyle/>
          <a:p>
            <a:r>
              <a:rPr kumimoji="1" lang="en-US" altLang="ja-JP" sz="3200" i="1" dirty="0"/>
              <a:t>e</a:t>
            </a:r>
            <a:r>
              <a:rPr kumimoji="1" lang="en-US" altLang="ja-JP" sz="3200" baseline="-25000" dirty="0"/>
              <a:t>1</a:t>
            </a:r>
            <a:endParaRPr kumimoji="1" lang="ja-JP" altLang="en-US" sz="3200" baseline="-25000" dirty="0"/>
          </a:p>
        </p:txBody>
      </p:sp>
      <p:sp>
        <p:nvSpPr>
          <p:cNvPr id="45" name="テキスト ボックス 44">
            <a:extLst>
              <a:ext uri="{FF2B5EF4-FFF2-40B4-BE49-F238E27FC236}">
                <a16:creationId xmlns:a16="http://schemas.microsoft.com/office/drawing/2014/main" id="{713A8AC6-9071-4F98-9142-10DBC4496CA1}"/>
              </a:ext>
            </a:extLst>
          </p:cNvPr>
          <p:cNvSpPr txBox="1"/>
          <p:nvPr/>
        </p:nvSpPr>
        <p:spPr>
          <a:xfrm>
            <a:off x="3902568" y="4625565"/>
            <a:ext cx="519694" cy="584775"/>
          </a:xfrm>
          <a:prstGeom prst="rect">
            <a:avLst/>
          </a:prstGeom>
          <a:noFill/>
        </p:spPr>
        <p:txBody>
          <a:bodyPr wrap="none" rtlCol="0">
            <a:spAutoFit/>
          </a:bodyPr>
          <a:lstStyle/>
          <a:p>
            <a:r>
              <a:rPr kumimoji="1" lang="en-US" altLang="ja-JP" sz="3200" i="1" dirty="0"/>
              <a:t>e</a:t>
            </a:r>
            <a:r>
              <a:rPr kumimoji="1" lang="en-US" altLang="ja-JP" sz="3200" baseline="-25000" dirty="0"/>
              <a:t>2</a:t>
            </a:r>
            <a:endParaRPr kumimoji="1" lang="ja-JP" altLang="en-US" sz="3200" baseline="-25000" dirty="0"/>
          </a:p>
        </p:txBody>
      </p:sp>
      <p:sp>
        <p:nvSpPr>
          <p:cNvPr id="47" name="テキスト ボックス 46">
            <a:extLst>
              <a:ext uri="{FF2B5EF4-FFF2-40B4-BE49-F238E27FC236}">
                <a16:creationId xmlns:a16="http://schemas.microsoft.com/office/drawing/2014/main" id="{F8883441-2F19-4A49-AD63-01F2D4CA5445}"/>
              </a:ext>
            </a:extLst>
          </p:cNvPr>
          <p:cNvSpPr txBox="1"/>
          <p:nvPr/>
        </p:nvSpPr>
        <p:spPr>
          <a:xfrm>
            <a:off x="5285508" y="4631946"/>
            <a:ext cx="519694" cy="584775"/>
          </a:xfrm>
          <a:prstGeom prst="rect">
            <a:avLst/>
          </a:prstGeom>
          <a:noFill/>
        </p:spPr>
        <p:txBody>
          <a:bodyPr wrap="none" rtlCol="0">
            <a:spAutoFit/>
          </a:bodyPr>
          <a:lstStyle/>
          <a:p>
            <a:r>
              <a:rPr kumimoji="1" lang="en-US" altLang="ja-JP" sz="3200" i="1" dirty="0"/>
              <a:t>e</a:t>
            </a:r>
            <a:r>
              <a:rPr kumimoji="1" lang="en-US" altLang="ja-JP" sz="3200" baseline="-25000" dirty="0"/>
              <a:t>3</a:t>
            </a:r>
            <a:endParaRPr kumimoji="1" lang="ja-JP" altLang="en-US" sz="3200" baseline="-25000" dirty="0"/>
          </a:p>
        </p:txBody>
      </p:sp>
      <mc:AlternateContent xmlns:mc="http://schemas.openxmlformats.org/markup-compatibility/2006" xmlns:a14="http://schemas.microsoft.com/office/drawing/2010/main">
        <mc:Choice Requires="a14">
          <p:sp>
            <p:nvSpPr>
              <p:cNvPr id="49" name="テキスト ボックス 48">
                <a:extLst>
                  <a:ext uri="{FF2B5EF4-FFF2-40B4-BE49-F238E27FC236}">
                    <a16:creationId xmlns:a16="http://schemas.microsoft.com/office/drawing/2014/main" id="{5B491B0A-AAE8-44BA-9EA1-B6830137E786}"/>
                  </a:ext>
                </a:extLst>
              </p:cNvPr>
              <p:cNvSpPr txBox="1"/>
              <p:nvPr/>
            </p:nvSpPr>
            <p:spPr>
              <a:xfrm>
                <a:off x="2209639" y="5269987"/>
                <a:ext cx="1131655"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1</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3</m:t>
                          </m:r>
                        </m:num>
                        <m:den>
                          <m:r>
                            <a:rPr kumimoji="1" lang="en-US" altLang="ja-JP" sz="2000" b="0" i="1" smtClean="0">
                              <a:latin typeface="Cambria Math" panose="02040503050406030204" pitchFamily="18" charset="0"/>
                            </a:rPr>
                            <m:t>6</m:t>
                          </m:r>
                        </m:den>
                      </m:f>
                    </m:oMath>
                  </m:oMathPara>
                </a14:m>
                <a:endParaRPr kumimoji="1" lang="ja-JP" altLang="en-US" sz="2000" dirty="0"/>
              </a:p>
            </p:txBody>
          </p:sp>
        </mc:Choice>
        <mc:Fallback xmlns="">
          <p:sp>
            <p:nvSpPr>
              <p:cNvPr id="49" name="テキスト ボックス 48">
                <a:extLst>
                  <a:ext uri="{FF2B5EF4-FFF2-40B4-BE49-F238E27FC236}">
                    <a16:creationId xmlns:a16="http://schemas.microsoft.com/office/drawing/2014/main" id="{5B491B0A-AAE8-44BA-9EA1-B6830137E786}"/>
                  </a:ext>
                </a:extLst>
              </p:cNvPr>
              <p:cNvSpPr txBox="1">
                <a:spLocks noRot="1" noChangeAspect="1" noMove="1" noResize="1" noEditPoints="1" noAdjustHandles="1" noChangeArrowheads="1" noChangeShapeType="1" noTextEdit="1"/>
              </p:cNvSpPr>
              <p:nvPr/>
            </p:nvSpPr>
            <p:spPr>
              <a:xfrm>
                <a:off x="2209639" y="5269987"/>
                <a:ext cx="1131655" cy="578235"/>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1" name="テキスト ボックス 50">
                <a:extLst>
                  <a:ext uri="{FF2B5EF4-FFF2-40B4-BE49-F238E27FC236}">
                    <a16:creationId xmlns:a16="http://schemas.microsoft.com/office/drawing/2014/main" id="{9E82E70B-BA5F-4815-8FE5-F5BF967AF970}"/>
                  </a:ext>
                </a:extLst>
              </p:cNvPr>
              <p:cNvSpPr txBox="1"/>
              <p:nvPr/>
            </p:nvSpPr>
            <p:spPr>
              <a:xfrm>
                <a:off x="3596587" y="5306718"/>
                <a:ext cx="1137619"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2</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2</m:t>
                          </m:r>
                        </m:num>
                        <m:den>
                          <m:r>
                            <a:rPr kumimoji="1" lang="en-US" altLang="ja-JP" sz="2000" b="0" i="1" smtClean="0">
                              <a:latin typeface="Cambria Math" panose="02040503050406030204" pitchFamily="18" charset="0"/>
                            </a:rPr>
                            <m:t>6</m:t>
                          </m:r>
                        </m:den>
                      </m:f>
                    </m:oMath>
                  </m:oMathPara>
                </a14:m>
                <a:endParaRPr kumimoji="1" lang="ja-JP" altLang="en-US" sz="2000" dirty="0"/>
              </a:p>
            </p:txBody>
          </p:sp>
        </mc:Choice>
        <mc:Fallback xmlns="">
          <p:sp>
            <p:nvSpPr>
              <p:cNvPr id="51" name="テキスト ボックス 50">
                <a:extLst>
                  <a:ext uri="{FF2B5EF4-FFF2-40B4-BE49-F238E27FC236}">
                    <a16:creationId xmlns:a16="http://schemas.microsoft.com/office/drawing/2014/main" id="{9E82E70B-BA5F-4815-8FE5-F5BF967AF970}"/>
                  </a:ext>
                </a:extLst>
              </p:cNvPr>
              <p:cNvSpPr txBox="1">
                <a:spLocks noRot="1" noChangeAspect="1" noMove="1" noResize="1" noEditPoints="1" noAdjustHandles="1" noChangeArrowheads="1" noChangeShapeType="1" noTextEdit="1"/>
              </p:cNvSpPr>
              <p:nvPr/>
            </p:nvSpPr>
            <p:spPr>
              <a:xfrm>
                <a:off x="3596587" y="5306718"/>
                <a:ext cx="1137619" cy="57823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3" name="テキスト ボックス 52">
                <a:extLst>
                  <a:ext uri="{FF2B5EF4-FFF2-40B4-BE49-F238E27FC236}">
                    <a16:creationId xmlns:a16="http://schemas.microsoft.com/office/drawing/2014/main" id="{4D53297C-7F69-411C-9D3A-414415DD963B}"/>
                  </a:ext>
                </a:extLst>
              </p:cNvPr>
              <p:cNvSpPr txBox="1"/>
              <p:nvPr/>
            </p:nvSpPr>
            <p:spPr>
              <a:xfrm>
                <a:off x="4882391" y="5306718"/>
                <a:ext cx="1137619"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𝑒</m:t>
                              </m:r>
                            </m:e>
                            <m:sub>
                              <m:r>
                                <a:rPr kumimoji="1" lang="en-US" altLang="ja-JP" sz="2000" b="0" i="1" smtClean="0">
                                  <a:latin typeface="Cambria Math" panose="02040503050406030204" pitchFamily="18" charset="0"/>
                                </a:rPr>
                                <m:t>3</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6</m:t>
                          </m:r>
                        </m:den>
                      </m:f>
                    </m:oMath>
                  </m:oMathPara>
                </a14:m>
                <a:endParaRPr kumimoji="1" lang="ja-JP" altLang="en-US" sz="2000" dirty="0"/>
              </a:p>
            </p:txBody>
          </p:sp>
        </mc:Choice>
        <mc:Fallback xmlns="">
          <p:sp>
            <p:nvSpPr>
              <p:cNvPr id="53" name="テキスト ボックス 52">
                <a:extLst>
                  <a:ext uri="{FF2B5EF4-FFF2-40B4-BE49-F238E27FC236}">
                    <a16:creationId xmlns:a16="http://schemas.microsoft.com/office/drawing/2014/main" id="{4D53297C-7F69-411C-9D3A-414415DD963B}"/>
                  </a:ext>
                </a:extLst>
              </p:cNvPr>
              <p:cNvSpPr txBox="1">
                <a:spLocks noRot="1" noChangeAspect="1" noMove="1" noResize="1" noEditPoints="1" noAdjustHandles="1" noChangeArrowheads="1" noChangeShapeType="1" noTextEdit="1"/>
              </p:cNvSpPr>
              <p:nvPr/>
            </p:nvSpPr>
            <p:spPr>
              <a:xfrm>
                <a:off x="4882391" y="5306718"/>
                <a:ext cx="1137619" cy="578235"/>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001469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627BE0-0006-4841-8B04-D0A00451C34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8149663-7BAF-4D5B-B533-FBE9BD2755AE}"/>
              </a:ext>
            </a:extLst>
          </p:cNvPr>
          <p:cNvSpPr>
            <a:spLocks noGrp="1"/>
          </p:cNvSpPr>
          <p:nvPr>
            <p:ph idx="1"/>
          </p:nvPr>
        </p:nvSpPr>
        <p:spPr/>
        <p:txBody>
          <a:bodyPr/>
          <a:lstStyle/>
          <a:p>
            <a:pPr lvl="1"/>
            <a:r>
              <a:rPr kumimoji="1" lang="ja-JP" altLang="en-US" dirty="0"/>
              <a:t>しかし，区別可能なものはすべて区別した標本空間を考えれば，すべての標本点に等しい確率を付与できることもある．</a:t>
            </a:r>
          </a:p>
        </p:txBody>
      </p:sp>
      <p:sp>
        <p:nvSpPr>
          <p:cNvPr id="5" name="円/楕円 5">
            <a:extLst>
              <a:ext uri="{FF2B5EF4-FFF2-40B4-BE49-F238E27FC236}">
                <a16:creationId xmlns:a16="http://schemas.microsoft.com/office/drawing/2014/main" id="{E0A32057-1125-41CE-90A2-6AF4B98C0AFE}"/>
              </a:ext>
            </a:extLst>
          </p:cNvPr>
          <p:cNvSpPr/>
          <p:nvPr/>
        </p:nvSpPr>
        <p:spPr>
          <a:xfrm>
            <a:off x="2037601" y="3717475"/>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円/楕円 5">
            <a:extLst>
              <a:ext uri="{FF2B5EF4-FFF2-40B4-BE49-F238E27FC236}">
                <a16:creationId xmlns:a16="http://schemas.microsoft.com/office/drawing/2014/main" id="{47809571-CF50-48B6-B17C-8359BCDBEAE7}"/>
              </a:ext>
            </a:extLst>
          </p:cNvPr>
          <p:cNvSpPr/>
          <p:nvPr/>
        </p:nvSpPr>
        <p:spPr>
          <a:xfrm>
            <a:off x="4008352" y="3738463"/>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円/楕円 5">
            <a:extLst>
              <a:ext uri="{FF2B5EF4-FFF2-40B4-BE49-F238E27FC236}">
                <a16:creationId xmlns:a16="http://schemas.microsoft.com/office/drawing/2014/main" id="{B26457EF-495F-4245-AE7E-E14968D8AF07}"/>
              </a:ext>
            </a:extLst>
          </p:cNvPr>
          <p:cNvSpPr/>
          <p:nvPr/>
        </p:nvSpPr>
        <p:spPr>
          <a:xfrm>
            <a:off x="5049763" y="3717475"/>
            <a:ext cx="357190"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1" name="円/楕円 5">
            <a:extLst>
              <a:ext uri="{FF2B5EF4-FFF2-40B4-BE49-F238E27FC236}">
                <a16:creationId xmlns:a16="http://schemas.microsoft.com/office/drawing/2014/main" id="{62B3520E-EFAF-48F9-A8A2-24AC14EAEE99}"/>
              </a:ext>
            </a:extLst>
          </p:cNvPr>
          <p:cNvSpPr/>
          <p:nvPr/>
        </p:nvSpPr>
        <p:spPr>
          <a:xfrm>
            <a:off x="3007246" y="3738463"/>
            <a:ext cx="357190" cy="35719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5">
            <a:extLst>
              <a:ext uri="{FF2B5EF4-FFF2-40B4-BE49-F238E27FC236}">
                <a16:creationId xmlns:a16="http://schemas.microsoft.com/office/drawing/2014/main" id="{4B035276-C7A3-476E-86BD-CF0885645B09}"/>
              </a:ext>
            </a:extLst>
          </p:cNvPr>
          <p:cNvSpPr/>
          <p:nvPr/>
        </p:nvSpPr>
        <p:spPr>
          <a:xfrm>
            <a:off x="6091174" y="3717032"/>
            <a:ext cx="357190" cy="35719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5" name="円/楕円 5">
            <a:extLst>
              <a:ext uri="{FF2B5EF4-FFF2-40B4-BE49-F238E27FC236}">
                <a16:creationId xmlns:a16="http://schemas.microsoft.com/office/drawing/2014/main" id="{1A2345CA-E5FB-46F9-A678-1700F11C9880}"/>
              </a:ext>
            </a:extLst>
          </p:cNvPr>
          <p:cNvSpPr/>
          <p:nvPr/>
        </p:nvSpPr>
        <p:spPr>
          <a:xfrm>
            <a:off x="7092280" y="3717032"/>
            <a:ext cx="357190" cy="35719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46091788-632D-4615-A9FD-6E6CC46C1B96}"/>
              </a:ext>
            </a:extLst>
          </p:cNvPr>
          <p:cNvSpPr txBox="1"/>
          <p:nvPr/>
        </p:nvSpPr>
        <p:spPr>
          <a:xfrm>
            <a:off x="1929899" y="3256862"/>
            <a:ext cx="615874" cy="400110"/>
          </a:xfrm>
          <a:prstGeom prst="rect">
            <a:avLst/>
          </a:prstGeom>
          <a:noFill/>
        </p:spPr>
        <p:txBody>
          <a:bodyPr wrap="none" rtlCol="0">
            <a:spAutoFit/>
          </a:bodyPr>
          <a:lstStyle/>
          <a:p>
            <a:r>
              <a:rPr kumimoji="1" lang="ja-JP" altLang="en-US" sz="2000" dirty="0"/>
              <a:t>赤１</a:t>
            </a:r>
          </a:p>
        </p:txBody>
      </p:sp>
      <p:sp>
        <p:nvSpPr>
          <p:cNvPr id="19" name="テキスト ボックス 18">
            <a:extLst>
              <a:ext uri="{FF2B5EF4-FFF2-40B4-BE49-F238E27FC236}">
                <a16:creationId xmlns:a16="http://schemas.microsoft.com/office/drawing/2014/main" id="{4B1E9222-83EA-400C-9915-C49D7C49ED73}"/>
              </a:ext>
            </a:extLst>
          </p:cNvPr>
          <p:cNvSpPr txBox="1"/>
          <p:nvPr/>
        </p:nvSpPr>
        <p:spPr>
          <a:xfrm>
            <a:off x="2877904" y="3256979"/>
            <a:ext cx="615874" cy="400110"/>
          </a:xfrm>
          <a:prstGeom prst="rect">
            <a:avLst/>
          </a:prstGeom>
          <a:noFill/>
        </p:spPr>
        <p:txBody>
          <a:bodyPr wrap="none" rtlCol="0">
            <a:spAutoFit/>
          </a:bodyPr>
          <a:lstStyle/>
          <a:p>
            <a:r>
              <a:rPr kumimoji="1" lang="ja-JP" altLang="en-US" sz="2000" dirty="0"/>
              <a:t>赤２</a:t>
            </a:r>
          </a:p>
        </p:txBody>
      </p:sp>
      <p:sp>
        <p:nvSpPr>
          <p:cNvPr id="21" name="テキスト ボックス 20">
            <a:extLst>
              <a:ext uri="{FF2B5EF4-FFF2-40B4-BE49-F238E27FC236}">
                <a16:creationId xmlns:a16="http://schemas.microsoft.com/office/drawing/2014/main" id="{0476E808-A78E-48CD-95C7-01A38AB9C809}"/>
              </a:ext>
            </a:extLst>
          </p:cNvPr>
          <p:cNvSpPr txBox="1"/>
          <p:nvPr/>
        </p:nvSpPr>
        <p:spPr>
          <a:xfrm>
            <a:off x="3897505" y="3256862"/>
            <a:ext cx="615874" cy="400110"/>
          </a:xfrm>
          <a:prstGeom prst="rect">
            <a:avLst/>
          </a:prstGeom>
          <a:noFill/>
        </p:spPr>
        <p:txBody>
          <a:bodyPr wrap="none" rtlCol="0">
            <a:spAutoFit/>
          </a:bodyPr>
          <a:lstStyle/>
          <a:p>
            <a:r>
              <a:rPr kumimoji="1" lang="ja-JP" altLang="en-US" sz="2000" dirty="0"/>
              <a:t>赤３</a:t>
            </a:r>
          </a:p>
        </p:txBody>
      </p:sp>
      <p:sp>
        <p:nvSpPr>
          <p:cNvPr id="23" name="テキスト ボックス 22">
            <a:extLst>
              <a:ext uri="{FF2B5EF4-FFF2-40B4-BE49-F238E27FC236}">
                <a16:creationId xmlns:a16="http://schemas.microsoft.com/office/drawing/2014/main" id="{6E9FB83B-F244-46D0-9AA3-F9CCF2284447}"/>
              </a:ext>
            </a:extLst>
          </p:cNvPr>
          <p:cNvSpPr txBox="1"/>
          <p:nvPr/>
        </p:nvSpPr>
        <p:spPr>
          <a:xfrm>
            <a:off x="4980999" y="3256862"/>
            <a:ext cx="615874" cy="400110"/>
          </a:xfrm>
          <a:prstGeom prst="rect">
            <a:avLst/>
          </a:prstGeom>
          <a:noFill/>
        </p:spPr>
        <p:txBody>
          <a:bodyPr wrap="none" rtlCol="0">
            <a:spAutoFit/>
          </a:bodyPr>
          <a:lstStyle/>
          <a:p>
            <a:r>
              <a:rPr kumimoji="1" lang="ja-JP" altLang="en-US" sz="2000" dirty="0"/>
              <a:t>黒１</a:t>
            </a:r>
          </a:p>
        </p:txBody>
      </p:sp>
      <p:sp>
        <p:nvSpPr>
          <p:cNvPr id="25" name="テキスト ボックス 24">
            <a:extLst>
              <a:ext uri="{FF2B5EF4-FFF2-40B4-BE49-F238E27FC236}">
                <a16:creationId xmlns:a16="http://schemas.microsoft.com/office/drawing/2014/main" id="{7A284C92-FE96-4D94-8E85-145967443313}"/>
              </a:ext>
            </a:extLst>
          </p:cNvPr>
          <p:cNvSpPr txBox="1"/>
          <p:nvPr/>
        </p:nvSpPr>
        <p:spPr>
          <a:xfrm>
            <a:off x="5961832" y="3256862"/>
            <a:ext cx="615874" cy="400110"/>
          </a:xfrm>
          <a:prstGeom prst="rect">
            <a:avLst/>
          </a:prstGeom>
          <a:noFill/>
        </p:spPr>
        <p:txBody>
          <a:bodyPr wrap="none" rtlCol="0">
            <a:spAutoFit/>
          </a:bodyPr>
          <a:lstStyle/>
          <a:p>
            <a:r>
              <a:rPr lang="ja-JP" altLang="en-US" sz="2000" dirty="0"/>
              <a:t>黒２</a:t>
            </a:r>
            <a:endParaRPr kumimoji="1" lang="ja-JP" altLang="en-US" sz="2000" dirty="0"/>
          </a:p>
        </p:txBody>
      </p:sp>
      <p:sp>
        <p:nvSpPr>
          <p:cNvPr id="27" name="テキスト ボックス 26">
            <a:extLst>
              <a:ext uri="{FF2B5EF4-FFF2-40B4-BE49-F238E27FC236}">
                <a16:creationId xmlns:a16="http://schemas.microsoft.com/office/drawing/2014/main" id="{188CC53C-594F-4A85-A679-D459B4BA51CE}"/>
              </a:ext>
            </a:extLst>
          </p:cNvPr>
          <p:cNvSpPr txBox="1"/>
          <p:nvPr/>
        </p:nvSpPr>
        <p:spPr>
          <a:xfrm>
            <a:off x="6913927" y="3249393"/>
            <a:ext cx="615874" cy="400110"/>
          </a:xfrm>
          <a:prstGeom prst="rect">
            <a:avLst/>
          </a:prstGeom>
          <a:noFill/>
        </p:spPr>
        <p:txBody>
          <a:bodyPr wrap="none" rtlCol="0">
            <a:spAutoFit/>
          </a:bodyPr>
          <a:lstStyle/>
          <a:p>
            <a:r>
              <a:rPr lang="ja-JP" altLang="en-US" sz="2000" dirty="0"/>
              <a:t>緑１</a:t>
            </a:r>
            <a:endParaRPr kumimoji="1" lang="ja-JP" altLang="en-US" sz="2000" dirty="0"/>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83742966-44F2-47E6-BC09-FA9F9EAAC774}"/>
                  </a:ext>
                </a:extLst>
              </p:cNvPr>
              <p:cNvSpPr txBox="1"/>
              <p:nvPr/>
            </p:nvSpPr>
            <p:spPr>
              <a:xfrm>
                <a:off x="2175853" y="4966712"/>
                <a:ext cx="1317925"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𝑒</m:t>
                              </m:r>
                            </m:e>
                            <m:sub>
                              <m:r>
                                <a:rPr kumimoji="1" lang="en-US" altLang="ja-JP" sz="2400" b="0" i="1" smtClean="0">
                                  <a:latin typeface="Cambria Math" panose="02040503050406030204" pitchFamily="18" charset="0"/>
                                </a:rPr>
                                <m:t>𝑖</m:t>
                              </m:r>
                            </m:sub>
                          </m:sSub>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6</m:t>
                          </m:r>
                        </m:den>
                      </m:f>
                    </m:oMath>
                  </m:oMathPara>
                </a14:m>
                <a:endParaRPr kumimoji="1" lang="ja-JP" altLang="en-US" sz="2400" dirty="0"/>
              </a:p>
            </p:txBody>
          </p:sp>
        </mc:Choice>
        <mc:Fallback xmlns="">
          <p:sp>
            <p:nvSpPr>
              <p:cNvPr id="4" name="テキスト ボックス 3">
                <a:extLst>
                  <a:ext uri="{FF2B5EF4-FFF2-40B4-BE49-F238E27FC236}">
                    <a16:creationId xmlns:a16="http://schemas.microsoft.com/office/drawing/2014/main" id="{83742966-44F2-47E6-BC09-FA9F9EAAC774}"/>
                  </a:ext>
                </a:extLst>
              </p:cNvPr>
              <p:cNvSpPr txBox="1">
                <a:spLocks noRot="1" noChangeAspect="1" noMove="1" noResize="1" noEditPoints="1" noAdjustHandles="1" noChangeArrowheads="1" noChangeShapeType="1" noTextEdit="1"/>
              </p:cNvSpPr>
              <p:nvPr/>
            </p:nvSpPr>
            <p:spPr>
              <a:xfrm>
                <a:off x="2175853" y="4966712"/>
                <a:ext cx="1317925" cy="693844"/>
              </a:xfrm>
              <a:prstGeom prst="rect">
                <a:avLst/>
              </a:prstGeom>
              <a:blipFill>
                <a:blip r:embed="rId2"/>
                <a:stretch>
                  <a:fillRect/>
                </a:stretch>
              </a:blipFill>
            </p:spPr>
            <p:txBody>
              <a:bodyPr/>
              <a:lstStyle/>
              <a:p>
                <a:r>
                  <a:rPr lang="ja-JP" altLang="en-US">
                    <a:noFill/>
                  </a:rPr>
                  <a:t> </a:t>
                </a:r>
              </a:p>
            </p:txBody>
          </p:sp>
        </mc:Fallback>
      </mc:AlternateContent>
      <p:sp>
        <p:nvSpPr>
          <p:cNvPr id="6" name="テキスト ボックス 5">
            <a:extLst>
              <a:ext uri="{FF2B5EF4-FFF2-40B4-BE49-F238E27FC236}">
                <a16:creationId xmlns:a16="http://schemas.microsoft.com/office/drawing/2014/main" id="{763A1D66-39A0-407F-87D1-C28A0D6B7E89}"/>
              </a:ext>
            </a:extLst>
          </p:cNvPr>
          <p:cNvSpPr txBox="1"/>
          <p:nvPr/>
        </p:nvSpPr>
        <p:spPr>
          <a:xfrm>
            <a:off x="3998236" y="4130309"/>
            <a:ext cx="519694" cy="584775"/>
          </a:xfrm>
          <a:prstGeom prst="rect">
            <a:avLst/>
          </a:prstGeom>
          <a:noFill/>
        </p:spPr>
        <p:txBody>
          <a:bodyPr wrap="none" rtlCol="0">
            <a:spAutoFit/>
          </a:bodyPr>
          <a:lstStyle/>
          <a:p>
            <a:r>
              <a:rPr kumimoji="1" lang="en-US" altLang="ja-JP" sz="3200" i="1" dirty="0"/>
              <a:t>e</a:t>
            </a:r>
            <a:r>
              <a:rPr kumimoji="1" lang="en-US" altLang="ja-JP" sz="3200" baseline="-25000" dirty="0"/>
              <a:t>3</a:t>
            </a:r>
            <a:endParaRPr kumimoji="1" lang="ja-JP" altLang="en-US" sz="3200" baseline="-25000" dirty="0"/>
          </a:p>
        </p:txBody>
      </p:sp>
      <p:sp>
        <p:nvSpPr>
          <p:cNvPr id="8" name="テキスト ボックス 7">
            <a:extLst>
              <a:ext uri="{FF2B5EF4-FFF2-40B4-BE49-F238E27FC236}">
                <a16:creationId xmlns:a16="http://schemas.microsoft.com/office/drawing/2014/main" id="{C4AB05D5-D079-4889-A733-3B47CC9D92B2}"/>
              </a:ext>
            </a:extLst>
          </p:cNvPr>
          <p:cNvSpPr txBox="1"/>
          <p:nvPr/>
        </p:nvSpPr>
        <p:spPr>
          <a:xfrm>
            <a:off x="3025263" y="4135168"/>
            <a:ext cx="519694" cy="584775"/>
          </a:xfrm>
          <a:prstGeom prst="rect">
            <a:avLst/>
          </a:prstGeom>
          <a:noFill/>
        </p:spPr>
        <p:txBody>
          <a:bodyPr wrap="none" rtlCol="0">
            <a:spAutoFit/>
          </a:bodyPr>
          <a:lstStyle/>
          <a:p>
            <a:r>
              <a:rPr kumimoji="1" lang="en-US" altLang="ja-JP" sz="3200" i="1" dirty="0"/>
              <a:t>e</a:t>
            </a:r>
            <a:r>
              <a:rPr kumimoji="1" lang="en-US" altLang="ja-JP" sz="3200" baseline="-25000" dirty="0"/>
              <a:t>2</a:t>
            </a:r>
            <a:endParaRPr kumimoji="1" lang="ja-JP" altLang="en-US" sz="3200" baseline="-25000" dirty="0"/>
          </a:p>
        </p:txBody>
      </p:sp>
      <p:sp>
        <p:nvSpPr>
          <p:cNvPr id="10" name="テキスト ボックス 9">
            <a:extLst>
              <a:ext uri="{FF2B5EF4-FFF2-40B4-BE49-F238E27FC236}">
                <a16:creationId xmlns:a16="http://schemas.microsoft.com/office/drawing/2014/main" id="{49DDE1A4-D0F4-4D86-B54D-A528228267F1}"/>
              </a:ext>
            </a:extLst>
          </p:cNvPr>
          <p:cNvSpPr txBox="1"/>
          <p:nvPr/>
        </p:nvSpPr>
        <p:spPr>
          <a:xfrm>
            <a:off x="1962468" y="4116635"/>
            <a:ext cx="527709" cy="584775"/>
          </a:xfrm>
          <a:prstGeom prst="rect">
            <a:avLst/>
          </a:prstGeom>
          <a:noFill/>
        </p:spPr>
        <p:txBody>
          <a:bodyPr wrap="none" rtlCol="0">
            <a:spAutoFit/>
          </a:bodyPr>
          <a:lstStyle/>
          <a:p>
            <a:r>
              <a:rPr kumimoji="1" lang="en-US" altLang="ja-JP" sz="3200" i="1" dirty="0"/>
              <a:t>e</a:t>
            </a:r>
            <a:r>
              <a:rPr kumimoji="1" lang="en-US" altLang="ja-JP" sz="3200" baseline="-25000" dirty="0"/>
              <a:t>1</a:t>
            </a:r>
            <a:endParaRPr kumimoji="1" lang="ja-JP" altLang="en-US" sz="3200" baseline="-25000" dirty="0"/>
          </a:p>
        </p:txBody>
      </p:sp>
      <p:sp>
        <p:nvSpPr>
          <p:cNvPr id="12" name="テキスト ボックス 11">
            <a:extLst>
              <a:ext uri="{FF2B5EF4-FFF2-40B4-BE49-F238E27FC236}">
                <a16:creationId xmlns:a16="http://schemas.microsoft.com/office/drawing/2014/main" id="{72C9EA17-47C8-4F77-A883-5732498BC141}"/>
              </a:ext>
            </a:extLst>
          </p:cNvPr>
          <p:cNvSpPr txBox="1"/>
          <p:nvPr/>
        </p:nvSpPr>
        <p:spPr>
          <a:xfrm>
            <a:off x="5044386" y="4137452"/>
            <a:ext cx="519694" cy="584775"/>
          </a:xfrm>
          <a:prstGeom prst="rect">
            <a:avLst/>
          </a:prstGeom>
          <a:noFill/>
        </p:spPr>
        <p:txBody>
          <a:bodyPr wrap="none" rtlCol="0">
            <a:spAutoFit/>
          </a:bodyPr>
          <a:lstStyle/>
          <a:p>
            <a:r>
              <a:rPr kumimoji="1" lang="en-US" altLang="ja-JP" sz="3200" i="1" dirty="0"/>
              <a:t>e</a:t>
            </a:r>
            <a:r>
              <a:rPr kumimoji="1" lang="en-US" altLang="ja-JP" sz="3200" baseline="-25000" dirty="0"/>
              <a:t>4</a:t>
            </a:r>
            <a:endParaRPr kumimoji="1" lang="ja-JP" altLang="en-US" sz="3200" baseline="-25000" dirty="0"/>
          </a:p>
        </p:txBody>
      </p:sp>
      <p:sp>
        <p:nvSpPr>
          <p:cNvPr id="14" name="テキスト ボックス 13">
            <a:extLst>
              <a:ext uri="{FF2B5EF4-FFF2-40B4-BE49-F238E27FC236}">
                <a16:creationId xmlns:a16="http://schemas.microsoft.com/office/drawing/2014/main" id="{98F43CC5-AD12-438D-94E2-6D3297B02BB9}"/>
              </a:ext>
            </a:extLst>
          </p:cNvPr>
          <p:cNvSpPr txBox="1"/>
          <p:nvPr/>
        </p:nvSpPr>
        <p:spPr>
          <a:xfrm>
            <a:off x="6093328" y="4116635"/>
            <a:ext cx="519694" cy="584775"/>
          </a:xfrm>
          <a:prstGeom prst="rect">
            <a:avLst/>
          </a:prstGeom>
          <a:noFill/>
        </p:spPr>
        <p:txBody>
          <a:bodyPr wrap="none" rtlCol="0">
            <a:spAutoFit/>
          </a:bodyPr>
          <a:lstStyle/>
          <a:p>
            <a:r>
              <a:rPr kumimoji="1" lang="en-US" altLang="ja-JP" sz="3200" i="1" dirty="0"/>
              <a:t>e</a:t>
            </a:r>
            <a:r>
              <a:rPr kumimoji="1" lang="en-US" altLang="ja-JP" sz="3200" baseline="-25000" dirty="0"/>
              <a:t>5</a:t>
            </a:r>
            <a:endParaRPr kumimoji="1" lang="ja-JP" altLang="en-US" sz="3200" baseline="-25000" dirty="0"/>
          </a:p>
        </p:txBody>
      </p:sp>
      <p:sp>
        <p:nvSpPr>
          <p:cNvPr id="29" name="テキスト ボックス 28">
            <a:extLst>
              <a:ext uri="{FF2B5EF4-FFF2-40B4-BE49-F238E27FC236}">
                <a16:creationId xmlns:a16="http://schemas.microsoft.com/office/drawing/2014/main" id="{AE445AD8-0937-4E8E-8B3B-F1A08C379C98}"/>
              </a:ext>
            </a:extLst>
          </p:cNvPr>
          <p:cNvSpPr txBox="1"/>
          <p:nvPr/>
        </p:nvSpPr>
        <p:spPr>
          <a:xfrm>
            <a:off x="7055898" y="4130309"/>
            <a:ext cx="519694" cy="584775"/>
          </a:xfrm>
          <a:prstGeom prst="rect">
            <a:avLst/>
          </a:prstGeom>
          <a:noFill/>
        </p:spPr>
        <p:txBody>
          <a:bodyPr wrap="none" rtlCol="0">
            <a:spAutoFit/>
          </a:bodyPr>
          <a:lstStyle/>
          <a:p>
            <a:r>
              <a:rPr kumimoji="1" lang="en-US" altLang="ja-JP" sz="3200" i="1" dirty="0"/>
              <a:t>e</a:t>
            </a:r>
            <a:r>
              <a:rPr kumimoji="1" lang="en-US" altLang="ja-JP" sz="3200" baseline="-25000" dirty="0"/>
              <a:t>6</a:t>
            </a:r>
            <a:endParaRPr kumimoji="1" lang="ja-JP" altLang="en-US" sz="3200" baseline="-25000" dirty="0"/>
          </a:p>
        </p:txBody>
      </p:sp>
      <mc:AlternateContent xmlns:mc="http://schemas.openxmlformats.org/markup-compatibility/2006" xmlns:a14="http://schemas.microsoft.com/office/drawing/2010/main">
        <mc:Choice Requires="a14">
          <p:sp>
            <p:nvSpPr>
              <p:cNvPr id="30" name="テキスト ボックス 29">
                <a:extLst>
                  <a:ext uri="{FF2B5EF4-FFF2-40B4-BE49-F238E27FC236}">
                    <a16:creationId xmlns:a16="http://schemas.microsoft.com/office/drawing/2014/main" id="{DBCA48CE-E06F-4FC3-B4D2-41DC94BD324C}"/>
                  </a:ext>
                </a:extLst>
              </p:cNvPr>
              <p:cNvSpPr txBox="1"/>
              <p:nvPr/>
            </p:nvSpPr>
            <p:spPr>
              <a:xfrm>
                <a:off x="3897505" y="5128968"/>
                <a:ext cx="194617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kumimoji="1" lang="en-US" altLang="ja-JP" sz="2400" i="1" smtClean="0">
                              <a:latin typeface="Cambria Math" panose="02040503050406030204" pitchFamily="18" charset="0"/>
                            </a:rPr>
                          </m:ctrlPr>
                        </m:dPr>
                        <m:e>
                          <m:r>
                            <a:rPr kumimoji="1" lang="en-US" altLang="ja-JP" sz="2400" b="0" i="1" smtClean="0">
                              <a:latin typeface="Cambria Math" panose="02040503050406030204" pitchFamily="18" charset="0"/>
                            </a:rPr>
                            <m:t>𝑖</m:t>
                          </m:r>
                          <m:r>
                            <a:rPr kumimoji="1" lang="en-US" altLang="ja-JP" sz="2400" b="0" i="1" smtClean="0">
                              <a:latin typeface="Cambria Math" panose="02040503050406030204" pitchFamily="18" charset="0"/>
                            </a:rPr>
                            <m:t>=1,2,⋯,6</m:t>
                          </m:r>
                        </m:e>
                      </m:d>
                    </m:oMath>
                  </m:oMathPara>
                </a14:m>
                <a:endParaRPr kumimoji="1" lang="ja-JP" altLang="en-US" sz="2400" dirty="0"/>
              </a:p>
            </p:txBody>
          </p:sp>
        </mc:Choice>
        <mc:Fallback xmlns="">
          <p:sp>
            <p:nvSpPr>
              <p:cNvPr id="30" name="テキスト ボックス 29">
                <a:extLst>
                  <a:ext uri="{FF2B5EF4-FFF2-40B4-BE49-F238E27FC236}">
                    <a16:creationId xmlns:a16="http://schemas.microsoft.com/office/drawing/2014/main" id="{DBCA48CE-E06F-4FC3-B4D2-41DC94BD324C}"/>
                  </a:ext>
                </a:extLst>
              </p:cNvPr>
              <p:cNvSpPr txBox="1">
                <a:spLocks noRot="1" noChangeAspect="1" noMove="1" noResize="1" noEditPoints="1" noAdjustHandles="1" noChangeArrowheads="1" noChangeShapeType="1" noTextEdit="1"/>
              </p:cNvSpPr>
              <p:nvPr/>
            </p:nvSpPr>
            <p:spPr>
              <a:xfrm>
                <a:off x="3897505" y="5128968"/>
                <a:ext cx="1946174" cy="369332"/>
              </a:xfrm>
              <a:prstGeom prst="rect">
                <a:avLst/>
              </a:prstGeom>
              <a:blipFill>
                <a:blip r:embed="rId3"/>
                <a:stretch>
                  <a:fillRect b="-655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665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４．複合事象の確率</a:t>
            </a:r>
          </a:p>
        </p:txBody>
      </p:sp>
      <p:sp>
        <p:nvSpPr>
          <p:cNvPr id="3" name="コンテンツ プレースホルダ 2"/>
          <p:cNvSpPr>
            <a:spLocks noGrp="1"/>
          </p:cNvSpPr>
          <p:nvPr>
            <p:ph idx="1"/>
          </p:nvPr>
        </p:nvSpPr>
        <p:spPr/>
        <p:txBody>
          <a:bodyPr/>
          <a:lstStyle/>
          <a:p>
            <a:r>
              <a:rPr kumimoji="1" lang="ja-JP" altLang="en-US" dirty="0"/>
              <a:t>単一事象の集りを</a:t>
            </a:r>
            <a:r>
              <a:rPr kumimoji="1" lang="ja-JP" altLang="en-US" u="sng" dirty="0">
                <a:solidFill>
                  <a:srgbClr val="FF0000"/>
                </a:solidFill>
              </a:rPr>
              <a:t>複合事象</a:t>
            </a:r>
            <a:r>
              <a:rPr kumimoji="1" lang="ja-JP" altLang="en-US" dirty="0"/>
              <a:t>（</a:t>
            </a:r>
            <a:r>
              <a:rPr kumimoji="1" lang="en-US" altLang="ja-JP" dirty="0"/>
              <a:t>composite event</a:t>
            </a:r>
            <a:r>
              <a:rPr kumimoji="1" lang="ja-JP" altLang="en-US" dirty="0"/>
              <a:t>）と呼ぶ．</a:t>
            </a:r>
            <a:endParaRPr kumimoji="1" lang="en-US" altLang="ja-JP" dirty="0"/>
          </a:p>
          <a:p>
            <a:r>
              <a:rPr kumimoji="1" lang="ja-JP" altLang="en-US" u="sng" dirty="0"/>
              <a:t>複合事象 </a:t>
            </a:r>
            <a:r>
              <a:rPr kumimoji="1" lang="en-US" altLang="ja-JP" i="1" u="sng" dirty="0">
                <a:latin typeface="Times New Roman" pitchFamily="18" charset="0"/>
                <a:cs typeface="Times New Roman" pitchFamily="18" charset="0"/>
              </a:rPr>
              <a:t>A</a:t>
            </a:r>
            <a:r>
              <a:rPr kumimoji="1" lang="en-US" altLang="ja-JP" u="sng" dirty="0"/>
              <a:t> </a:t>
            </a:r>
            <a:r>
              <a:rPr lang="ja-JP" altLang="en-US" u="sng" dirty="0"/>
              <a:t>がおこる確率は，</a:t>
            </a:r>
            <a:r>
              <a:rPr lang="en-US" altLang="ja-JP" i="1" u="sng" dirty="0">
                <a:latin typeface="Times New Roman" pitchFamily="18" charset="0"/>
                <a:cs typeface="Times New Roman" pitchFamily="18" charset="0"/>
              </a:rPr>
              <a:t>A</a:t>
            </a:r>
            <a:r>
              <a:rPr lang="en-US" altLang="ja-JP" u="sng" dirty="0"/>
              <a:t> </a:t>
            </a:r>
            <a:r>
              <a:rPr lang="ja-JP" altLang="en-US" u="sng" dirty="0"/>
              <a:t>を構成している単一事象の確率の和</a:t>
            </a:r>
            <a:r>
              <a:rPr lang="ja-JP" altLang="en-US" dirty="0"/>
              <a:t>である．（テキスト</a:t>
            </a:r>
            <a:r>
              <a:rPr lang="en-US" altLang="ja-JP" dirty="0"/>
              <a:t>p.42</a:t>
            </a:r>
            <a:r>
              <a:rPr lang="ja-JP" altLang="en-US" dirty="0"/>
              <a:t>）</a:t>
            </a:r>
            <a:endParaRPr lang="en-US" altLang="ja-JP"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例：硬貨を３枚投げた時，表が２回出る確率 </a:t>
            </a:r>
            <a:r>
              <a:rPr lang="en-US" altLang="ja-JP" i="1" dirty="0">
                <a:latin typeface="Times New Roman" pitchFamily="18" charset="0"/>
                <a:cs typeface="Times New Roman" pitchFamily="18" charset="0"/>
              </a:rPr>
              <a:t>P</a:t>
            </a:r>
            <a:r>
              <a:rPr lang="en-US" altLang="ja-JP" dirty="0"/>
              <a:t>{</a:t>
            </a:r>
            <a:r>
              <a:rPr lang="en-US" altLang="ja-JP" i="1" dirty="0">
                <a:latin typeface="Times New Roman" pitchFamily="18" charset="0"/>
                <a:cs typeface="Times New Roman" pitchFamily="18" charset="0"/>
              </a:rPr>
              <a:t>A</a:t>
            </a:r>
            <a:r>
              <a:rPr lang="en-US" altLang="ja-JP" dirty="0"/>
              <a:t>} </a:t>
            </a:r>
            <a:r>
              <a:rPr lang="ja-JP" altLang="en-US" dirty="0"/>
              <a:t>を考える．標本空間を構成する８つの単一事象のうち，これに該当するのは，</a:t>
            </a:r>
            <a:r>
              <a:rPr lang="en-US" altLang="ja-JP" dirty="0"/>
              <a:t>HHT, HTH, THH</a:t>
            </a:r>
            <a:r>
              <a:rPr lang="ja-JP" altLang="en-US" dirty="0"/>
              <a:t>の３つ（テキスト図１参照）．それぞれの単一事象の確率は </a:t>
            </a:r>
            <a:r>
              <a:rPr lang="en-US" altLang="ja-JP" dirty="0"/>
              <a:t>1/8 </a:t>
            </a:r>
            <a:r>
              <a:rPr lang="ja-JP" altLang="en-US" dirty="0"/>
              <a:t>だから，</a:t>
            </a:r>
            <a:endParaRPr lang="en-US" altLang="ja-JP" dirty="0"/>
          </a:p>
        </p:txBody>
      </p:sp>
      <mc:AlternateContent xmlns:mc="http://schemas.openxmlformats.org/markup-compatibility/2006" xmlns:a14="http://schemas.microsoft.com/office/drawing/2010/main">
        <mc:Choice Requires="a14">
          <p:sp>
            <p:nvSpPr>
              <p:cNvPr id="4" name="テキスト ボックス 3"/>
              <p:cNvSpPr txBox="1"/>
              <p:nvPr/>
            </p:nvSpPr>
            <p:spPr>
              <a:xfrm>
                <a:off x="2195736" y="4293096"/>
                <a:ext cx="3406574"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𝐴</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8</m:t>
                          </m:r>
                        </m:den>
                      </m:f>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8</m:t>
                          </m:r>
                        </m:den>
                      </m:f>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8</m:t>
                          </m:r>
                        </m:den>
                      </m:f>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3</m:t>
                          </m:r>
                        </m:num>
                        <m:den>
                          <m:r>
                            <a:rPr kumimoji="1" lang="en-US" altLang="ja-JP" sz="2800" b="0" i="1" smtClean="0">
                              <a:latin typeface="Cambria Math" panose="02040503050406030204" pitchFamily="18" charset="0"/>
                            </a:rPr>
                            <m:t>8</m:t>
                          </m:r>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195736" y="4293096"/>
                <a:ext cx="3406574" cy="809452"/>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以下の単純な場合には，</a:t>
            </a:r>
            <a:endParaRPr kumimoji="1" lang="en-US" altLang="ja-JP" dirty="0"/>
          </a:p>
          <a:p>
            <a:endParaRPr lang="en-US" altLang="ja-JP" dirty="0"/>
          </a:p>
          <a:p>
            <a:endParaRPr kumimoji="1" lang="en-US" altLang="ja-JP" dirty="0"/>
          </a:p>
          <a:p>
            <a:pPr lvl="1"/>
            <a:r>
              <a:rPr kumimoji="1" lang="ja-JP" altLang="en-US" dirty="0"/>
              <a:t>標本空間が </a:t>
            </a:r>
            <a:r>
              <a:rPr kumimoji="1" lang="en-US" altLang="ja-JP" i="1" dirty="0">
                <a:latin typeface="Times New Roman" pitchFamily="18" charset="0"/>
                <a:cs typeface="Times New Roman" pitchFamily="18" charset="0"/>
              </a:rPr>
              <a:t>n</a:t>
            </a:r>
            <a:r>
              <a:rPr kumimoji="1" lang="en-US" altLang="ja-JP" dirty="0"/>
              <a:t> </a:t>
            </a:r>
            <a:r>
              <a:rPr kumimoji="1" lang="ja-JP" altLang="en-US" dirty="0"/>
              <a:t>個の単一事象から構成されている．</a:t>
            </a:r>
            <a:endParaRPr kumimoji="1" lang="en-US" altLang="ja-JP" dirty="0"/>
          </a:p>
          <a:p>
            <a:pPr lvl="1"/>
            <a:r>
              <a:rPr kumimoji="1" lang="ja-JP" altLang="en-US" dirty="0"/>
              <a:t>すべての単一事象は，生起確率が </a:t>
            </a:r>
            <a:r>
              <a:rPr kumimoji="1" lang="en-US" altLang="ja-JP" dirty="0"/>
              <a:t>1/</a:t>
            </a:r>
            <a:r>
              <a:rPr kumimoji="1" lang="en-US" altLang="ja-JP" i="1" dirty="0">
                <a:latin typeface="Times New Roman" pitchFamily="18" charset="0"/>
                <a:cs typeface="Times New Roman" pitchFamily="18" charset="0"/>
              </a:rPr>
              <a:t>n</a:t>
            </a:r>
            <a:r>
              <a:rPr kumimoji="1" lang="en-US" altLang="ja-JP" dirty="0"/>
              <a:t> </a:t>
            </a:r>
            <a:r>
              <a:rPr kumimoji="1" lang="ja-JP" altLang="en-US" dirty="0"/>
              <a:t>である．</a:t>
            </a:r>
            <a:endParaRPr kumimoji="1" lang="en-US" altLang="ja-JP" dirty="0"/>
          </a:p>
          <a:p>
            <a:pPr lvl="1"/>
            <a:r>
              <a:rPr lang="ja-JP" altLang="en-US" dirty="0"/>
              <a:t>複合事象 </a:t>
            </a:r>
            <a:r>
              <a:rPr lang="en-US" altLang="ja-JP" i="1" dirty="0">
                <a:latin typeface="Times New Roman" pitchFamily="18" charset="0"/>
                <a:cs typeface="Times New Roman" pitchFamily="18" charset="0"/>
              </a:rPr>
              <a:t>A</a:t>
            </a:r>
            <a:r>
              <a:rPr lang="en-US" altLang="ja-JP" dirty="0"/>
              <a:t> </a:t>
            </a:r>
            <a:r>
              <a:rPr lang="ja-JP" altLang="en-US" dirty="0"/>
              <a:t>は </a:t>
            </a:r>
            <a:r>
              <a:rPr lang="en-US" altLang="ja-JP" i="1" dirty="0">
                <a:latin typeface="Times New Roman" pitchFamily="18" charset="0"/>
                <a:cs typeface="Times New Roman" pitchFamily="18" charset="0"/>
              </a:rPr>
              <a:t>n</a:t>
            </a:r>
            <a:r>
              <a:rPr lang="en-US" altLang="ja-JP" dirty="0"/>
              <a:t>(</a:t>
            </a:r>
            <a:r>
              <a:rPr lang="en-US" altLang="ja-JP" i="1" dirty="0">
                <a:latin typeface="Times New Roman" pitchFamily="18" charset="0"/>
                <a:cs typeface="Times New Roman" pitchFamily="18" charset="0"/>
              </a:rPr>
              <a:t>A</a:t>
            </a:r>
            <a:r>
              <a:rPr lang="en-US" altLang="ja-JP" dirty="0"/>
              <a:t>) </a:t>
            </a:r>
            <a:r>
              <a:rPr lang="ja-JP" altLang="en-US" dirty="0"/>
              <a:t>個の単一事象から構成される．</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2051720" y="2287488"/>
                <a:ext cx="2031903" cy="8361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𝐴</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𝐴</m:t>
                              </m:r>
                            </m:e>
                          </m:d>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051720" y="2287488"/>
                <a:ext cx="2031903" cy="836126"/>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５．加法定理</a:t>
            </a:r>
          </a:p>
        </p:txBody>
      </p:sp>
      <p:sp>
        <p:nvSpPr>
          <p:cNvPr id="3" name="コンテンツ プレースホルダー 2"/>
          <p:cNvSpPr>
            <a:spLocks noGrp="1"/>
          </p:cNvSpPr>
          <p:nvPr>
            <p:ph idx="1"/>
          </p:nvPr>
        </p:nvSpPr>
        <p:spPr/>
        <p:txBody>
          <a:bodyPr/>
          <a:lstStyle/>
          <a:p>
            <a:r>
              <a:rPr lang="ja-JP" altLang="en-US" dirty="0"/>
              <a:t>事象 </a:t>
            </a:r>
            <a:r>
              <a:rPr lang="en-US" altLang="ja-JP" i="1" dirty="0">
                <a:latin typeface="Times New Roman" pitchFamily="18" charset="0"/>
                <a:cs typeface="Times New Roman" pitchFamily="18" charset="0"/>
              </a:rPr>
              <a:t>A</a:t>
            </a:r>
            <a:r>
              <a:rPr lang="en-US" altLang="ja-JP" baseline="-25000" dirty="0"/>
              <a:t>1</a:t>
            </a:r>
            <a:r>
              <a:rPr lang="en-US" altLang="ja-JP" dirty="0"/>
              <a:t> </a:t>
            </a:r>
            <a:r>
              <a:rPr lang="ja-JP" altLang="en-US" dirty="0"/>
              <a:t>あるいは</a:t>
            </a:r>
            <a:r>
              <a:rPr lang="en-US" altLang="ja-JP" dirty="0"/>
              <a:t> </a:t>
            </a:r>
            <a:r>
              <a:rPr lang="en-US" altLang="ja-JP" i="1" dirty="0">
                <a:latin typeface="Times New Roman" pitchFamily="18" charset="0"/>
                <a:cs typeface="Times New Roman" pitchFamily="18" charset="0"/>
              </a:rPr>
              <a:t>A</a:t>
            </a:r>
            <a:r>
              <a:rPr lang="en-US" altLang="ja-JP" baseline="-25000" dirty="0"/>
              <a:t>2</a:t>
            </a:r>
            <a:r>
              <a:rPr lang="ja-JP" altLang="en-US" dirty="0"/>
              <a:t> のうち，少なくともひとつが生じるという事象を，</a:t>
            </a:r>
            <a:r>
              <a:rPr lang="ja-JP" altLang="en-US" u="sng" dirty="0">
                <a:solidFill>
                  <a:srgbClr val="FF0000"/>
                </a:solidFill>
              </a:rPr>
              <a:t>和事象</a:t>
            </a:r>
            <a:r>
              <a:rPr lang="ja-JP" altLang="en-US" dirty="0"/>
              <a:t>（</a:t>
            </a:r>
            <a:r>
              <a:rPr lang="en-US" altLang="ja-JP" dirty="0"/>
              <a:t>union of events</a:t>
            </a:r>
            <a:r>
              <a:rPr lang="ja-JP" altLang="en-US" dirty="0"/>
              <a:t>）と呼ぶ．</a:t>
            </a:r>
            <a:endParaRPr lang="en-US" altLang="ja-JP" dirty="0"/>
          </a:p>
          <a:p>
            <a:pPr marL="742950" lvl="2" indent="-342900">
              <a:buFont typeface="Wingdings" pitchFamily="2" charset="2"/>
              <a:buChar char="Ø"/>
            </a:pPr>
            <a:r>
              <a:rPr lang="ja-JP" altLang="en-US" sz="2800" dirty="0"/>
              <a:t>「</a:t>
            </a:r>
            <a:r>
              <a:rPr lang="en-US" altLang="ja-JP" sz="2800" i="1" dirty="0">
                <a:latin typeface="Times New Roman" pitchFamily="18" charset="0"/>
                <a:cs typeface="Times New Roman" pitchFamily="18" charset="0"/>
              </a:rPr>
              <a:t>A</a:t>
            </a:r>
            <a:r>
              <a:rPr lang="en-US" altLang="ja-JP" sz="2800" dirty="0"/>
              <a:t> </a:t>
            </a:r>
            <a:r>
              <a:rPr lang="en-US" altLang="ja-JP" sz="2800" baseline="-25000" dirty="0"/>
              <a:t>1</a:t>
            </a:r>
            <a:r>
              <a:rPr lang="en-US" altLang="ja-JP" sz="2800" dirty="0"/>
              <a:t> or </a:t>
            </a:r>
            <a:r>
              <a:rPr lang="en-US" altLang="ja-JP" sz="2800" i="1" dirty="0">
                <a:latin typeface="Times New Roman" pitchFamily="18" charset="0"/>
                <a:cs typeface="Times New Roman" pitchFamily="18" charset="0"/>
              </a:rPr>
              <a:t>A</a:t>
            </a:r>
            <a:r>
              <a:rPr lang="en-US" altLang="ja-JP" sz="2800" baseline="-25000" dirty="0"/>
              <a:t>2</a:t>
            </a:r>
            <a:r>
              <a:rPr lang="ja-JP" altLang="en-US" sz="2800" dirty="0"/>
              <a:t>」 あるいは「</a:t>
            </a:r>
            <a:r>
              <a:rPr lang="en-US" altLang="ja-JP" sz="2800" dirty="0"/>
              <a:t> </a:t>
            </a:r>
            <a:r>
              <a:rPr lang="en-US" altLang="ja-JP" sz="2800" i="1" dirty="0">
                <a:latin typeface="Times New Roman" pitchFamily="18" charset="0"/>
                <a:cs typeface="Times New Roman" pitchFamily="18" charset="0"/>
              </a:rPr>
              <a:t>A</a:t>
            </a:r>
            <a:r>
              <a:rPr lang="en-US" altLang="ja-JP" sz="2800" dirty="0"/>
              <a:t> </a:t>
            </a:r>
            <a:r>
              <a:rPr lang="en-US" altLang="ja-JP" sz="2800" baseline="-25000" dirty="0"/>
              <a:t>1</a:t>
            </a:r>
            <a:r>
              <a:rPr lang="en-US" altLang="ja-JP" sz="2800" dirty="0"/>
              <a:t> </a:t>
            </a:r>
            <a:r>
              <a:rPr lang="ja-JP" altLang="en-US" sz="2800" dirty="0"/>
              <a:t>∪</a:t>
            </a:r>
            <a:r>
              <a:rPr lang="en-US" altLang="ja-JP" sz="2800" dirty="0"/>
              <a:t> </a:t>
            </a:r>
            <a:r>
              <a:rPr lang="en-US" altLang="ja-JP" sz="2800" i="1" dirty="0">
                <a:latin typeface="Times New Roman" pitchFamily="18" charset="0"/>
                <a:cs typeface="Times New Roman" pitchFamily="18" charset="0"/>
              </a:rPr>
              <a:t>A</a:t>
            </a:r>
            <a:r>
              <a:rPr lang="en-US" altLang="ja-JP" sz="2800" baseline="-25000" dirty="0"/>
              <a:t>2 </a:t>
            </a:r>
            <a:r>
              <a:rPr lang="ja-JP" altLang="en-US" sz="2800" dirty="0"/>
              <a:t>」と書く．</a:t>
            </a:r>
            <a:endParaRPr lang="en-US" altLang="ja-JP" sz="2800" dirty="0"/>
          </a:p>
          <a:p>
            <a:pPr marL="742950" lvl="2" indent="-342900">
              <a:buFont typeface="Wingdings" pitchFamily="2" charset="2"/>
              <a:buChar char="Ø"/>
            </a:pPr>
            <a:r>
              <a:rPr lang="ja-JP" altLang="en-US" sz="2800" dirty="0"/>
              <a:t>和事象の生じる確率</a:t>
            </a:r>
            <a:r>
              <a:rPr lang="ja-JP" altLang="en-US" sz="2800" dirty="0">
                <a:latin typeface="Times New Roman" pitchFamily="18" charset="0"/>
                <a:cs typeface="Times New Roman" pitchFamily="18" charset="0"/>
              </a:rPr>
              <a:t>を </a:t>
            </a:r>
            <a:r>
              <a:rPr lang="en-US" altLang="ja-JP" sz="2800" i="1" dirty="0">
                <a:latin typeface="Times New Roman" pitchFamily="18" charset="0"/>
                <a:cs typeface="Times New Roman" pitchFamily="18" charset="0"/>
              </a:rPr>
              <a:t>P</a:t>
            </a:r>
            <a:r>
              <a:rPr lang="en-US" altLang="ja-JP" sz="2800" dirty="0"/>
              <a:t>{</a:t>
            </a:r>
            <a:r>
              <a:rPr lang="en-US" altLang="ja-JP" sz="2800" i="1" dirty="0">
                <a:latin typeface="Times New Roman" pitchFamily="18" charset="0"/>
                <a:cs typeface="Times New Roman" pitchFamily="18" charset="0"/>
              </a:rPr>
              <a:t>A</a:t>
            </a:r>
            <a:r>
              <a:rPr lang="en-US" altLang="ja-JP" sz="2800" baseline="-25000" dirty="0">
                <a:latin typeface="Times New Roman" pitchFamily="18" charset="0"/>
                <a:cs typeface="Times New Roman" pitchFamily="18" charset="0"/>
              </a:rPr>
              <a:t>1</a:t>
            </a:r>
            <a:r>
              <a:rPr lang="en-US" altLang="ja-JP" sz="2800" baseline="-25000" dirty="0"/>
              <a:t> </a:t>
            </a:r>
            <a:r>
              <a:rPr lang="en-US" altLang="ja-JP" sz="2800" dirty="0"/>
              <a:t>or </a:t>
            </a:r>
            <a:r>
              <a:rPr lang="en-US" altLang="ja-JP" sz="2800" i="1" dirty="0">
                <a:latin typeface="Times New Roman" pitchFamily="18" charset="0"/>
                <a:cs typeface="Times New Roman" pitchFamily="18" charset="0"/>
              </a:rPr>
              <a:t>A</a:t>
            </a:r>
            <a:r>
              <a:rPr lang="en-US" altLang="ja-JP" sz="2800" baseline="-25000" dirty="0">
                <a:latin typeface="Times New Roman" pitchFamily="18" charset="0"/>
                <a:cs typeface="Times New Roman" pitchFamily="18" charset="0"/>
              </a:rPr>
              <a:t>2</a:t>
            </a:r>
            <a:r>
              <a:rPr lang="en-US" altLang="ja-JP" sz="2800" dirty="0"/>
              <a:t>}</a:t>
            </a:r>
            <a:r>
              <a:rPr lang="ja-JP" altLang="en-US" sz="2800" dirty="0"/>
              <a:t> と書く</a:t>
            </a:r>
            <a:endParaRPr lang="en-US" altLang="ja-JP" sz="2800" dirty="0"/>
          </a:p>
          <a:p>
            <a:endParaRPr kumimoji="1" lang="ja-JP" altLang="en-US" dirty="0"/>
          </a:p>
        </p:txBody>
      </p:sp>
      <p:sp>
        <p:nvSpPr>
          <p:cNvPr id="5" name="楕円 4"/>
          <p:cNvSpPr/>
          <p:nvPr/>
        </p:nvSpPr>
        <p:spPr>
          <a:xfrm>
            <a:off x="3707904" y="4576477"/>
            <a:ext cx="1728192" cy="1728192"/>
          </a:xfrm>
          <a:prstGeom prst="ellipse">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992378362"/>
              </p:ext>
            </p:extLst>
          </p:nvPr>
        </p:nvGraphicFramePr>
        <p:xfrm>
          <a:off x="2260830" y="4215409"/>
          <a:ext cx="533706" cy="648072"/>
        </p:xfrm>
        <a:graphic>
          <a:graphicData uri="http://schemas.openxmlformats.org/presentationml/2006/ole">
            <mc:AlternateContent xmlns:mc="http://schemas.openxmlformats.org/markup-compatibility/2006">
              <mc:Choice xmlns:v="urn:schemas-microsoft-com:vml" Requires="v">
                <p:oleObj spid="_x0000_s99414" name="数式" r:id="rId3" imgW="177480" imgH="215640" progId="Equation.3">
                  <p:embed/>
                </p:oleObj>
              </mc:Choice>
              <mc:Fallback>
                <p:oleObj name="数式" r:id="rId3" imgW="177480" imgH="215640" progId="Equation.3">
                  <p:embed/>
                  <p:pic>
                    <p:nvPicPr>
                      <p:cNvPr id="0" name=""/>
                      <p:cNvPicPr/>
                      <p:nvPr/>
                    </p:nvPicPr>
                    <p:blipFill>
                      <a:blip r:embed="rId4"/>
                      <a:stretch>
                        <a:fillRect/>
                      </a:stretch>
                    </p:blipFill>
                    <p:spPr>
                      <a:xfrm>
                        <a:off x="2260830" y="4215409"/>
                        <a:ext cx="533706" cy="648072"/>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010718357"/>
              </p:ext>
            </p:extLst>
          </p:nvPr>
        </p:nvGraphicFramePr>
        <p:xfrm>
          <a:off x="5318125" y="4214813"/>
          <a:ext cx="571500" cy="649287"/>
        </p:xfrm>
        <a:graphic>
          <a:graphicData uri="http://schemas.openxmlformats.org/presentationml/2006/ole">
            <mc:AlternateContent xmlns:mc="http://schemas.openxmlformats.org/markup-compatibility/2006">
              <mc:Choice xmlns:v="urn:schemas-microsoft-com:vml" Requires="v">
                <p:oleObj spid="_x0000_s99415" name="数式" r:id="rId5" imgW="190440" imgH="215640" progId="Equation.3">
                  <p:embed/>
                </p:oleObj>
              </mc:Choice>
              <mc:Fallback>
                <p:oleObj name="数式" r:id="rId5" imgW="190440" imgH="215640" progId="Equation.3">
                  <p:embed/>
                  <p:pic>
                    <p:nvPicPr>
                      <p:cNvPr id="7" name="オブジェクト 6"/>
                      <p:cNvPicPr/>
                      <p:nvPr/>
                    </p:nvPicPr>
                    <p:blipFill>
                      <a:blip r:embed="rId6"/>
                      <a:stretch>
                        <a:fillRect/>
                      </a:stretch>
                    </p:blipFill>
                    <p:spPr>
                      <a:xfrm>
                        <a:off x="5318125" y="4214813"/>
                        <a:ext cx="571500" cy="649287"/>
                      </a:xfrm>
                      <a:prstGeom prst="rect">
                        <a:avLst/>
                      </a:prstGeom>
                    </p:spPr>
                  </p:pic>
                </p:oleObj>
              </mc:Fallback>
            </mc:AlternateContent>
          </a:graphicData>
        </a:graphic>
      </p:graphicFrame>
      <p:sp>
        <p:nvSpPr>
          <p:cNvPr id="9" name="楕円 8"/>
          <p:cNvSpPr/>
          <p:nvPr/>
        </p:nvSpPr>
        <p:spPr>
          <a:xfrm>
            <a:off x="2711316" y="4614716"/>
            <a:ext cx="1728192" cy="1728192"/>
          </a:xfrm>
          <a:prstGeom prst="ellipse">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楕円 9"/>
          <p:cNvSpPr/>
          <p:nvPr/>
        </p:nvSpPr>
        <p:spPr>
          <a:xfrm>
            <a:off x="3708448" y="4576477"/>
            <a:ext cx="1728192" cy="172819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90084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EC08E7-F986-4A89-BB07-C8765EE70A7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9ED9224-1FB6-4B0A-A4C4-E537CD5D8B76}"/>
              </a:ext>
            </a:extLst>
          </p:cNvPr>
          <p:cNvSpPr>
            <a:spLocks noGrp="1"/>
          </p:cNvSpPr>
          <p:nvPr>
            <p:ph idx="1"/>
          </p:nvPr>
        </p:nvSpPr>
        <p:spPr/>
        <p:txBody>
          <a:bodyPr/>
          <a:lstStyle/>
          <a:p>
            <a:r>
              <a:rPr kumimoji="1" lang="ja-JP" altLang="en-US" dirty="0"/>
              <a:t>近年注目されているベイズ統計学は，第３章で学習するベイズの定理が基本．</a:t>
            </a:r>
          </a:p>
          <a:p>
            <a:endParaRPr kumimoji="1" lang="ja-JP" altLang="en-US" dirty="0"/>
          </a:p>
        </p:txBody>
      </p:sp>
    </p:spTree>
    <p:extLst>
      <p:ext uri="{BB962C8B-B14F-4D97-AF65-F5344CB8AC3E}">
        <p14:creationId xmlns:p14="http://schemas.microsoft.com/office/powerpoint/2010/main" val="2443611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排反な事象</a:t>
            </a:r>
          </a:p>
        </p:txBody>
      </p:sp>
      <p:sp>
        <p:nvSpPr>
          <p:cNvPr id="3" name="コンテンツ プレースホルダ 2"/>
          <p:cNvSpPr>
            <a:spLocks noGrp="1"/>
          </p:cNvSpPr>
          <p:nvPr>
            <p:ph idx="1"/>
          </p:nvPr>
        </p:nvSpPr>
        <p:spPr/>
        <p:txBody>
          <a:bodyPr>
            <a:normAutofit/>
          </a:bodyPr>
          <a:lstStyle/>
          <a:p>
            <a:r>
              <a:rPr lang="ja-JP" altLang="en-US" dirty="0"/>
              <a:t>２つの事象 </a:t>
            </a:r>
            <a:r>
              <a:rPr lang="en-US" altLang="ja-JP" i="1" dirty="0">
                <a:latin typeface="Times New Roman" pitchFamily="18" charset="0"/>
                <a:cs typeface="Times New Roman" pitchFamily="18" charset="0"/>
              </a:rPr>
              <a:t>A</a:t>
            </a:r>
            <a:r>
              <a:rPr lang="en-US" altLang="ja-JP" baseline="-25000" dirty="0"/>
              <a:t>1 </a:t>
            </a:r>
            <a:r>
              <a:rPr lang="ja-JP" altLang="en-US" dirty="0"/>
              <a:t>と </a:t>
            </a:r>
            <a:r>
              <a:rPr lang="en-US" altLang="ja-JP" i="1" dirty="0">
                <a:latin typeface="Times New Roman" pitchFamily="18" charset="0"/>
                <a:cs typeface="Times New Roman" pitchFamily="18" charset="0"/>
              </a:rPr>
              <a:t>A</a:t>
            </a:r>
            <a:r>
              <a:rPr lang="en-US" altLang="ja-JP" baseline="-25000" dirty="0"/>
              <a:t>2 </a:t>
            </a:r>
            <a:r>
              <a:rPr lang="ja-JP" altLang="en-US" dirty="0"/>
              <a:t>が，一方が起これば他方は決して起こらないという性質をもつとき，これらの事象は</a:t>
            </a:r>
            <a:r>
              <a:rPr lang="ja-JP" altLang="en-US" u="sng" dirty="0">
                <a:solidFill>
                  <a:srgbClr val="FF0000"/>
                </a:solidFill>
              </a:rPr>
              <a:t>互いに排反</a:t>
            </a:r>
            <a:r>
              <a:rPr lang="ja-JP" altLang="en-US" dirty="0"/>
              <a:t>（</a:t>
            </a:r>
            <a:r>
              <a:rPr lang="en-US" altLang="ja-JP" dirty="0"/>
              <a:t>mutually exclusive</a:t>
            </a:r>
            <a:r>
              <a:rPr lang="ja-JP" altLang="en-US" dirty="0"/>
              <a:t>）であるという．</a:t>
            </a:r>
            <a:endParaRPr lang="en-US" altLang="ja-JP" dirty="0"/>
          </a:p>
          <a:p>
            <a:pPr lvl="1"/>
            <a:r>
              <a:rPr lang="ja-JP" altLang="en-US" dirty="0"/>
              <a:t>例：２つのさいころを投げて，出た目の数の和が７になるという事象を </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ja-JP" altLang="en-US" dirty="0" err="1"/>
              <a:t>，</a:t>
            </a:r>
            <a:r>
              <a:rPr lang="ja-JP" altLang="en-US" dirty="0"/>
              <a:t>和が</a:t>
            </a:r>
            <a:r>
              <a:rPr lang="en-US" altLang="ja-JP" dirty="0"/>
              <a:t>11</a:t>
            </a:r>
            <a:r>
              <a:rPr lang="ja-JP" altLang="en-US" dirty="0"/>
              <a:t>になる事象を </a:t>
            </a:r>
            <a:r>
              <a:rPr lang="en-US" altLang="ja-JP" i="1" dirty="0">
                <a:latin typeface="Times New Roman" panose="02020603050405020304" pitchFamily="18" charset="0"/>
                <a:cs typeface="Times New Roman" panose="02020603050405020304" pitchFamily="18" charset="0"/>
              </a:rPr>
              <a:t>A</a:t>
            </a:r>
            <a:r>
              <a:rPr lang="en-US" altLang="ja-JP" baseline="-25000" dirty="0"/>
              <a:t>2</a:t>
            </a:r>
            <a:r>
              <a:rPr lang="en-US" altLang="ja-JP" dirty="0"/>
              <a:t> </a:t>
            </a:r>
            <a:r>
              <a:rPr lang="ja-JP" altLang="en-US" dirty="0"/>
              <a:t>とすれば，これらの事象は互いに排反である．</a:t>
            </a:r>
            <a:endParaRPr lang="en-US" altLang="ja-JP" dirty="0"/>
          </a:p>
        </p:txBody>
      </p:sp>
      <p:sp>
        <p:nvSpPr>
          <p:cNvPr id="4" name="楕円 3"/>
          <p:cNvSpPr/>
          <p:nvPr/>
        </p:nvSpPr>
        <p:spPr>
          <a:xfrm>
            <a:off x="2915816" y="5079631"/>
            <a:ext cx="1046532" cy="1046532"/>
          </a:xfrm>
          <a:prstGeom prst="ellipse">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楕円 4"/>
          <p:cNvSpPr/>
          <p:nvPr/>
        </p:nvSpPr>
        <p:spPr>
          <a:xfrm>
            <a:off x="4355976" y="5079631"/>
            <a:ext cx="1046532" cy="1046532"/>
          </a:xfrm>
          <a:prstGeom prst="ellipse">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207306909"/>
              </p:ext>
            </p:extLst>
          </p:nvPr>
        </p:nvGraphicFramePr>
        <p:xfrm>
          <a:off x="2255335" y="4954825"/>
          <a:ext cx="533706" cy="648072"/>
        </p:xfrm>
        <a:graphic>
          <a:graphicData uri="http://schemas.openxmlformats.org/presentationml/2006/ole">
            <mc:AlternateContent xmlns:mc="http://schemas.openxmlformats.org/markup-compatibility/2006">
              <mc:Choice xmlns:v="urn:schemas-microsoft-com:vml" Requires="v">
                <p:oleObj spid="_x0000_s100436" name="数式" r:id="rId3" imgW="177480" imgH="215640" progId="Equation.3">
                  <p:embed/>
                </p:oleObj>
              </mc:Choice>
              <mc:Fallback>
                <p:oleObj name="数式" r:id="rId3" imgW="177480" imgH="215640" progId="Equation.3">
                  <p:embed/>
                  <p:pic>
                    <p:nvPicPr>
                      <p:cNvPr id="7" name="オブジェクト 6"/>
                      <p:cNvPicPr/>
                      <p:nvPr/>
                    </p:nvPicPr>
                    <p:blipFill>
                      <a:blip r:embed="rId4"/>
                      <a:stretch>
                        <a:fillRect/>
                      </a:stretch>
                    </p:blipFill>
                    <p:spPr>
                      <a:xfrm>
                        <a:off x="2255335" y="4954825"/>
                        <a:ext cx="533706" cy="648072"/>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93218584"/>
              </p:ext>
            </p:extLst>
          </p:nvPr>
        </p:nvGraphicFramePr>
        <p:xfrm>
          <a:off x="5510386" y="4930689"/>
          <a:ext cx="571500" cy="649287"/>
        </p:xfrm>
        <a:graphic>
          <a:graphicData uri="http://schemas.openxmlformats.org/presentationml/2006/ole">
            <mc:AlternateContent xmlns:mc="http://schemas.openxmlformats.org/markup-compatibility/2006">
              <mc:Choice xmlns:v="urn:schemas-microsoft-com:vml" Requires="v">
                <p:oleObj spid="_x0000_s100437" name="数式" r:id="rId5" imgW="190440" imgH="215640" progId="Equation.3">
                  <p:embed/>
                </p:oleObj>
              </mc:Choice>
              <mc:Fallback>
                <p:oleObj name="数式" r:id="rId5" imgW="190440" imgH="215640" progId="Equation.3">
                  <p:embed/>
                  <p:pic>
                    <p:nvPicPr>
                      <p:cNvPr id="8" name="オブジェクト 7"/>
                      <p:cNvPicPr/>
                      <p:nvPr/>
                    </p:nvPicPr>
                    <p:blipFill>
                      <a:blip r:embed="rId6"/>
                      <a:stretch>
                        <a:fillRect/>
                      </a:stretch>
                    </p:blipFill>
                    <p:spPr>
                      <a:xfrm>
                        <a:off x="5510386" y="4930689"/>
                        <a:ext cx="571500" cy="649287"/>
                      </a:xfrm>
                      <a:prstGeom prst="rect">
                        <a:avLst/>
                      </a:prstGeom>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和事象と加法定理</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a:solidFill>
                  <a:srgbClr val="FF0000"/>
                </a:solidFill>
              </a:rPr>
              <a:t>加法定理</a:t>
            </a:r>
            <a:r>
              <a:rPr lang="ja-JP" altLang="en-US" dirty="0"/>
              <a:t>（</a:t>
            </a:r>
            <a:r>
              <a:rPr lang="en-US" altLang="ja-JP" dirty="0"/>
              <a:t>addition rule</a:t>
            </a:r>
            <a:r>
              <a:rPr lang="ja-JP" altLang="en-US" dirty="0"/>
              <a:t>）：２つの事象 </a:t>
            </a:r>
            <a:r>
              <a:rPr lang="en-US" altLang="ja-JP" i="1" dirty="0">
                <a:latin typeface="Times New Roman" pitchFamily="18" charset="0"/>
                <a:cs typeface="Times New Roman" pitchFamily="18" charset="0"/>
              </a:rPr>
              <a:t>A</a:t>
            </a:r>
            <a:r>
              <a:rPr lang="en-US" altLang="ja-JP" baseline="-25000" dirty="0"/>
              <a:t>1 </a:t>
            </a:r>
            <a:r>
              <a:rPr lang="ja-JP" altLang="en-US" dirty="0"/>
              <a:t>と </a:t>
            </a:r>
            <a:r>
              <a:rPr lang="en-US" altLang="ja-JP" i="1" dirty="0">
                <a:latin typeface="Times New Roman" pitchFamily="18" charset="0"/>
                <a:cs typeface="Times New Roman" pitchFamily="18" charset="0"/>
              </a:rPr>
              <a:t>A</a:t>
            </a:r>
            <a:r>
              <a:rPr lang="en-US" altLang="ja-JP" baseline="-25000" dirty="0"/>
              <a:t>2 </a:t>
            </a:r>
            <a:r>
              <a:rPr lang="ja-JP" altLang="en-US" dirty="0"/>
              <a:t>が互いに排反ならば，</a:t>
            </a:r>
            <a:endParaRPr lang="en-US" altLang="ja-JP" dirty="0"/>
          </a:p>
          <a:p>
            <a:pPr lvl="1">
              <a:buNone/>
            </a:pPr>
            <a:endParaRPr lang="en-US" altLang="ja-JP" dirty="0"/>
          </a:p>
          <a:p>
            <a:pPr lvl="1">
              <a:buFont typeface="Wingdings" pitchFamily="2" charset="2"/>
              <a:buChar char="Ø"/>
            </a:pPr>
            <a:endParaRPr lang="en-US" altLang="ja-JP" dirty="0"/>
          </a:p>
          <a:p>
            <a:pPr lvl="1">
              <a:buFont typeface="Wingdings" pitchFamily="2" charset="2"/>
              <a:buChar char="Ø"/>
            </a:pPr>
            <a:r>
              <a:rPr lang="ja-JP" altLang="en-US" dirty="0"/>
              <a:t>単一事象の確率がすべて等しいという単純な場合には，重複しない標本点の数え上げ（図４）．</a:t>
            </a:r>
            <a:endParaRPr lang="en-US" altLang="ja-JP" dirty="0"/>
          </a:p>
        </p:txBody>
      </p:sp>
      <mc:AlternateContent xmlns:mc="http://schemas.openxmlformats.org/markup-compatibility/2006" xmlns:a14="http://schemas.microsoft.com/office/drawing/2010/main">
        <mc:Choice Requires="a14">
          <p:sp>
            <p:nvSpPr>
              <p:cNvPr id="5" name="テキスト ボックス 4"/>
              <p:cNvSpPr txBox="1"/>
              <p:nvPr/>
            </p:nvSpPr>
            <p:spPr>
              <a:xfrm>
                <a:off x="1907704" y="2852936"/>
                <a:ext cx="4564648" cy="430887"/>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𝐴</m:t>
                              </m:r>
                            </m:e>
                            <m:sub>
                              <m:r>
                                <a:rPr lang="en-US" altLang="ja-JP" sz="2800" i="1">
                                  <a:latin typeface="Cambria Math" panose="02040503050406030204" pitchFamily="18" charset="0"/>
                                </a:rPr>
                                <m:t>1</m:t>
                              </m:r>
                            </m:sub>
                          </m:sSub>
                          <m:r>
                            <m:rPr>
                              <m:nor/>
                            </m:rPr>
                            <a:rPr lang="en-US" altLang="ja-JP" sz="2800">
                              <a:latin typeface="Cambria Math" panose="02040503050406030204" pitchFamily="18" charset="0"/>
                            </a:rPr>
                            <m:t> </m:t>
                          </m:r>
                          <m:r>
                            <m:rPr>
                              <m:nor/>
                            </m:rPr>
                            <a:rPr lang="en-US" altLang="ja-JP" sz="2800">
                              <a:latin typeface="Cambria Math" panose="02040503050406030204" pitchFamily="18" charset="0"/>
                            </a:rPr>
                            <m:t>or</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 </m:t>
                              </m:r>
                              <m:r>
                                <a:rPr lang="en-US" altLang="ja-JP" sz="2800" i="1">
                                  <a:latin typeface="Cambria Math" panose="02040503050406030204" pitchFamily="18" charset="0"/>
                                </a:rPr>
                                <m:t>𝐴</m:t>
                              </m:r>
                            </m:e>
                            <m:sub>
                              <m:r>
                                <a:rPr lang="en-US" altLang="ja-JP" sz="2800" i="1">
                                  <a:latin typeface="Cambria Math" panose="02040503050406030204" pitchFamily="18" charset="0"/>
                                </a:rPr>
                                <m:t>2</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e>
                      </m:d>
                    </m:oMath>
                  </m:oMathPara>
                </a14:m>
                <a:endParaRPr kumimoji="1" lang="ja-JP" altLang="en-US" sz="28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907704" y="2852936"/>
                <a:ext cx="4564648" cy="430887"/>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1259632" y="4941168"/>
                <a:ext cx="7250126" cy="6047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𝐴</m:t>
                              </m:r>
                            </m:e>
                            <m:sub>
                              <m:r>
                                <a:rPr lang="en-US" altLang="ja-JP" sz="2000" i="1">
                                  <a:latin typeface="Cambria Math" panose="02040503050406030204" pitchFamily="18" charset="0"/>
                                </a:rPr>
                                <m:t>1</m:t>
                              </m:r>
                            </m:sub>
                          </m:sSub>
                          <m:r>
                            <m:rPr>
                              <m:nor/>
                            </m:rPr>
                            <a:rPr lang="en-US" altLang="ja-JP" sz="2000">
                              <a:latin typeface="Cambria Math" panose="02040503050406030204" pitchFamily="18" charset="0"/>
                            </a:rPr>
                            <m:t> </m:t>
                          </m:r>
                          <m:r>
                            <m:rPr>
                              <m:nor/>
                            </m:rPr>
                            <a:rPr lang="en-US" altLang="ja-JP" sz="2000">
                              <a:latin typeface="Cambria Math" panose="02040503050406030204" pitchFamily="18" charset="0"/>
                            </a:rPr>
                            <m:t>or</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 </m:t>
                              </m:r>
                              <m:r>
                                <a:rPr lang="en-US" altLang="ja-JP" sz="2000" i="1">
                                  <a:latin typeface="Cambria Math" panose="02040503050406030204" pitchFamily="18" charset="0"/>
                                </a:rPr>
                                <m:t>𝐴</m:t>
                              </m:r>
                            </m:e>
                            <m:sub>
                              <m:r>
                                <a:rPr lang="en-US" altLang="ja-JP" sz="2000" i="1">
                                  <a:latin typeface="Cambria Math" panose="02040503050406030204" pitchFamily="18" charset="0"/>
                                </a:rPr>
                                <m:t>2</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1</m:t>
                                  </m:r>
                                </m:sub>
                              </m:sSub>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2</m:t>
                                  </m:r>
                                </m:sub>
                              </m:sSub>
                            </m:e>
                          </m:d>
                        </m:num>
                        <m:den>
                          <m:r>
                            <a:rPr kumimoji="1" lang="en-US" altLang="ja-JP" sz="2000" b="0" i="1" smtClean="0">
                              <a:latin typeface="Cambria Math" panose="02040503050406030204" pitchFamily="18" charset="0"/>
                            </a:rPr>
                            <m:t>𝑛</m:t>
                          </m:r>
                        </m:den>
                      </m:f>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1</m:t>
                                  </m:r>
                                </m:sub>
                              </m:sSub>
                            </m:e>
                          </m:d>
                        </m:num>
                        <m:den>
                          <m:r>
                            <a:rPr kumimoji="1" lang="en-US" altLang="ja-JP" sz="2000" b="0" i="1" smtClean="0">
                              <a:latin typeface="Cambria Math" panose="02040503050406030204" pitchFamily="18" charset="0"/>
                            </a:rPr>
                            <m:t>𝑛</m:t>
                          </m:r>
                        </m:den>
                      </m:f>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2</m:t>
                                  </m:r>
                                </m:sub>
                              </m:sSub>
                            </m:e>
                          </m:d>
                        </m:num>
                        <m:den>
                          <m:r>
                            <a:rPr kumimoji="1" lang="en-US" altLang="ja-JP" sz="2000" b="0" i="1" smtClean="0">
                              <a:latin typeface="Cambria Math" panose="02040503050406030204" pitchFamily="18" charset="0"/>
                            </a:rPr>
                            <m:t>𝑛</m:t>
                          </m:r>
                        </m:den>
                      </m:f>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1</m:t>
                              </m:r>
                            </m:sub>
                          </m:sSub>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2</m:t>
                              </m:r>
                            </m:sub>
                          </m:sSub>
                        </m:e>
                      </m:d>
                    </m:oMath>
                  </m:oMathPara>
                </a14:m>
                <a:endParaRPr kumimoji="1" lang="ja-JP" altLang="en-US" sz="20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259632" y="4941168"/>
                <a:ext cx="7250126" cy="604781"/>
              </a:xfrm>
              <a:prstGeom prst="rect">
                <a:avLst/>
              </a:prstGeom>
              <a:blipFill>
                <a:blip r:embed="rId7"/>
                <a:stretch>
                  <a:fillRect/>
                </a:stretch>
              </a:blipFill>
            </p:spPr>
            <p:txBody>
              <a:bodyPr/>
              <a:lstStyle/>
              <a:p>
                <a:r>
                  <a:rPr lang="ja-JP" altLang="en-US">
                    <a:noFill/>
                  </a:rPr>
                  <a:t> </a:t>
                </a:r>
              </a:p>
            </p:txBody>
          </p:sp>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1FA1B-FE21-477E-8A77-858CD454A6F4}"/>
              </a:ext>
            </a:extLst>
          </p:cNvPr>
          <p:cNvSpPr>
            <a:spLocks noGrp="1"/>
          </p:cNvSpPr>
          <p:nvPr>
            <p:ph type="title"/>
          </p:nvPr>
        </p:nvSpPr>
        <p:spPr/>
        <p:txBody>
          <a:bodyPr>
            <a:normAutofit fontScale="90000"/>
          </a:bodyPr>
          <a:lstStyle/>
          <a:p>
            <a:r>
              <a:rPr lang="ja-JP" altLang="en-US" dirty="0"/>
              <a:t>例１：２つのサイコロの目の和が</a:t>
            </a:r>
            <a:br>
              <a:rPr lang="en-US" altLang="ja-JP" dirty="0"/>
            </a:br>
            <a:r>
              <a:rPr lang="en-US" altLang="ja-JP" dirty="0"/>
              <a:t>7</a:t>
            </a:r>
            <a:r>
              <a:rPr lang="ja-JP" altLang="en-US" dirty="0"/>
              <a:t>あるいは</a:t>
            </a:r>
            <a:r>
              <a:rPr lang="en-US" altLang="ja-JP" dirty="0"/>
              <a:t>11</a:t>
            </a:r>
            <a:endParaRPr kumimoji="1" lang="ja-JP" altLang="en-US" dirty="0"/>
          </a:p>
        </p:txBody>
      </p:sp>
      <p:graphicFrame>
        <p:nvGraphicFramePr>
          <p:cNvPr id="4" name="表 4">
            <a:extLst>
              <a:ext uri="{FF2B5EF4-FFF2-40B4-BE49-F238E27FC236}">
                <a16:creationId xmlns:a16="http://schemas.microsoft.com/office/drawing/2014/main" id="{AE7B1063-A072-470C-AABB-D23BB0957DCD}"/>
              </a:ext>
            </a:extLst>
          </p:cNvPr>
          <p:cNvGraphicFramePr>
            <a:graphicFrameLocks noGrp="1"/>
          </p:cNvGraphicFramePr>
          <p:nvPr>
            <p:ph idx="1"/>
            <p:extLst>
              <p:ext uri="{D42A27DB-BD31-4B8C-83A1-F6EECF244321}">
                <p14:modId xmlns:p14="http://schemas.microsoft.com/office/powerpoint/2010/main" val="3585739725"/>
              </p:ext>
            </p:extLst>
          </p:nvPr>
        </p:nvGraphicFramePr>
        <p:xfrm>
          <a:off x="457200" y="1600200"/>
          <a:ext cx="8229600" cy="22250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439071222"/>
                    </a:ext>
                  </a:extLst>
                </a:gridCol>
                <a:gridCol w="1371600">
                  <a:extLst>
                    <a:ext uri="{9D8B030D-6E8A-4147-A177-3AD203B41FA5}">
                      <a16:colId xmlns:a16="http://schemas.microsoft.com/office/drawing/2014/main" val="1499389013"/>
                    </a:ext>
                  </a:extLst>
                </a:gridCol>
                <a:gridCol w="1371600">
                  <a:extLst>
                    <a:ext uri="{9D8B030D-6E8A-4147-A177-3AD203B41FA5}">
                      <a16:colId xmlns:a16="http://schemas.microsoft.com/office/drawing/2014/main" val="3141181888"/>
                    </a:ext>
                  </a:extLst>
                </a:gridCol>
                <a:gridCol w="1371600">
                  <a:extLst>
                    <a:ext uri="{9D8B030D-6E8A-4147-A177-3AD203B41FA5}">
                      <a16:colId xmlns:a16="http://schemas.microsoft.com/office/drawing/2014/main" val="2984094335"/>
                    </a:ext>
                  </a:extLst>
                </a:gridCol>
                <a:gridCol w="1371600">
                  <a:extLst>
                    <a:ext uri="{9D8B030D-6E8A-4147-A177-3AD203B41FA5}">
                      <a16:colId xmlns:a16="http://schemas.microsoft.com/office/drawing/2014/main" val="1384333391"/>
                    </a:ext>
                  </a:extLst>
                </a:gridCol>
                <a:gridCol w="1371600">
                  <a:extLst>
                    <a:ext uri="{9D8B030D-6E8A-4147-A177-3AD203B41FA5}">
                      <a16:colId xmlns:a16="http://schemas.microsoft.com/office/drawing/2014/main" val="2461305780"/>
                    </a:ext>
                  </a:extLst>
                </a:gridCol>
              </a:tblGrid>
              <a:tr h="370840">
                <a:tc>
                  <a:txBody>
                    <a:bodyPr/>
                    <a:lstStyle/>
                    <a:p>
                      <a:pPr algn="ctr"/>
                      <a:r>
                        <a:rPr kumimoji="1" lang="en-US" altLang="ja-JP" dirty="0"/>
                        <a:t>11</a:t>
                      </a:r>
                      <a:endParaRPr kumimoji="1" lang="ja-JP" altLang="en-US" dirty="0"/>
                    </a:p>
                  </a:txBody>
                  <a:tcPr/>
                </a:tc>
                <a:tc>
                  <a:txBody>
                    <a:bodyPr/>
                    <a:lstStyle/>
                    <a:p>
                      <a:pPr algn="ctr"/>
                      <a:r>
                        <a:rPr kumimoji="1" lang="en-US" altLang="ja-JP" dirty="0"/>
                        <a:t>21</a:t>
                      </a:r>
                      <a:endParaRPr kumimoji="1" lang="ja-JP" altLang="en-US" dirty="0"/>
                    </a:p>
                  </a:txBody>
                  <a:tcPr/>
                </a:tc>
                <a:tc>
                  <a:txBody>
                    <a:bodyPr/>
                    <a:lstStyle/>
                    <a:p>
                      <a:pPr algn="ctr"/>
                      <a:r>
                        <a:rPr kumimoji="1" lang="en-US" altLang="ja-JP" dirty="0"/>
                        <a:t>31</a:t>
                      </a:r>
                      <a:endParaRPr kumimoji="1" lang="ja-JP" altLang="en-US"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51</a:t>
                      </a:r>
                      <a:endParaRPr kumimoji="1" lang="ja-JP" altLang="en-US" dirty="0"/>
                    </a:p>
                  </a:txBody>
                  <a:tcPr/>
                </a:tc>
                <a:tc>
                  <a:txBody>
                    <a:bodyPr/>
                    <a:lstStyle/>
                    <a:p>
                      <a:pPr algn="ctr"/>
                      <a:r>
                        <a:rPr kumimoji="1" lang="en-US" altLang="ja-JP" dirty="0"/>
                        <a:t>61</a:t>
                      </a:r>
                      <a:endParaRPr kumimoji="1" lang="ja-JP" altLang="en-US" dirty="0"/>
                    </a:p>
                  </a:txBody>
                  <a:tcPr>
                    <a:solidFill>
                      <a:srgbClr val="FFFF00"/>
                    </a:solidFill>
                  </a:tcPr>
                </a:tc>
                <a:extLst>
                  <a:ext uri="{0D108BD9-81ED-4DB2-BD59-A6C34878D82A}">
                    <a16:rowId xmlns:a16="http://schemas.microsoft.com/office/drawing/2014/main" val="3614827937"/>
                  </a:ext>
                </a:extLst>
              </a:tr>
              <a:tr h="370840">
                <a:tc>
                  <a:txBody>
                    <a:bodyPr/>
                    <a:lstStyle/>
                    <a:p>
                      <a:pPr algn="ctr"/>
                      <a:r>
                        <a:rPr kumimoji="1" lang="en-US" altLang="ja-JP" dirty="0"/>
                        <a:t>12</a:t>
                      </a:r>
                      <a:endParaRPr kumimoji="1" lang="ja-JP" altLang="en-US"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42</a:t>
                      </a:r>
                      <a:endParaRPr kumimoji="1" lang="ja-JP" altLang="en-US" dirty="0"/>
                    </a:p>
                  </a:txBody>
                  <a:tcPr/>
                </a:tc>
                <a:tc>
                  <a:txBody>
                    <a:bodyPr/>
                    <a:lstStyle/>
                    <a:p>
                      <a:pPr algn="ctr"/>
                      <a:r>
                        <a:rPr kumimoji="1" lang="en-US" altLang="ja-JP" dirty="0"/>
                        <a:t>52</a:t>
                      </a:r>
                      <a:endParaRPr kumimoji="1" lang="ja-JP" altLang="en-US" dirty="0"/>
                    </a:p>
                  </a:txBody>
                  <a:tcPr>
                    <a:solidFill>
                      <a:srgbClr val="FFFF00"/>
                    </a:solidFill>
                  </a:tcPr>
                </a:tc>
                <a:tc>
                  <a:txBody>
                    <a:bodyPr/>
                    <a:lstStyle/>
                    <a:p>
                      <a:pPr algn="ctr"/>
                      <a:r>
                        <a:rPr kumimoji="1" lang="en-US" altLang="ja-JP" dirty="0"/>
                        <a:t>62</a:t>
                      </a:r>
                      <a:endParaRPr kumimoji="1" lang="ja-JP" altLang="en-US" dirty="0"/>
                    </a:p>
                  </a:txBody>
                  <a:tcPr/>
                </a:tc>
                <a:extLst>
                  <a:ext uri="{0D108BD9-81ED-4DB2-BD59-A6C34878D82A}">
                    <a16:rowId xmlns:a16="http://schemas.microsoft.com/office/drawing/2014/main" val="1915856253"/>
                  </a:ext>
                </a:extLst>
              </a:tr>
              <a:tr h="370840">
                <a:tc>
                  <a:txBody>
                    <a:bodyPr/>
                    <a:lstStyle/>
                    <a:p>
                      <a:pPr algn="ctr"/>
                      <a:r>
                        <a:rPr kumimoji="1" lang="en-US" altLang="ja-JP" dirty="0"/>
                        <a:t>13</a:t>
                      </a:r>
                      <a:endParaRPr kumimoji="1" lang="ja-JP" altLang="en-US" dirty="0"/>
                    </a:p>
                  </a:txBody>
                  <a:tcPr/>
                </a:tc>
                <a:tc>
                  <a:txBody>
                    <a:bodyPr/>
                    <a:lstStyle/>
                    <a:p>
                      <a:pPr algn="ctr"/>
                      <a:r>
                        <a:rPr kumimoji="1" lang="en-US" altLang="ja-JP" dirty="0"/>
                        <a:t>23</a:t>
                      </a:r>
                      <a:endParaRPr kumimoji="1" lang="ja-JP" altLang="en-US" dirty="0"/>
                    </a:p>
                  </a:txBody>
                  <a:tcPr/>
                </a:tc>
                <a:tc>
                  <a:txBody>
                    <a:bodyPr/>
                    <a:lstStyle/>
                    <a:p>
                      <a:pPr algn="ctr"/>
                      <a:r>
                        <a:rPr kumimoji="1" lang="en-US" altLang="ja-JP" dirty="0"/>
                        <a:t>33</a:t>
                      </a:r>
                      <a:endParaRPr kumimoji="1" lang="ja-JP" altLang="en-US" dirty="0"/>
                    </a:p>
                  </a:txBody>
                  <a:tcPr/>
                </a:tc>
                <a:tc>
                  <a:txBody>
                    <a:bodyPr/>
                    <a:lstStyle/>
                    <a:p>
                      <a:pPr algn="ctr"/>
                      <a:r>
                        <a:rPr kumimoji="1" lang="en-US" altLang="ja-JP" dirty="0"/>
                        <a:t>43</a:t>
                      </a:r>
                      <a:endParaRPr kumimoji="1" lang="ja-JP" altLang="en-US" dirty="0"/>
                    </a:p>
                  </a:txBody>
                  <a:tcPr>
                    <a:solidFill>
                      <a:srgbClr val="FFFF00"/>
                    </a:solidFill>
                  </a:tcPr>
                </a:tc>
                <a:tc>
                  <a:txBody>
                    <a:bodyPr/>
                    <a:lstStyle/>
                    <a:p>
                      <a:pPr algn="ctr"/>
                      <a:r>
                        <a:rPr kumimoji="1" lang="en-US" altLang="ja-JP" dirty="0"/>
                        <a:t>53</a:t>
                      </a:r>
                      <a:endParaRPr kumimoji="1" lang="ja-JP" altLang="en-US" dirty="0"/>
                    </a:p>
                  </a:txBody>
                  <a:tcPr/>
                </a:tc>
                <a:tc>
                  <a:txBody>
                    <a:bodyPr/>
                    <a:lstStyle/>
                    <a:p>
                      <a:pPr algn="ctr"/>
                      <a:r>
                        <a:rPr kumimoji="1" lang="en-US" altLang="ja-JP" dirty="0"/>
                        <a:t>63</a:t>
                      </a:r>
                      <a:endParaRPr kumimoji="1" lang="ja-JP" altLang="en-US" dirty="0"/>
                    </a:p>
                  </a:txBody>
                  <a:tcPr/>
                </a:tc>
                <a:extLst>
                  <a:ext uri="{0D108BD9-81ED-4DB2-BD59-A6C34878D82A}">
                    <a16:rowId xmlns:a16="http://schemas.microsoft.com/office/drawing/2014/main" val="3062695680"/>
                  </a:ext>
                </a:extLst>
              </a:tr>
              <a:tr h="370840">
                <a:tc>
                  <a:txBody>
                    <a:bodyPr/>
                    <a:lstStyle/>
                    <a:p>
                      <a:pPr algn="ctr"/>
                      <a:r>
                        <a:rPr kumimoji="1" lang="en-US" altLang="ja-JP" dirty="0"/>
                        <a:t>14</a:t>
                      </a:r>
                      <a:endParaRPr kumimoji="1" lang="ja-JP" altLang="en-US" dirty="0"/>
                    </a:p>
                  </a:txBody>
                  <a:tcPr/>
                </a:tc>
                <a:tc>
                  <a:txBody>
                    <a:bodyPr/>
                    <a:lstStyle/>
                    <a:p>
                      <a:pPr algn="ctr"/>
                      <a:r>
                        <a:rPr kumimoji="1" lang="en-US" altLang="ja-JP" dirty="0"/>
                        <a:t>24</a:t>
                      </a:r>
                      <a:endParaRPr kumimoji="1" lang="ja-JP" altLang="en-US" dirty="0"/>
                    </a:p>
                  </a:txBody>
                  <a:tcPr/>
                </a:tc>
                <a:tc>
                  <a:txBody>
                    <a:bodyPr/>
                    <a:lstStyle/>
                    <a:p>
                      <a:pPr algn="ctr"/>
                      <a:r>
                        <a:rPr kumimoji="1" lang="en-US" altLang="ja-JP" dirty="0"/>
                        <a:t>34</a:t>
                      </a:r>
                      <a:endParaRPr kumimoji="1" lang="ja-JP" altLang="en-US" dirty="0"/>
                    </a:p>
                  </a:txBody>
                  <a:tcPr>
                    <a:solidFill>
                      <a:srgbClr val="FFFF00"/>
                    </a:solidFill>
                  </a:tcPr>
                </a:tc>
                <a:tc>
                  <a:txBody>
                    <a:bodyPr/>
                    <a:lstStyle/>
                    <a:p>
                      <a:pPr algn="ctr"/>
                      <a:r>
                        <a:rPr kumimoji="1" lang="en-US" altLang="ja-JP" dirty="0"/>
                        <a:t>44</a:t>
                      </a:r>
                      <a:endParaRPr kumimoji="1" lang="ja-JP" altLang="en-US" dirty="0"/>
                    </a:p>
                  </a:txBody>
                  <a:tcPr/>
                </a:tc>
                <a:tc>
                  <a:txBody>
                    <a:bodyPr/>
                    <a:lstStyle/>
                    <a:p>
                      <a:pPr algn="ctr"/>
                      <a:r>
                        <a:rPr kumimoji="1" lang="en-US" altLang="ja-JP" dirty="0"/>
                        <a:t>54</a:t>
                      </a:r>
                      <a:endParaRPr kumimoji="1" lang="ja-JP" altLang="en-US" dirty="0"/>
                    </a:p>
                  </a:txBody>
                  <a:tcPr/>
                </a:tc>
                <a:tc>
                  <a:txBody>
                    <a:bodyPr/>
                    <a:lstStyle/>
                    <a:p>
                      <a:pPr algn="ctr"/>
                      <a:r>
                        <a:rPr kumimoji="1" lang="en-US" altLang="ja-JP" dirty="0"/>
                        <a:t>64</a:t>
                      </a:r>
                      <a:endParaRPr kumimoji="1" lang="ja-JP" altLang="en-US" dirty="0"/>
                    </a:p>
                  </a:txBody>
                  <a:tcPr/>
                </a:tc>
                <a:extLst>
                  <a:ext uri="{0D108BD9-81ED-4DB2-BD59-A6C34878D82A}">
                    <a16:rowId xmlns:a16="http://schemas.microsoft.com/office/drawing/2014/main" val="1505796113"/>
                  </a:ext>
                </a:extLst>
              </a:tr>
              <a:tr h="370840">
                <a:tc>
                  <a:txBody>
                    <a:bodyPr/>
                    <a:lstStyle/>
                    <a:p>
                      <a:pPr algn="ctr"/>
                      <a:r>
                        <a:rPr kumimoji="1" lang="en-US" altLang="ja-JP" dirty="0"/>
                        <a:t>15</a:t>
                      </a:r>
                      <a:endParaRPr kumimoji="1" lang="ja-JP" altLang="en-US" dirty="0"/>
                    </a:p>
                  </a:txBody>
                  <a:tcPr/>
                </a:tc>
                <a:tc>
                  <a:txBody>
                    <a:bodyPr/>
                    <a:lstStyle/>
                    <a:p>
                      <a:pPr algn="ctr"/>
                      <a:r>
                        <a:rPr kumimoji="1" lang="en-US" altLang="ja-JP" dirty="0"/>
                        <a:t>25</a:t>
                      </a:r>
                      <a:endParaRPr kumimoji="1" lang="ja-JP" altLang="en-US" dirty="0"/>
                    </a:p>
                  </a:txBody>
                  <a:tcPr>
                    <a:solidFill>
                      <a:srgbClr val="FFFF00"/>
                    </a:solidFill>
                  </a:tcPr>
                </a:tc>
                <a:tc>
                  <a:txBody>
                    <a:bodyPr/>
                    <a:lstStyle/>
                    <a:p>
                      <a:pPr algn="ctr"/>
                      <a:r>
                        <a:rPr kumimoji="1" lang="en-US" altLang="ja-JP" dirty="0"/>
                        <a:t>35</a:t>
                      </a:r>
                      <a:endParaRPr kumimoji="1" lang="ja-JP" altLang="en-US" dirty="0"/>
                    </a:p>
                  </a:txBody>
                  <a:tcPr/>
                </a:tc>
                <a:tc>
                  <a:txBody>
                    <a:bodyPr/>
                    <a:lstStyle/>
                    <a:p>
                      <a:pPr algn="ctr"/>
                      <a:r>
                        <a:rPr kumimoji="1" lang="en-US" altLang="ja-JP" dirty="0"/>
                        <a:t>45</a:t>
                      </a:r>
                      <a:endParaRPr kumimoji="1" lang="ja-JP" altLang="en-US" dirty="0"/>
                    </a:p>
                  </a:txBody>
                  <a:tcPr/>
                </a:tc>
                <a:tc>
                  <a:txBody>
                    <a:bodyPr/>
                    <a:lstStyle/>
                    <a:p>
                      <a:pPr algn="ctr"/>
                      <a:r>
                        <a:rPr kumimoji="1" lang="en-US" altLang="ja-JP" dirty="0"/>
                        <a:t>55</a:t>
                      </a:r>
                      <a:endParaRPr kumimoji="1" lang="ja-JP" altLang="en-US" dirty="0"/>
                    </a:p>
                  </a:txBody>
                  <a:tcPr/>
                </a:tc>
                <a:tc>
                  <a:txBody>
                    <a:bodyPr/>
                    <a:lstStyle/>
                    <a:p>
                      <a:pPr algn="ctr"/>
                      <a:r>
                        <a:rPr kumimoji="1" lang="en-US" altLang="ja-JP" dirty="0"/>
                        <a:t>65</a:t>
                      </a:r>
                      <a:endParaRPr kumimoji="1" lang="ja-JP" altLang="en-US" dirty="0"/>
                    </a:p>
                  </a:txBody>
                  <a:tcPr>
                    <a:solidFill>
                      <a:srgbClr val="00B0F0"/>
                    </a:solidFill>
                  </a:tcPr>
                </a:tc>
                <a:extLst>
                  <a:ext uri="{0D108BD9-81ED-4DB2-BD59-A6C34878D82A}">
                    <a16:rowId xmlns:a16="http://schemas.microsoft.com/office/drawing/2014/main" val="1884637207"/>
                  </a:ext>
                </a:extLst>
              </a:tr>
              <a:tr h="370840">
                <a:tc>
                  <a:txBody>
                    <a:bodyPr/>
                    <a:lstStyle/>
                    <a:p>
                      <a:pPr algn="ctr"/>
                      <a:r>
                        <a:rPr kumimoji="1" lang="en-US" altLang="ja-JP" dirty="0"/>
                        <a:t>16</a:t>
                      </a:r>
                      <a:endParaRPr kumimoji="1" lang="ja-JP" altLang="en-US" dirty="0"/>
                    </a:p>
                  </a:txBody>
                  <a:tcPr>
                    <a:solidFill>
                      <a:srgbClr val="FFFF00"/>
                    </a:solidFill>
                  </a:tcPr>
                </a:tc>
                <a:tc>
                  <a:txBody>
                    <a:bodyPr/>
                    <a:lstStyle/>
                    <a:p>
                      <a:pPr algn="ctr"/>
                      <a:r>
                        <a:rPr kumimoji="1" lang="en-US" altLang="ja-JP" dirty="0"/>
                        <a:t>26</a:t>
                      </a:r>
                      <a:endParaRPr kumimoji="1" lang="ja-JP" altLang="en-US" dirty="0"/>
                    </a:p>
                  </a:txBody>
                  <a:tcPr/>
                </a:tc>
                <a:tc>
                  <a:txBody>
                    <a:bodyPr/>
                    <a:lstStyle/>
                    <a:p>
                      <a:pPr algn="ctr"/>
                      <a:r>
                        <a:rPr kumimoji="1" lang="en-US" altLang="ja-JP" dirty="0"/>
                        <a:t>36</a:t>
                      </a:r>
                      <a:endParaRPr kumimoji="1" lang="ja-JP" altLang="en-US" dirty="0"/>
                    </a:p>
                  </a:txBody>
                  <a:tcPr/>
                </a:tc>
                <a:tc>
                  <a:txBody>
                    <a:bodyPr/>
                    <a:lstStyle/>
                    <a:p>
                      <a:pPr algn="ctr"/>
                      <a:r>
                        <a:rPr kumimoji="1" lang="en-US" altLang="ja-JP" dirty="0"/>
                        <a:t>46</a:t>
                      </a:r>
                      <a:endParaRPr kumimoji="1" lang="ja-JP" altLang="en-US" dirty="0"/>
                    </a:p>
                  </a:txBody>
                  <a:tcPr/>
                </a:tc>
                <a:tc>
                  <a:txBody>
                    <a:bodyPr/>
                    <a:lstStyle/>
                    <a:p>
                      <a:pPr algn="ctr"/>
                      <a:r>
                        <a:rPr kumimoji="1" lang="en-US" altLang="ja-JP" dirty="0"/>
                        <a:t>56</a:t>
                      </a:r>
                      <a:endParaRPr kumimoji="1" lang="ja-JP" altLang="en-US" dirty="0"/>
                    </a:p>
                  </a:txBody>
                  <a:tcPr>
                    <a:solidFill>
                      <a:srgbClr val="00B0F0"/>
                    </a:solidFill>
                  </a:tcPr>
                </a:tc>
                <a:tc>
                  <a:txBody>
                    <a:bodyPr/>
                    <a:lstStyle/>
                    <a:p>
                      <a:pPr algn="ctr"/>
                      <a:r>
                        <a:rPr kumimoji="1" lang="en-US" altLang="ja-JP" dirty="0"/>
                        <a:t>66</a:t>
                      </a:r>
                      <a:endParaRPr kumimoji="1" lang="ja-JP" altLang="en-US" dirty="0"/>
                    </a:p>
                  </a:txBody>
                  <a:tcPr/>
                </a:tc>
                <a:extLst>
                  <a:ext uri="{0D108BD9-81ED-4DB2-BD59-A6C34878D82A}">
                    <a16:rowId xmlns:a16="http://schemas.microsoft.com/office/drawing/2014/main" val="3053529717"/>
                  </a:ext>
                </a:extLst>
              </a:tr>
            </a:tbl>
          </a:graphicData>
        </a:graphic>
      </p:graphicFrame>
      <p:sp>
        <p:nvSpPr>
          <p:cNvPr id="5" name="テキスト ボックス 4">
            <a:extLst>
              <a:ext uri="{FF2B5EF4-FFF2-40B4-BE49-F238E27FC236}">
                <a16:creationId xmlns:a16="http://schemas.microsoft.com/office/drawing/2014/main" id="{3D2889B1-3879-4A4D-8377-4F4E6FA8AAE8}"/>
              </a:ext>
            </a:extLst>
          </p:cNvPr>
          <p:cNvSpPr txBox="1"/>
          <p:nvPr/>
        </p:nvSpPr>
        <p:spPr>
          <a:xfrm>
            <a:off x="827584" y="4077072"/>
            <a:ext cx="2508547" cy="523220"/>
          </a:xfrm>
          <a:prstGeom prst="rect">
            <a:avLst/>
          </a:prstGeom>
          <a:noFill/>
        </p:spPr>
        <p:txBody>
          <a:bodyPr wrap="squar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1</a:t>
            </a:r>
            <a:r>
              <a:rPr kumimoji="1" lang="ja-JP" altLang="en-US" sz="2800" dirty="0"/>
              <a:t>：目の和が</a:t>
            </a:r>
            <a:r>
              <a:rPr lang="en-US" altLang="ja-JP" sz="2800" dirty="0"/>
              <a:t>7</a:t>
            </a:r>
            <a:endParaRPr kumimoji="1" lang="ja-JP" altLang="en-US" sz="2800" dirty="0"/>
          </a:p>
        </p:txBody>
      </p:sp>
      <p:sp>
        <p:nvSpPr>
          <p:cNvPr id="7" name="テキスト ボックス 6">
            <a:extLst>
              <a:ext uri="{FF2B5EF4-FFF2-40B4-BE49-F238E27FC236}">
                <a16:creationId xmlns:a16="http://schemas.microsoft.com/office/drawing/2014/main" id="{308977D7-719E-477B-83D5-871D95A73DCB}"/>
              </a:ext>
            </a:extLst>
          </p:cNvPr>
          <p:cNvSpPr txBox="1"/>
          <p:nvPr/>
        </p:nvSpPr>
        <p:spPr>
          <a:xfrm>
            <a:off x="827584" y="4620855"/>
            <a:ext cx="2523448"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2</a:t>
            </a:r>
            <a:r>
              <a:rPr kumimoji="1" lang="ja-JP" altLang="en-US" sz="2800" dirty="0"/>
              <a:t>：目の和が</a:t>
            </a:r>
            <a:r>
              <a:rPr kumimoji="1" lang="en-US" altLang="ja-JP" sz="2800" dirty="0"/>
              <a:t>11</a:t>
            </a:r>
            <a:endParaRPr kumimoji="1" lang="ja-JP" altLang="en-US" sz="2800"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CFA819ED-9D82-4FF5-B1D0-22870CBB894C}"/>
                  </a:ext>
                </a:extLst>
              </p:cNvPr>
              <p:cNvSpPr txBox="1"/>
              <p:nvPr/>
            </p:nvSpPr>
            <p:spPr>
              <a:xfrm>
                <a:off x="827584" y="5188445"/>
                <a:ext cx="3761992"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 </m:t>
                              </m:r>
                              <m:r>
                                <m:rPr>
                                  <m:sty m:val="p"/>
                                </m:rPr>
                                <a:rPr kumimoji="1" lang="en-US" altLang="ja-JP" sz="2400" b="0" i="0" smtClean="0">
                                  <a:latin typeface="Cambria Math" panose="02040503050406030204" pitchFamily="18" charset="0"/>
                                </a:rPr>
                                <m:t>or</m:t>
                              </m:r>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2</m:t>
                              </m:r>
                            </m:sub>
                          </m:sSub>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6</m:t>
                          </m:r>
                        </m:num>
                        <m:den>
                          <m:r>
                            <a:rPr kumimoji="1" lang="en-US" altLang="ja-JP" sz="2400" b="0" i="1" smtClean="0">
                              <a:latin typeface="Cambria Math" panose="02040503050406030204" pitchFamily="18" charset="0"/>
                            </a:rPr>
                            <m:t>36</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2</m:t>
                          </m:r>
                        </m:num>
                        <m:den>
                          <m:r>
                            <a:rPr kumimoji="1" lang="en-US" altLang="ja-JP" sz="2400" b="0" i="1" smtClean="0">
                              <a:latin typeface="Cambria Math" panose="02040503050406030204" pitchFamily="18" charset="0"/>
                            </a:rPr>
                            <m:t>36</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8</m:t>
                          </m:r>
                        </m:num>
                        <m:den>
                          <m:r>
                            <a:rPr kumimoji="1" lang="en-US" altLang="ja-JP" sz="2400" b="0" i="1" smtClean="0">
                              <a:latin typeface="Cambria Math" panose="02040503050406030204" pitchFamily="18" charset="0"/>
                            </a:rPr>
                            <m:t>36</m:t>
                          </m:r>
                        </m:den>
                      </m:f>
                    </m:oMath>
                  </m:oMathPara>
                </a14:m>
                <a:endParaRPr kumimoji="1" lang="ja-JP" altLang="en-US" sz="2400" dirty="0"/>
              </a:p>
            </p:txBody>
          </p:sp>
        </mc:Choice>
        <mc:Fallback xmlns="">
          <p:sp>
            <p:nvSpPr>
              <p:cNvPr id="8" name="テキスト ボックス 7">
                <a:extLst>
                  <a:ext uri="{FF2B5EF4-FFF2-40B4-BE49-F238E27FC236}">
                    <a16:creationId xmlns:a16="http://schemas.microsoft.com/office/drawing/2014/main" id="{CFA819ED-9D82-4FF5-B1D0-22870CBB894C}"/>
                  </a:ext>
                </a:extLst>
              </p:cNvPr>
              <p:cNvSpPr txBox="1">
                <a:spLocks noRot="1" noChangeAspect="1" noMove="1" noResize="1" noEditPoints="1" noAdjustHandles="1" noChangeArrowheads="1" noChangeShapeType="1" noTextEdit="1"/>
              </p:cNvSpPr>
              <p:nvPr/>
            </p:nvSpPr>
            <p:spPr>
              <a:xfrm>
                <a:off x="827584" y="5188445"/>
                <a:ext cx="3761992" cy="693844"/>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063322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1FA1B-FE21-477E-8A77-858CD454A6F4}"/>
              </a:ext>
            </a:extLst>
          </p:cNvPr>
          <p:cNvSpPr>
            <a:spLocks noGrp="1"/>
          </p:cNvSpPr>
          <p:nvPr>
            <p:ph type="title"/>
          </p:nvPr>
        </p:nvSpPr>
        <p:spPr/>
        <p:txBody>
          <a:bodyPr>
            <a:normAutofit fontScale="90000"/>
          </a:bodyPr>
          <a:lstStyle/>
          <a:p>
            <a:r>
              <a:rPr lang="ja-JP" altLang="en-US" dirty="0"/>
              <a:t>例２：２つのサイコロの目の和が</a:t>
            </a:r>
            <a:br>
              <a:rPr lang="en-US" altLang="ja-JP" dirty="0"/>
            </a:br>
            <a:r>
              <a:rPr lang="ja-JP" altLang="en-US" dirty="0"/>
              <a:t>少なくとも</a:t>
            </a:r>
            <a:r>
              <a:rPr lang="en-US" altLang="ja-JP" dirty="0"/>
              <a:t>10</a:t>
            </a:r>
            <a:endParaRPr kumimoji="1" lang="ja-JP" altLang="en-US" dirty="0"/>
          </a:p>
        </p:txBody>
      </p:sp>
      <p:graphicFrame>
        <p:nvGraphicFramePr>
          <p:cNvPr id="4" name="表 4">
            <a:extLst>
              <a:ext uri="{FF2B5EF4-FFF2-40B4-BE49-F238E27FC236}">
                <a16:creationId xmlns:a16="http://schemas.microsoft.com/office/drawing/2014/main" id="{AE7B1063-A072-470C-AABB-D23BB0957DCD}"/>
              </a:ext>
            </a:extLst>
          </p:cNvPr>
          <p:cNvGraphicFramePr>
            <a:graphicFrameLocks noGrp="1"/>
          </p:cNvGraphicFramePr>
          <p:nvPr>
            <p:ph idx="1"/>
            <p:extLst>
              <p:ext uri="{D42A27DB-BD31-4B8C-83A1-F6EECF244321}">
                <p14:modId xmlns:p14="http://schemas.microsoft.com/office/powerpoint/2010/main" val="3128402816"/>
              </p:ext>
            </p:extLst>
          </p:nvPr>
        </p:nvGraphicFramePr>
        <p:xfrm>
          <a:off x="457200" y="1600200"/>
          <a:ext cx="8229600" cy="22250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439071222"/>
                    </a:ext>
                  </a:extLst>
                </a:gridCol>
                <a:gridCol w="1371600">
                  <a:extLst>
                    <a:ext uri="{9D8B030D-6E8A-4147-A177-3AD203B41FA5}">
                      <a16:colId xmlns:a16="http://schemas.microsoft.com/office/drawing/2014/main" val="1499389013"/>
                    </a:ext>
                  </a:extLst>
                </a:gridCol>
                <a:gridCol w="1371600">
                  <a:extLst>
                    <a:ext uri="{9D8B030D-6E8A-4147-A177-3AD203B41FA5}">
                      <a16:colId xmlns:a16="http://schemas.microsoft.com/office/drawing/2014/main" val="3141181888"/>
                    </a:ext>
                  </a:extLst>
                </a:gridCol>
                <a:gridCol w="1371600">
                  <a:extLst>
                    <a:ext uri="{9D8B030D-6E8A-4147-A177-3AD203B41FA5}">
                      <a16:colId xmlns:a16="http://schemas.microsoft.com/office/drawing/2014/main" val="2984094335"/>
                    </a:ext>
                  </a:extLst>
                </a:gridCol>
                <a:gridCol w="1371600">
                  <a:extLst>
                    <a:ext uri="{9D8B030D-6E8A-4147-A177-3AD203B41FA5}">
                      <a16:colId xmlns:a16="http://schemas.microsoft.com/office/drawing/2014/main" val="1384333391"/>
                    </a:ext>
                  </a:extLst>
                </a:gridCol>
                <a:gridCol w="1371600">
                  <a:extLst>
                    <a:ext uri="{9D8B030D-6E8A-4147-A177-3AD203B41FA5}">
                      <a16:colId xmlns:a16="http://schemas.microsoft.com/office/drawing/2014/main" val="2461305780"/>
                    </a:ext>
                  </a:extLst>
                </a:gridCol>
              </a:tblGrid>
              <a:tr h="370840">
                <a:tc>
                  <a:txBody>
                    <a:bodyPr/>
                    <a:lstStyle/>
                    <a:p>
                      <a:pPr algn="ctr"/>
                      <a:r>
                        <a:rPr kumimoji="1" lang="en-US" altLang="ja-JP" dirty="0"/>
                        <a:t>11</a:t>
                      </a:r>
                      <a:endParaRPr kumimoji="1" lang="ja-JP" altLang="en-US" dirty="0"/>
                    </a:p>
                  </a:txBody>
                  <a:tcPr/>
                </a:tc>
                <a:tc>
                  <a:txBody>
                    <a:bodyPr/>
                    <a:lstStyle/>
                    <a:p>
                      <a:pPr algn="ctr"/>
                      <a:r>
                        <a:rPr kumimoji="1" lang="en-US" altLang="ja-JP" dirty="0"/>
                        <a:t>21</a:t>
                      </a:r>
                      <a:endParaRPr kumimoji="1" lang="ja-JP" altLang="en-US" dirty="0"/>
                    </a:p>
                  </a:txBody>
                  <a:tcPr/>
                </a:tc>
                <a:tc>
                  <a:txBody>
                    <a:bodyPr/>
                    <a:lstStyle/>
                    <a:p>
                      <a:pPr algn="ctr"/>
                      <a:r>
                        <a:rPr kumimoji="1" lang="en-US" altLang="ja-JP" dirty="0"/>
                        <a:t>31</a:t>
                      </a:r>
                      <a:endParaRPr kumimoji="1" lang="ja-JP" altLang="en-US"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51</a:t>
                      </a:r>
                      <a:endParaRPr kumimoji="1" lang="ja-JP" altLang="en-US" dirty="0"/>
                    </a:p>
                  </a:txBody>
                  <a:tcPr/>
                </a:tc>
                <a:tc>
                  <a:txBody>
                    <a:bodyPr/>
                    <a:lstStyle/>
                    <a:p>
                      <a:pPr algn="ctr"/>
                      <a:r>
                        <a:rPr kumimoji="1" lang="en-US" altLang="ja-JP" dirty="0"/>
                        <a:t>61</a:t>
                      </a:r>
                      <a:endParaRPr kumimoji="1" lang="ja-JP" altLang="en-US" dirty="0"/>
                    </a:p>
                  </a:txBody>
                  <a:tcPr>
                    <a:noFill/>
                  </a:tcPr>
                </a:tc>
                <a:extLst>
                  <a:ext uri="{0D108BD9-81ED-4DB2-BD59-A6C34878D82A}">
                    <a16:rowId xmlns:a16="http://schemas.microsoft.com/office/drawing/2014/main" val="3614827937"/>
                  </a:ext>
                </a:extLst>
              </a:tr>
              <a:tr h="370840">
                <a:tc>
                  <a:txBody>
                    <a:bodyPr/>
                    <a:lstStyle/>
                    <a:p>
                      <a:pPr algn="ctr"/>
                      <a:r>
                        <a:rPr kumimoji="1" lang="en-US" altLang="ja-JP" dirty="0"/>
                        <a:t>12</a:t>
                      </a:r>
                      <a:endParaRPr kumimoji="1" lang="ja-JP" altLang="en-US"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42</a:t>
                      </a:r>
                      <a:endParaRPr kumimoji="1" lang="ja-JP" altLang="en-US" dirty="0"/>
                    </a:p>
                  </a:txBody>
                  <a:tcPr/>
                </a:tc>
                <a:tc>
                  <a:txBody>
                    <a:bodyPr/>
                    <a:lstStyle/>
                    <a:p>
                      <a:pPr algn="ctr"/>
                      <a:r>
                        <a:rPr kumimoji="1" lang="en-US" altLang="ja-JP" dirty="0"/>
                        <a:t>52</a:t>
                      </a:r>
                      <a:endParaRPr kumimoji="1" lang="ja-JP" altLang="en-US" dirty="0"/>
                    </a:p>
                  </a:txBody>
                  <a:tcPr>
                    <a:noFill/>
                  </a:tcPr>
                </a:tc>
                <a:tc>
                  <a:txBody>
                    <a:bodyPr/>
                    <a:lstStyle/>
                    <a:p>
                      <a:pPr algn="ctr"/>
                      <a:r>
                        <a:rPr kumimoji="1" lang="en-US" altLang="ja-JP" dirty="0"/>
                        <a:t>62</a:t>
                      </a:r>
                      <a:endParaRPr kumimoji="1" lang="ja-JP" altLang="en-US" dirty="0"/>
                    </a:p>
                  </a:txBody>
                  <a:tcPr/>
                </a:tc>
                <a:extLst>
                  <a:ext uri="{0D108BD9-81ED-4DB2-BD59-A6C34878D82A}">
                    <a16:rowId xmlns:a16="http://schemas.microsoft.com/office/drawing/2014/main" val="1915856253"/>
                  </a:ext>
                </a:extLst>
              </a:tr>
              <a:tr h="370840">
                <a:tc>
                  <a:txBody>
                    <a:bodyPr/>
                    <a:lstStyle/>
                    <a:p>
                      <a:pPr algn="ctr"/>
                      <a:r>
                        <a:rPr kumimoji="1" lang="en-US" altLang="ja-JP" dirty="0"/>
                        <a:t>13</a:t>
                      </a:r>
                      <a:endParaRPr kumimoji="1" lang="ja-JP" altLang="en-US" dirty="0"/>
                    </a:p>
                  </a:txBody>
                  <a:tcPr/>
                </a:tc>
                <a:tc>
                  <a:txBody>
                    <a:bodyPr/>
                    <a:lstStyle/>
                    <a:p>
                      <a:pPr algn="ctr"/>
                      <a:r>
                        <a:rPr kumimoji="1" lang="en-US" altLang="ja-JP" dirty="0"/>
                        <a:t>23</a:t>
                      </a:r>
                      <a:endParaRPr kumimoji="1" lang="ja-JP" altLang="en-US" dirty="0"/>
                    </a:p>
                  </a:txBody>
                  <a:tcPr/>
                </a:tc>
                <a:tc>
                  <a:txBody>
                    <a:bodyPr/>
                    <a:lstStyle/>
                    <a:p>
                      <a:pPr algn="ctr"/>
                      <a:r>
                        <a:rPr kumimoji="1" lang="en-US" altLang="ja-JP" dirty="0"/>
                        <a:t>33</a:t>
                      </a:r>
                      <a:endParaRPr kumimoji="1" lang="ja-JP" altLang="en-US" dirty="0"/>
                    </a:p>
                  </a:txBody>
                  <a:tcPr/>
                </a:tc>
                <a:tc>
                  <a:txBody>
                    <a:bodyPr/>
                    <a:lstStyle/>
                    <a:p>
                      <a:pPr algn="ctr"/>
                      <a:r>
                        <a:rPr kumimoji="1" lang="en-US" altLang="ja-JP" dirty="0"/>
                        <a:t>43</a:t>
                      </a:r>
                      <a:endParaRPr kumimoji="1" lang="ja-JP" altLang="en-US" dirty="0"/>
                    </a:p>
                  </a:txBody>
                  <a:tcPr>
                    <a:noFill/>
                  </a:tcPr>
                </a:tc>
                <a:tc>
                  <a:txBody>
                    <a:bodyPr/>
                    <a:lstStyle/>
                    <a:p>
                      <a:pPr algn="ctr"/>
                      <a:r>
                        <a:rPr kumimoji="1" lang="en-US" altLang="ja-JP" dirty="0"/>
                        <a:t>53</a:t>
                      </a:r>
                      <a:endParaRPr kumimoji="1" lang="ja-JP" altLang="en-US" dirty="0"/>
                    </a:p>
                  </a:txBody>
                  <a:tcPr/>
                </a:tc>
                <a:tc>
                  <a:txBody>
                    <a:bodyPr/>
                    <a:lstStyle/>
                    <a:p>
                      <a:pPr algn="ctr"/>
                      <a:r>
                        <a:rPr kumimoji="1" lang="en-US" altLang="ja-JP" dirty="0"/>
                        <a:t>63</a:t>
                      </a:r>
                      <a:endParaRPr kumimoji="1" lang="ja-JP" altLang="en-US" dirty="0"/>
                    </a:p>
                  </a:txBody>
                  <a:tcPr/>
                </a:tc>
                <a:extLst>
                  <a:ext uri="{0D108BD9-81ED-4DB2-BD59-A6C34878D82A}">
                    <a16:rowId xmlns:a16="http://schemas.microsoft.com/office/drawing/2014/main" val="3062695680"/>
                  </a:ext>
                </a:extLst>
              </a:tr>
              <a:tr h="370840">
                <a:tc>
                  <a:txBody>
                    <a:bodyPr/>
                    <a:lstStyle/>
                    <a:p>
                      <a:pPr algn="ctr"/>
                      <a:r>
                        <a:rPr kumimoji="1" lang="en-US" altLang="ja-JP" dirty="0"/>
                        <a:t>14</a:t>
                      </a:r>
                      <a:endParaRPr kumimoji="1" lang="ja-JP" altLang="en-US" dirty="0"/>
                    </a:p>
                  </a:txBody>
                  <a:tcPr/>
                </a:tc>
                <a:tc>
                  <a:txBody>
                    <a:bodyPr/>
                    <a:lstStyle/>
                    <a:p>
                      <a:pPr algn="ctr"/>
                      <a:r>
                        <a:rPr kumimoji="1" lang="en-US" altLang="ja-JP" dirty="0"/>
                        <a:t>24</a:t>
                      </a:r>
                      <a:endParaRPr kumimoji="1" lang="ja-JP" altLang="en-US" dirty="0"/>
                    </a:p>
                  </a:txBody>
                  <a:tcPr/>
                </a:tc>
                <a:tc>
                  <a:txBody>
                    <a:bodyPr/>
                    <a:lstStyle/>
                    <a:p>
                      <a:pPr algn="ctr"/>
                      <a:r>
                        <a:rPr kumimoji="1" lang="en-US" altLang="ja-JP" dirty="0"/>
                        <a:t>34</a:t>
                      </a:r>
                      <a:endParaRPr kumimoji="1" lang="ja-JP" altLang="en-US" dirty="0"/>
                    </a:p>
                  </a:txBody>
                  <a:tcPr>
                    <a:noFill/>
                  </a:tcPr>
                </a:tc>
                <a:tc>
                  <a:txBody>
                    <a:bodyPr/>
                    <a:lstStyle/>
                    <a:p>
                      <a:pPr algn="ctr"/>
                      <a:r>
                        <a:rPr kumimoji="1" lang="en-US" altLang="ja-JP" dirty="0"/>
                        <a:t>44</a:t>
                      </a:r>
                      <a:endParaRPr kumimoji="1" lang="ja-JP" altLang="en-US" dirty="0"/>
                    </a:p>
                  </a:txBody>
                  <a:tcPr/>
                </a:tc>
                <a:tc>
                  <a:txBody>
                    <a:bodyPr/>
                    <a:lstStyle/>
                    <a:p>
                      <a:pPr algn="ctr"/>
                      <a:r>
                        <a:rPr kumimoji="1" lang="en-US" altLang="ja-JP" dirty="0"/>
                        <a:t>54</a:t>
                      </a:r>
                      <a:endParaRPr kumimoji="1" lang="ja-JP" altLang="en-US" dirty="0"/>
                    </a:p>
                  </a:txBody>
                  <a:tcPr/>
                </a:tc>
                <a:tc>
                  <a:txBody>
                    <a:bodyPr/>
                    <a:lstStyle/>
                    <a:p>
                      <a:pPr algn="ctr"/>
                      <a:r>
                        <a:rPr kumimoji="1" lang="en-US" altLang="ja-JP" dirty="0"/>
                        <a:t>64</a:t>
                      </a:r>
                      <a:endParaRPr kumimoji="1" lang="ja-JP" altLang="en-US" dirty="0"/>
                    </a:p>
                  </a:txBody>
                  <a:tcPr>
                    <a:solidFill>
                      <a:srgbClr val="FFFF00"/>
                    </a:solidFill>
                  </a:tcPr>
                </a:tc>
                <a:extLst>
                  <a:ext uri="{0D108BD9-81ED-4DB2-BD59-A6C34878D82A}">
                    <a16:rowId xmlns:a16="http://schemas.microsoft.com/office/drawing/2014/main" val="1505796113"/>
                  </a:ext>
                </a:extLst>
              </a:tr>
              <a:tr h="370840">
                <a:tc>
                  <a:txBody>
                    <a:bodyPr/>
                    <a:lstStyle/>
                    <a:p>
                      <a:pPr algn="ctr"/>
                      <a:r>
                        <a:rPr kumimoji="1" lang="en-US" altLang="ja-JP" dirty="0"/>
                        <a:t>15</a:t>
                      </a:r>
                      <a:endParaRPr kumimoji="1" lang="ja-JP" altLang="en-US" dirty="0"/>
                    </a:p>
                  </a:txBody>
                  <a:tcPr/>
                </a:tc>
                <a:tc>
                  <a:txBody>
                    <a:bodyPr/>
                    <a:lstStyle/>
                    <a:p>
                      <a:pPr algn="ctr"/>
                      <a:r>
                        <a:rPr kumimoji="1" lang="en-US" altLang="ja-JP" dirty="0"/>
                        <a:t>25</a:t>
                      </a:r>
                      <a:endParaRPr kumimoji="1" lang="ja-JP" altLang="en-US" dirty="0"/>
                    </a:p>
                  </a:txBody>
                  <a:tcPr>
                    <a:noFill/>
                  </a:tcPr>
                </a:tc>
                <a:tc>
                  <a:txBody>
                    <a:bodyPr/>
                    <a:lstStyle/>
                    <a:p>
                      <a:pPr algn="ctr"/>
                      <a:r>
                        <a:rPr kumimoji="1" lang="en-US" altLang="ja-JP" dirty="0"/>
                        <a:t>35</a:t>
                      </a:r>
                      <a:endParaRPr kumimoji="1" lang="ja-JP" altLang="en-US" dirty="0"/>
                    </a:p>
                  </a:txBody>
                  <a:tcPr/>
                </a:tc>
                <a:tc>
                  <a:txBody>
                    <a:bodyPr/>
                    <a:lstStyle/>
                    <a:p>
                      <a:pPr algn="ctr"/>
                      <a:r>
                        <a:rPr kumimoji="1" lang="en-US" altLang="ja-JP" dirty="0"/>
                        <a:t>45</a:t>
                      </a:r>
                      <a:endParaRPr kumimoji="1" lang="ja-JP" altLang="en-US" dirty="0"/>
                    </a:p>
                  </a:txBody>
                  <a:tcPr/>
                </a:tc>
                <a:tc>
                  <a:txBody>
                    <a:bodyPr/>
                    <a:lstStyle/>
                    <a:p>
                      <a:pPr algn="ctr"/>
                      <a:r>
                        <a:rPr kumimoji="1" lang="en-US" altLang="ja-JP" dirty="0"/>
                        <a:t>55</a:t>
                      </a:r>
                      <a:endParaRPr kumimoji="1" lang="ja-JP" altLang="en-US" dirty="0"/>
                    </a:p>
                  </a:txBody>
                  <a:tcPr>
                    <a:solidFill>
                      <a:srgbClr val="FFFF00"/>
                    </a:solidFill>
                  </a:tcPr>
                </a:tc>
                <a:tc>
                  <a:txBody>
                    <a:bodyPr/>
                    <a:lstStyle/>
                    <a:p>
                      <a:pPr algn="ctr"/>
                      <a:r>
                        <a:rPr kumimoji="1" lang="en-US" altLang="ja-JP" dirty="0"/>
                        <a:t>65</a:t>
                      </a:r>
                      <a:endParaRPr kumimoji="1" lang="ja-JP" altLang="en-US" dirty="0"/>
                    </a:p>
                  </a:txBody>
                  <a:tcPr>
                    <a:solidFill>
                      <a:srgbClr val="00B050"/>
                    </a:solidFill>
                  </a:tcPr>
                </a:tc>
                <a:extLst>
                  <a:ext uri="{0D108BD9-81ED-4DB2-BD59-A6C34878D82A}">
                    <a16:rowId xmlns:a16="http://schemas.microsoft.com/office/drawing/2014/main" val="1884637207"/>
                  </a:ext>
                </a:extLst>
              </a:tr>
              <a:tr h="370840">
                <a:tc>
                  <a:txBody>
                    <a:bodyPr/>
                    <a:lstStyle/>
                    <a:p>
                      <a:pPr algn="ctr"/>
                      <a:r>
                        <a:rPr kumimoji="1" lang="en-US" altLang="ja-JP" dirty="0"/>
                        <a:t>16</a:t>
                      </a:r>
                      <a:endParaRPr kumimoji="1" lang="ja-JP" altLang="en-US" dirty="0"/>
                    </a:p>
                  </a:txBody>
                  <a:tcPr>
                    <a:noFill/>
                  </a:tcPr>
                </a:tc>
                <a:tc>
                  <a:txBody>
                    <a:bodyPr/>
                    <a:lstStyle/>
                    <a:p>
                      <a:pPr algn="ctr"/>
                      <a:r>
                        <a:rPr kumimoji="1" lang="en-US" altLang="ja-JP" dirty="0"/>
                        <a:t>26</a:t>
                      </a:r>
                      <a:endParaRPr kumimoji="1" lang="ja-JP" altLang="en-US" dirty="0"/>
                    </a:p>
                  </a:txBody>
                  <a:tcPr/>
                </a:tc>
                <a:tc>
                  <a:txBody>
                    <a:bodyPr/>
                    <a:lstStyle/>
                    <a:p>
                      <a:pPr algn="ctr"/>
                      <a:r>
                        <a:rPr kumimoji="1" lang="en-US" altLang="ja-JP" dirty="0"/>
                        <a:t>36</a:t>
                      </a:r>
                      <a:endParaRPr kumimoji="1" lang="ja-JP" altLang="en-US" dirty="0"/>
                    </a:p>
                  </a:txBody>
                  <a:tcPr/>
                </a:tc>
                <a:tc>
                  <a:txBody>
                    <a:bodyPr/>
                    <a:lstStyle/>
                    <a:p>
                      <a:pPr algn="ctr"/>
                      <a:r>
                        <a:rPr kumimoji="1" lang="en-US" altLang="ja-JP" dirty="0"/>
                        <a:t>46</a:t>
                      </a:r>
                      <a:endParaRPr kumimoji="1" lang="ja-JP" altLang="en-US" dirty="0"/>
                    </a:p>
                  </a:txBody>
                  <a:tcPr>
                    <a:solidFill>
                      <a:srgbClr val="FFFF00"/>
                    </a:solidFill>
                  </a:tcPr>
                </a:tc>
                <a:tc>
                  <a:txBody>
                    <a:bodyPr/>
                    <a:lstStyle/>
                    <a:p>
                      <a:pPr algn="ctr"/>
                      <a:r>
                        <a:rPr kumimoji="1" lang="en-US" altLang="ja-JP" dirty="0"/>
                        <a:t>56</a:t>
                      </a:r>
                      <a:endParaRPr kumimoji="1" lang="ja-JP" altLang="en-US" dirty="0"/>
                    </a:p>
                  </a:txBody>
                  <a:tcPr>
                    <a:solidFill>
                      <a:srgbClr val="00B050"/>
                    </a:solidFill>
                  </a:tcPr>
                </a:tc>
                <a:tc>
                  <a:txBody>
                    <a:bodyPr/>
                    <a:lstStyle/>
                    <a:p>
                      <a:pPr algn="ctr"/>
                      <a:r>
                        <a:rPr kumimoji="1" lang="en-US" altLang="ja-JP" dirty="0"/>
                        <a:t>66</a:t>
                      </a:r>
                      <a:endParaRPr kumimoji="1" lang="ja-JP" altLang="en-US" dirty="0"/>
                    </a:p>
                  </a:txBody>
                  <a:tcPr>
                    <a:solidFill>
                      <a:srgbClr val="FFC000"/>
                    </a:solidFill>
                  </a:tcPr>
                </a:tc>
                <a:extLst>
                  <a:ext uri="{0D108BD9-81ED-4DB2-BD59-A6C34878D82A}">
                    <a16:rowId xmlns:a16="http://schemas.microsoft.com/office/drawing/2014/main" val="3053529717"/>
                  </a:ext>
                </a:extLst>
              </a:tr>
            </a:tbl>
          </a:graphicData>
        </a:graphic>
      </p:graphicFrame>
      <p:sp>
        <p:nvSpPr>
          <p:cNvPr id="5" name="テキスト ボックス 4">
            <a:extLst>
              <a:ext uri="{FF2B5EF4-FFF2-40B4-BE49-F238E27FC236}">
                <a16:creationId xmlns:a16="http://schemas.microsoft.com/office/drawing/2014/main" id="{3D2889B1-3879-4A4D-8377-4F4E6FA8AAE8}"/>
              </a:ext>
            </a:extLst>
          </p:cNvPr>
          <p:cNvSpPr txBox="1"/>
          <p:nvPr/>
        </p:nvSpPr>
        <p:spPr>
          <a:xfrm>
            <a:off x="827584" y="4077072"/>
            <a:ext cx="2508547" cy="523220"/>
          </a:xfrm>
          <a:prstGeom prst="rect">
            <a:avLst/>
          </a:prstGeom>
          <a:noFill/>
        </p:spPr>
        <p:txBody>
          <a:bodyPr wrap="squar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1</a:t>
            </a:r>
            <a:r>
              <a:rPr kumimoji="1" lang="ja-JP" altLang="en-US" sz="2800" dirty="0"/>
              <a:t>：目の和が</a:t>
            </a:r>
            <a:r>
              <a:rPr lang="en-US" altLang="ja-JP" sz="2800" dirty="0"/>
              <a:t>10</a:t>
            </a:r>
            <a:endParaRPr kumimoji="1" lang="ja-JP" altLang="en-US" sz="2800" dirty="0"/>
          </a:p>
        </p:txBody>
      </p:sp>
      <p:sp>
        <p:nvSpPr>
          <p:cNvPr id="7" name="テキスト ボックス 6">
            <a:extLst>
              <a:ext uri="{FF2B5EF4-FFF2-40B4-BE49-F238E27FC236}">
                <a16:creationId xmlns:a16="http://schemas.microsoft.com/office/drawing/2014/main" id="{308977D7-719E-477B-83D5-871D95A73DCB}"/>
              </a:ext>
            </a:extLst>
          </p:cNvPr>
          <p:cNvSpPr txBox="1"/>
          <p:nvPr/>
        </p:nvSpPr>
        <p:spPr>
          <a:xfrm>
            <a:off x="827584" y="4620855"/>
            <a:ext cx="2523448"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2</a:t>
            </a:r>
            <a:r>
              <a:rPr kumimoji="1" lang="ja-JP" altLang="en-US" sz="2800" dirty="0"/>
              <a:t>：目の和が</a:t>
            </a:r>
            <a:r>
              <a:rPr kumimoji="1" lang="en-US" altLang="ja-JP" sz="2800" dirty="0"/>
              <a:t>11</a:t>
            </a:r>
            <a:endParaRPr kumimoji="1" lang="ja-JP" altLang="en-US" sz="2800" dirty="0"/>
          </a:p>
        </p:txBody>
      </p:sp>
      <p:sp>
        <p:nvSpPr>
          <p:cNvPr id="3" name="テキスト ボックス 2">
            <a:extLst>
              <a:ext uri="{FF2B5EF4-FFF2-40B4-BE49-F238E27FC236}">
                <a16:creationId xmlns:a16="http://schemas.microsoft.com/office/drawing/2014/main" id="{8389CFEF-E2AE-4930-8B68-379AE2D6EC35}"/>
              </a:ext>
            </a:extLst>
          </p:cNvPr>
          <p:cNvSpPr txBox="1"/>
          <p:nvPr/>
        </p:nvSpPr>
        <p:spPr>
          <a:xfrm>
            <a:off x="820133" y="5132913"/>
            <a:ext cx="2523448"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3</a:t>
            </a:r>
            <a:r>
              <a:rPr kumimoji="1" lang="ja-JP" altLang="en-US" sz="2800" dirty="0"/>
              <a:t>：目の和が</a:t>
            </a:r>
            <a:r>
              <a:rPr kumimoji="1" lang="en-US" altLang="ja-JP" sz="2800" dirty="0"/>
              <a:t>12</a:t>
            </a:r>
            <a:endParaRPr kumimoji="1" lang="ja-JP" altLang="en-US" sz="2800"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E7815A60-E21C-4244-835A-C7390B009EED}"/>
                  </a:ext>
                </a:extLst>
              </p:cNvPr>
              <p:cNvSpPr txBox="1"/>
              <p:nvPr/>
            </p:nvSpPr>
            <p:spPr>
              <a:xfrm>
                <a:off x="3870968" y="4188621"/>
                <a:ext cx="4445448" cy="13876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 </m:t>
                              </m:r>
                              <m:r>
                                <m:rPr>
                                  <m:sty m:val="p"/>
                                </m:rPr>
                                <a:rPr kumimoji="1" lang="en-US" altLang="ja-JP" sz="2400" b="0" i="0" smtClean="0">
                                  <a:latin typeface="Cambria Math" panose="02040503050406030204" pitchFamily="18" charset="0"/>
                                </a:rPr>
                                <m:t>or</m:t>
                              </m:r>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 </m:t>
                          </m:r>
                          <m:r>
                            <m:rPr>
                              <m:sty m:val="p"/>
                            </m:rPr>
                            <a:rPr kumimoji="1" lang="en-US" altLang="ja-JP" sz="2400" b="0" i="0" smtClean="0">
                              <a:latin typeface="Cambria Math" panose="02040503050406030204" pitchFamily="18" charset="0"/>
                            </a:rPr>
                            <m:t>or</m:t>
                          </m:r>
                          <m:r>
                            <a:rPr kumimoji="1" lang="en-US" altLang="ja-JP" sz="2400" b="0" i="1" smtClean="0">
                              <a:latin typeface="Cambria Math" panose="02040503050406030204" pitchFamily="18" charset="0"/>
                            </a:rPr>
                            <m:t> </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3</m:t>
                              </m:r>
                            </m:sub>
                          </m:sSub>
                        </m:e>
                      </m:d>
                      <m:r>
                        <m:rPr>
                          <m:aln/>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3</m:t>
                          </m:r>
                        </m:num>
                        <m:den>
                          <m:r>
                            <a:rPr kumimoji="1" lang="en-US" altLang="ja-JP" sz="2400" b="0" i="1" smtClean="0">
                              <a:latin typeface="Cambria Math" panose="02040503050406030204" pitchFamily="18" charset="0"/>
                            </a:rPr>
                            <m:t>36</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2</m:t>
                          </m:r>
                        </m:num>
                        <m:den>
                          <m:r>
                            <a:rPr kumimoji="1" lang="en-US" altLang="ja-JP" sz="2400" b="0" i="1" smtClean="0">
                              <a:latin typeface="Cambria Math" panose="02040503050406030204" pitchFamily="18" charset="0"/>
                            </a:rPr>
                            <m:t>36</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36</m:t>
                          </m:r>
                        </m:den>
                      </m:f>
                      <m:r>
                        <m:rPr>
                          <m:brk m:alnAt="1"/>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6</m:t>
                          </m:r>
                        </m:den>
                      </m:f>
                    </m:oMath>
                  </m:oMathPara>
                </a14:m>
                <a:endParaRPr kumimoji="1" lang="ja-JP" altLang="en-US" sz="2400" dirty="0"/>
              </a:p>
            </p:txBody>
          </p:sp>
        </mc:Choice>
        <mc:Fallback xmlns="">
          <p:sp>
            <p:nvSpPr>
              <p:cNvPr id="6" name="テキスト ボックス 5">
                <a:extLst>
                  <a:ext uri="{FF2B5EF4-FFF2-40B4-BE49-F238E27FC236}">
                    <a16:creationId xmlns:a16="http://schemas.microsoft.com/office/drawing/2014/main" id="{E7815A60-E21C-4244-835A-C7390B009EED}"/>
                  </a:ext>
                </a:extLst>
              </p:cNvPr>
              <p:cNvSpPr txBox="1">
                <a:spLocks noRot="1" noChangeAspect="1" noMove="1" noResize="1" noEditPoints="1" noAdjustHandles="1" noChangeArrowheads="1" noChangeShapeType="1" noTextEdit="1"/>
              </p:cNvSpPr>
              <p:nvPr/>
            </p:nvSpPr>
            <p:spPr>
              <a:xfrm>
                <a:off x="3870968" y="4188621"/>
                <a:ext cx="4445448" cy="1387688"/>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11765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1FA1B-FE21-477E-8A77-858CD454A6F4}"/>
              </a:ext>
            </a:extLst>
          </p:cNvPr>
          <p:cNvSpPr>
            <a:spLocks noGrp="1"/>
          </p:cNvSpPr>
          <p:nvPr>
            <p:ph type="title"/>
          </p:nvPr>
        </p:nvSpPr>
        <p:spPr/>
        <p:txBody>
          <a:bodyPr>
            <a:normAutofit/>
          </a:bodyPr>
          <a:lstStyle/>
          <a:p>
            <a:endParaRPr kumimoji="1" lang="ja-JP" altLang="en-US" dirty="0"/>
          </a:p>
        </p:txBody>
      </p:sp>
      <p:graphicFrame>
        <p:nvGraphicFramePr>
          <p:cNvPr id="4" name="表 4">
            <a:extLst>
              <a:ext uri="{FF2B5EF4-FFF2-40B4-BE49-F238E27FC236}">
                <a16:creationId xmlns:a16="http://schemas.microsoft.com/office/drawing/2014/main" id="{AE7B1063-A072-470C-AABB-D23BB0957DCD}"/>
              </a:ext>
            </a:extLst>
          </p:cNvPr>
          <p:cNvGraphicFramePr>
            <a:graphicFrameLocks noGrp="1"/>
          </p:cNvGraphicFramePr>
          <p:nvPr>
            <p:ph idx="1"/>
            <p:extLst>
              <p:ext uri="{D42A27DB-BD31-4B8C-83A1-F6EECF244321}">
                <p14:modId xmlns:p14="http://schemas.microsoft.com/office/powerpoint/2010/main" val="761748818"/>
              </p:ext>
            </p:extLst>
          </p:nvPr>
        </p:nvGraphicFramePr>
        <p:xfrm>
          <a:off x="457200" y="1600200"/>
          <a:ext cx="8229600" cy="22250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439071222"/>
                    </a:ext>
                  </a:extLst>
                </a:gridCol>
                <a:gridCol w="1371600">
                  <a:extLst>
                    <a:ext uri="{9D8B030D-6E8A-4147-A177-3AD203B41FA5}">
                      <a16:colId xmlns:a16="http://schemas.microsoft.com/office/drawing/2014/main" val="1499389013"/>
                    </a:ext>
                  </a:extLst>
                </a:gridCol>
                <a:gridCol w="1371600">
                  <a:extLst>
                    <a:ext uri="{9D8B030D-6E8A-4147-A177-3AD203B41FA5}">
                      <a16:colId xmlns:a16="http://schemas.microsoft.com/office/drawing/2014/main" val="3141181888"/>
                    </a:ext>
                  </a:extLst>
                </a:gridCol>
                <a:gridCol w="1371600">
                  <a:extLst>
                    <a:ext uri="{9D8B030D-6E8A-4147-A177-3AD203B41FA5}">
                      <a16:colId xmlns:a16="http://schemas.microsoft.com/office/drawing/2014/main" val="2984094335"/>
                    </a:ext>
                  </a:extLst>
                </a:gridCol>
                <a:gridCol w="1371600">
                  <a:extLst>
                    <a:ext uri="{9D8B030D-6E8A-4147-A177-3AD203B41FA5}">
                      <a16:colId xmlns:a16="http://schemas.microsoft.com/office/drawing/2014/main" val="1384333391"/>
                    </a:ext>
                  </a:extLst>
                </a:gridCol>
                <a:gridCol w="1371600">
                  <a:extLst>
                    <a:ext uri="{9D8B030D-6E8A-4147-A177-3AD203B41FA5}">
                      <a16:colId xmlns:a16="http://schemas.microsoft.com/office/drawing/2014/main" val="2461305780"/>
                    </a:ext>
                  </a:extLst>
                </a:gridCol>
              </a:tblGrid>
              <a:tr h="370840">
                <a:tc>
                  <a:txBody>
                    <a:bodyPr/>
                    <a:lstStyle/>
                    <a:p>
                      <a:pPr algn="ctr"/>
                      <a:r>
                        <a:rPr kumimoji="1" lang="en-US" altLang="ja-JP" dirty="0"/>
                        <a:t>11</a:t>
                      </a:r>
                      <a:endParaRPr kumimoji="1" lang="ja-JP" altLang="en-US" dirty="0"/>
                    </a:p>
                  </a:txBody>
                  <a:tcPr/>
                </a:tc>
                <a:tc>
                  <a:txBody>
                    <a:bodyPr/>
                    <a:lstStyle/>
                    <a:p>
                      <a:pPr algn="ctr"/>
                      <a:r>
                        <a:rPr kumimoji="1" lang="en-US" altLang="ja-JP" dirty="0"/>
                        <a:t>21</a:t>
                      </a:r>
                      <a:endParaRPr kumimoji="1" lang="ja-JP" altLang="en-US" dirty="0"/>
                    </a:p>
                  </a:txBody>
                  <a:tcPr/>
                </a:tc>
                <a:tc>
                  <a:txBody>
                    <a:bodyPr/>
                    <a:lstStyle/>
                    <a:p>
                      <a:pPr algn="ctr"/>
                      <a:r>
                        <a:rPr kumimoji="1" lang="en-US" altLang="ja-JP" dirty="0"/>
                        <a:t>31</a:t>
                      </a:r>
                      <a:endParaRPr kumimoji="1" lang="ja-JP" altLang="en-US"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51</a:t>
                      </a:r>
                      <a:endParaRPr kumimoji="1" lang="ja-JP" altLang="en-US" dirty="0"/>
                    </a:p>
                  </a:txBody>
                  <a:tcPr/>
                </a:tc>
                <a:tc>
                  <a:txBody>
                    <a:bodyPr/>
                    <a:lstStyle/>
                    <a:p>
                      <a:pPr algn="ctr"/>
                      <a:r>
                        <a:rPr kumimoji="1" lang="en-US" altLang="ja-JP" dirty="0"/>
                        <a:t>61</a:t>
                      </a:r>
                      <a:endParaRPr kumimoji="1" lang="ja-JP" altLang="en-US" dirty="0"/>
                    </a:p>
                  </a:txBody>
                  <a:tcPr>
                    <a:solidFill>
                      <a:srgbClr val="92D050"/>
                    </a:solidFill>
                  </a:tcPr>
                </a:tc>
                <a:extLst>
                  <a:ext uri="{0D108BD9-81ED-4DB2-BD59-A6C34878D82A}">
                    <a16:rowId xmlns:a16="http://schemas.microsoft.com/office/drawing/2014/main" val="3614827937"/>
                  </a:ext>
                </a:extLst>
              </a:tr>
              <a:tr h="370840">
                <a:tc>
                  <a:txBody>
                    <a:bodyPr/>
                    <a:lstStyle/>
                    <a:p>
                      <a:pPr algn="ctr"/>
                      <a:r>
                        <a:rPr kumimoji="1" lang="en-US" altLang="ja-JP" dirty="0"/>
                        <a:t>12</a:t>
                      </a:r>
                      <a:endParaRPr kumimoji="1" lang="ja-JP" altLang="en-US"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42</a:t>
                      </a:r>
                      <a:endParaRPr kumimoji="1" lang="ja-JP" altLang="en-US" dirty="0"/>
                    </a:p>
                  </a:txBody>
                  <a:tcPr/>
                </a:tc>
                <a:tc>
                  <a:txBody>
                    <a:bodyPr/>
                    <a:lstStyle/>
                    <a:p>
                      <a:pPr algn="ctr"/>
                      <a:r>
                        <a:rPr kumimoji="1" lang="en-US" altLang="ja-JP" dirty="0"/>
                        <a:t>52</a:t>
                      </a:r>
                      <a:endParaRPr kumimoji="1" lang="ja-JP" altLang="en-US" dirty="0"/>
                    </a:p>
                  </a:txBody>
                  <a:tcPr>
                    <a:solidFill>
                      <a:srgbClr val="FFFF00"/>
                    </a:solidFill>
                  </a:tcPr>
                </a:tc>
                <a:tc>
                  <a:txBody>
                    <a:bodyPr/>
                    <a:lstStyle/>
                    <a:p>
                      <a:pPr algn="ctr"/>
                      <a:r>
                        <a:rPr kumimoji="1" lang="en-US" altLang="ja-JP" dirty="0"/>
                        <a:t>62</a:t>
                      </a:r>
                      <a:endParaRPr kumimoji="1" lang="ja-JP" altLang="en-US" dirty="0"/>
                    </a:p>
                  </a:txBody>
                  <a:tcPr>
                    <a:solidFill>
                      <a:srgbClr val="00B0F0"/>
                    </a:solidFill>
                  </a:tcPr>
                </a:tc>
                <a:extLst>
                  <a:ext uri="{0D108BD9-81ED-4DB2-BD59-A6C34878D82A}">
                    <a16:rowId xmlns:a16="http://schemas.microsoft.com/office/drawing/2014/main" val="1915856253"/>
                  </a:ext>
                </a:extLst>
              </a:tr>
              <a:tr h="370840">
                <a:tc>
                  <a:txBody>
                    <a:bodyPr/>
                    <a:lstStyle/>
                    <a:p>
                      <a:pPr algn="ctr"/>
                      <a:r>
                        <a:rPr kumimoji="1" lang="en-US" altLang="ja-JP" dirty="0"/>
                        <a:t>13</a:t>
                      </a:r>
                      <a:endParaRPr kumimoji="1" lang="ja-JP" altLang="en-US" dirty="0"/>
                    </a:p>
                  </a:txBody>
                  <a:tcPr/>
                </a:tc>
                <a:tc>
                  <a:txBody>
                    <a:bodyPr/>
                    <a:lstStyle/>
                    <a:p>
                      <a:pPr algn="ctr"/>
                      <a:r>
                        <a:rPr kumimoji="1" lang="en-US" altLang="ja-JP" dirty="0"/>
                        <a:t>23</a:t>
                      </a:r>
                      <a:endParaRPr kumimoji="1" lang="ja-JP" altLang="en-US" dirty="0"/>
                    </a:p>
                  </a:txBody>
                  <a:tcPr/>
                </a:tc>
                <a:tc>
                  <a:txBody>
                    <a:bodyPr/>
                    <a:lstStyle/>
                    <a:p>
                      <a:pPr algn="ctr"/>
                      <a:r>
                        <a:rPr kumimoji="1" lang="en-US" altLang="ja-JP" dirty="0"/>
                        <a:t>33</a:t>
                      </a:r>
                      <a:endParaRPr kumimoji="1" lang="ja-JP" altLang="en-US" dirty="0"/>
                    </a:p>
                  </a:txBody>
                  <a:tcPr/>
                </a:tc>
                <a:tc>
                  <a:txBody>
                    <a:bodyPr/>
                    <a:lstStyle/>
                    <a:p>
                      <a:pPr algn="ctr"/>
                      <a:r>
                        <a:rPr kumimoji="1" lang="en-US" altLang="ja-JP" dirty="0"/>
                        <a:t>43</a:t>
                      </a:r>
                      <a:endParaRPr kumimoji="1" lang="ja-JP" altLang="en-US" dirty="0"/>
                    </a:p>
                  </a:txBody>
                  <a:tcPr>
                    <a:solidFill>
                      <a:srgbClr val="FFFF00"/>
                    </a:solidFill>
                  </a:tcPr>
                </a:tc>
                <a:tc>
                  <a:txBody>
                    <a:bodyPr/>
                    <a:lstStyle/>
                    <a:p>
                      <a:pPr algn="ctr"/>
                      <a:r>
                        <a:rPr kumimoji="1" lang="en-US" altLang="ja-JP" dirty="0"/>
                        <a:t>53</a:t>
                      </a:r>
                      <a:endParaRPr kumimoji="1" lang="ja-JP" altLang="en-US" dirty="0"/>
                    </a:p>
                  </a:txBody>
                  <a:tcPr/>
                </a:tc>
                <a:tc>
                  <a:txBody>
                    <a:bodyPr/>
                    <a:lstStyle/>
                    <a:p>
                      <a:pPr algn="ctr"/>
                      <a:r>
                        <a:rPr kumimoji="1" lang="en-US" altLang="ja-JP" dirty="0"/>
                        <a:t>63</a:t>
                      </a:r>
                      <a:endParaRPr kumimoji="1" lang="ja-JP" altLang="en-US" dirty="0"/>
                    </a:p>
                  </a:txBody>
                  <a:tcPr>
                    <a:solidFill>
                      <a:srgbClr val="00B0F0"/>
                    </a:solidFill>
                  </a:tcPr>
                </a:tc>
                <a:extLst>
                  <a:ext uri="{0D108BD9-81ED-4DB2-BD59-A6C34878D82A}">
                    <a16:rowId xmlns:a16="http://schemas.microsoft.com/office/drawing/2014/main" val="3062695680"/>
                  </a:ext>
                </a:extLst>
              </a:tr>
              <a:tr h="370840">
                <a:tc>
                  <a:txBody>
                    <a:bodyPr/>
                    <a:lstStyle/>
                    <a:p>
                      <a:pPr algn="ctr"/>
                      <a:r>
                        <a:rPr kumimoji="1" lang="en-US" altLang="ja-JP" dirty="0"/>
                        <a:t>14</a:t>
                      </a:r>
                      <a:endParaRPr kumimoji="1" lang="ja-JP" altLang="en-US" dirty="0"/>
                    </a:p>
                  </a:txBody>
                  <a:tcPr/>
                </a:tc>
                <a:tc>
                  <a:txBody>
                    <a:bodyPr/>
                    <a:lstStyle/>
                    <a:p>
                      <a:pPr algn="ctr"/>
                      <a:r>
                        <a:rPr kumimoji="1" lang="en-US" altLang="ja-JP" dirty="0"/>
                        <a:t>24</a:t>
                      </a:r>
                      <a:endParaRPr kumimoji="1" lang="ja-JP" altLang="en-US" dirty="0"/>
                    </a:p>
                  </a:txBody>
                  <a:tcPr/>
                </a:tc>
                <a:tc>
                  <a:txBody>
                    <a:bodyPr/>
                    <a:lstStyle/>
                    <a:p>
                      <a:pPr algn="ctr"/>
                      <a:r>
                        <a:rPr kumimoji="1" lang="en-US" altLang="ja-JP" dirty="0"/>
                        <a:t>34</a:t>
                      </a:r>
                      <a:endParaRPr kumimoji="1" lang="ja-JP" altLang="en-US" dirty="0"/>
                    </a:p>
                  </a:txBody>
                  <a:tcPr>
                    <a:solidFill>
                      <a:srgbClr val="FFFF00"/>
                    </a:solidFill>
                  </a:tcPr>
                </a:tc>
                <a:tc>
                  <a:txBody>
                    <a:bodyPr/>
                    <a:lstStyle/>
                    <a:p>
                      <a:pPr algn="ctr"/>
                      <a:r>
                        <a:rPr kumimoji="1" lang="en-US" altLang="ja-JP" dirty="0"/>
                        <a:t>44</a:t>
                      </a:r>
                      <a:endParaRPr kumimoji="1" lang="ja-JP" altLang="en-US" dirty="0"/>
                    </a:p>
                  </a:txBody>
                  <a:tcPr/>
                </a:tc>
                <a:tc>
                  <a:txBody>
                    <a:bodyPr/>
                    <a:lstStyle/>
                    <a:p>
                      <a:pPr algn="ctr"/>
                      <a:r>
                        <a:rPr kumimoji="1" lang="en-US" altLang="ja-JP" dirty="0"/>
                        <a:t>54</a:t>
                      </a:r>
                      <a:endParaRPr kumimoji="1" lang="ja-JP" altLang="en-US" dirty="0"/>
                    </a:p>
                  </a:txBody>
                  <a:tcPr/>
                </a:tc>
                <a:tc>
                  <a:txBody>
                    <a:bodyPr/>
                    <a:lstStyle/>
                    <a:p>
                      <a:pPr algn="ctr"/>
                      <a:r>
                        <a:rPr kumimoji="1" lang="en-US" altLang="ja-JP" dirty="0"/>
                        <a:t>64</a:t>
                      </a:r>
                      <a:endParaRPr kumimoji="1" lang="ja-JP" altLang="en-US" dirty="0"/>
                    </a:p>
                  </a:txBody>
                  <a:tcPr>
                    <a:solidFill>
                      <a:srgbClr val="00B0F0"/>
                    </a:solidFill>
                  </a:tcPr>
                </a:tc>
                <a:extLst>
                  <a:ext uri="{0D108BD9-81ED-4DB2-BD59-A6C34878D82A}">
                    <a16:rowId xmlns:a16="http://schemas.microsoft.com/office/drawing/2014/main" val="1505796113"/>
                  </a:ext>
                </a:extLst>
              </a:tr>
              <a:tr h="370840">
                <a:tc>
                  <a:txBody>
                    <a:bodyPr/>
                    <a:lstStyle/>
                    <a:p>
                      <a:pPr algn="ctr"/>
                      <a:r>
                        <a:rPr kumimoji="1" lang="en-US" altLang="ja-JP" dirty="0"/>
                        <a:t>15</a:t>
                      </a:r>
                      <a:endParaRPr kumimoji="1" lang="ja-JP" altLang="en-US" dirty="0"/>
                    </a:p>
                  </a:txBody>
                  <a:tcPr/>
                </a:tc>
                <a:tc>
                  <a:txBody>
                    <a:bodyPr/>
                    <a:lstStyle/>
                    <a:p>
                      <a:pPr algn="ctr"/>
                      <a:r>
                        <a:rPr kumimoji="1" lang="en-US" altLang="ja-JP" dirty="0"/>
                        <a:t>25</a:t>
                      </a:r>
                      <a:endParaRPr kumimoji="1" lang="ja-JP" altLang="en-US" dirty="0"/>
                    </a:p>
                  </a:txBody>
                  <a:tcPr>
                    <a:solidFill>
                      <a:srgbClr val="FFFF00"/>
                    </a:solidFill>
                  </a:tcPr>
                </a:tc>
                <a:tc>
                  <a:txBody>
                    <a:bodyPr/>
                    <a:lstStyle/>
                    <a:p>
                      <a:pPr algn="ctr"/>
                      <a:r>
                        <a:rPr kumimoji="1" lang="en-US" altLang="ja-JP" dirty="0"/>
                        <a:t>35</a:t>
                      </a:r>
                      <a:endParaRPr kumimoji="1" lang="ja-JP" altLang="en-US" dirty="0"/>
                    </a:p>
                  </a:txBody>
                  <a:tcPr/>
                </a:tc>
                <a:tc>
                  <a:txBody>
                    <a:bodyPr/>
                    <a:lstStyle/>
                    <a:p>
                      <a:pPr algn="ctr"/>
                      <a:r>
                        <a:rPr kumimoji="1" lang="en-US" altLang="ja-JP" dirty="0"/>
                        <a:t>45</a:t>
                      </a:r>
                      <a:endParaRPr kumimoji="1" lang="ja-JP" altLang="en-US" dirty="0"/>
                    </a:p>
                  </a:txBody>
                  <a:tcPr/>
                </a:tc>
                <a:tc>
                  <a:txBody>
                    <a:bodyPr/>
                    <a:lstStyle/>
                    <a:p>
                      <a:pPr algn="ctr"/>
                      <a:r>
                        <a:rPr kumimoji="1" lang="en-US" altLang="ja-JP" dirty="0"/>
                        <a:t>55</a:t>
                      </a:r>
                      <a:endParaRPr kumimoji="1" lang="ja-JP" altLang="en-US" dirty="0"/>
                    </a:p>
                  </a:txBody>
                  <a:tcPr/>
                </a:tc>
                <a:tc>
                  <a:txBody>
                    <a:bodyPr/>
                    <a:lstStyle/>
                    <a:p>
                      <a:pPr algn="ctr"/>
                      <a:r>
                        <a:rPr kumimoji="1" lang="en-US" altLang="ja-JP" dirty="0"/>
                        <a:t>65</a:t>
                      </a:r>
                      <a:endParaRPr kumimoji="1" lang="ja-JP" altLang="en-US" dirty="0"/>
                    </a:p>
                  </a:txBody>
                  <a:tcPr>
                    <a:solidFill>
                      <a:srgbClr val="00B0F0"/>
                    </a:solidFill>
                  </a:tcPr>
                </a:tc>
                <a:extLst>
                  <a:ext uri="{0D108BD9-81ED-4DB2-BD59-A6C34878D82A}">
                    <a16:rowId xmlns:a16="http://schemas.microsoft.com/office/drawing/2014/main" val="1884637207"/>
                  </a:ext>
                </a:extLst>
              </a:tr>
              <a:tr h="370840">
                <a:tc>
                  <a:txBody>
                    <a:bodyPr/>
                    <a:lstStyle/>
                    <a:p>
                      <a:pPr algn="ctr"/>
                      <a:r>
                        <a:rPr kumimoji="1" lang="en-US" altLang="ja-JP" dirty="0"/>
                        <a:t>16</a:t>
                      </a:r>
                      <a:endParaRPr kumimoji="1" lang="ja-JP" altLang="en-US" dirty="0"/>
                    </a:p>
                  </a:txBody>
                  <a:tcPr>
                    <a:solidFill>
                      <a:srgbClr val="92D050"/>
                    </a:solidFill>
                  </a:tcPr>
                </a:tc>
                <a:tc>
                  <a:txBody>
                    <a:bodyPr/>
                    <a:lstStyle/>
                    <a:p>
                      <a:pPr algn="ctr"/>
                      <a:r>
                        <a:rPr kumimoji="1" lang="en-US" altLang="ja-JP" dirty="0"/>
                        <a:t>26</a:t>
                      </a:r>
                      <a:endParaRPr kumimoji="1" lang="ja-JP" altLang="en-US" dirty="0"/>
                    </a:p>
                  </a:txBody>
                  <a:tcPr>
                    <a:solidFill>
                      <a:srgbClr val="00B0F0"/>
                    </a:solidFill>
                  </a:tcPr>
                </a:tc>
                <a:tc>
                  <a:txBody>
                    <a:bodyPr/>
                    <a:lstStyle/>
                    <a:p>
                      <a:pPr algn="ctr"/>
                      <a:r>
                        <a:rPr kumimoji="1" lang="en-US" altLang="ja-JP" dirty="0"/>
                        <a:t>36</a:t>
                      </a:r>
                      <a:endParaRPr kumimoji="1" lang="ja-JP" altLang="en-US" dirty="0"/>
                    </a:p>
                  </a:txBody>
                  <a:tcPr>
                    <a:solidFill>
                      <a:srgbClr val="00B0F0"/>
                    </a:solidFill>
                  </a:tcPr>
                </a:tc>
                <a:tc>
                  <a:txBody>
                    <a:bodyPr/>
                    <a:lstStyle/>
                    <a:p>
                      <a:pPr algn="ctr"/>
                      <a:r>
                        <a:rPr kumimoji="1" lang="en-US" altLang="ja-JP" dirty="0"/>
                        <a:t>46</a:t>
                      </a:r>
                      <a:endParaRPr kumimoji="1" lang="ja-JP" altLang="en-US" dirty="0"/>
                    </a:p>
                  </a:txBody>
                  <a:tcPr>
                    <a:solidFill>
                      <a:srgbClr val="00B0F0"/>
                    </a:solidFill>
                  </a:tcPr>
                </a:tc>
                <a:tc>
                  <a:txBody>
                    <a:bodyPr/>
                    <a:lstStyle/>
                    <a:p>
                      <a:pPr algn="ctr"/>
                      <a:r>
                        <a:rPr kumimoji="1" lang="en-US" altLang="ja-JP" dirty="0"/>
                        <a:t>56</a:t>
                      </a:r>
                      <a:endParaRPr kumimoji="1" lang="ja-JP" altLang="en-US" dirty="0"/>
                    </a:p>
                  </a:txBody>
                  <a:tcPr>
                    <a:solidFill>
                      <a:srgbClr val="00B0F0"/>
                    </a:solidFill>
                  </a:tcPr>
                </a:tc>
                <a:tc>
                  <a:txBody>
                    <a:bodyPr/>
                    <a:lstStyle/>
                    <a:p>
                      <a:pPr algn="ctr"/>
                      <a:r>
                        <a:rPr kumimoji="1" lang="en-US" altLang="ja-JP" dirty="0"/>
                        <a:t>66</a:t>
                      </a:r>
                      <a:endParaRPr kumimoji="1" lang="ja-JP" altLang="en-US" dirty="0"/>
                    </a:p>
                  </a:txBody>
                  <a:tcPr>
                    <a:solidFill>
                      <a:srgbClr val="00B0F0"/>
                    </a:solidFill>
                  </a:tcPr>
                </a:tc>
                <a:extLst>
                  <a:ext uri="{0D108BD9-81ED-4DB2-BD59-A6C34878D82A}">
                    <a16:rowId xmlns:a16="http://schemas.microsoft.com/office/drawing/2014/main" val="3053529717"/>
                  </a:ext>
                </a:extLst>
              </a:tr>
            </a:tbl>
          </a:graphicData>
        </a:graphic>
      </p:graphicFrame>
      <p:sp>
        <p:nvSpPr>
          <p:cNvPr id="5" name="テキスト ボックス 4">
            <a:extLst>
              <a:ext uri="{FF2B5EF4-FFF2-40B4-BE49-F238E27FC236}">
                <a16:creationId xmlns:a16="http://schemas.microsoft.com/office/drawing/2014/main" id="{3D2889B1-3879-4A4D-8377-4F4E6FA8AAE8}"/>
              </a:ext>
            </a:extLst>
          </p:cNvPr>
          <p:cNvSpPr txBox="1"/>
          <p:nvPr/>
        </p:nvSpPr>
        <p:spPr>
          <a:xfrm>
            <a:off x="809080" y="4149080"/>
            <a:ext cx="2508547" cy="523220"/>
          </a:xfrm>
          <a:prstGeom prst="rect">
            <a:avLst/>
          </a:prstGeom>
          <a:noFill/>
        </p:spPr>
        <p:txBody>
          <a:bodyPr wrap="squar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1</a:t>
            </a:r>
            <a:r>
              <a:rPr kumimoji="1" lang="ja-JP" altLang="en-US" sz="2800" dirty="0"/>
              <a:t>：目の和が</a:t>
            </a:r>
            <a:r>
              <a:rPr lang="en-US" altLang="ja-JP" sz="2800" dirty="0"/>
              <a:t>7</a:t>
            </a:r>
            <a:endParaRPr kumimoji="1" lang="ja-JP" altLang="en-US" sz="2800" dirty="0"/>
          </a:p>
        </p:txBody>
      </p:sp>
      <p:sp>
        <p:nvSpPr>
          <p:cNvPr id="7" name="テキスト ボックス 6">
            <a:extLst>
              <a:ext uri="{FF2B5EF4-FFF2-40B4-BE49-F238E27FC236}">
                <a16:creationId xmlns:a16="http://schemas.microsoft.com/office/drawing/2014/main" id="{308977D7-719E-477B-83D5-871D95A73DCB}"/>
              </a:ext>
            </a:extLst>
          </p:cNvPr>
          <p:cNvSpPr txBox="1"/>
          <p:nvPr/>
        </p:nvSpPr>
        <p:spPr>
          <a:xfrm>
            <a:off x="809080" y="4672300"/>
            <a:ext cx="3392275"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2</a:t>
            </a:r>
            <a:r>
              <a:rPr kumimoji="1" lang="ja-JP" altLang="en-US" sz="2800" dirty="0"/>
              <a:t>：</a:t>
            </a:r>
            <a:r>
              <a:rPr lang="ja-JP" altLang="en-US" sz="2800" dirty="0"/>
              <a:t>いずれかの</a:t>
            </a:r>
            <a:r>
              <a:rPr kumimoji="1" lang="ja-JP" altLang="en-US" sz="2800" dirty="0"/>
              <a:t>目が</a:t>
            </a:r>
            <a:r>
              <a:rPr kumimoji="1" lang="en-US" altLang="ja-JP" sz="2800" dirty="0"/>
              <a:t>6</a:t>
            </a:r>
            <a:endParaRPr kumimoji="1" lang="ja-JP" altLang="en-US" sz="2800" dirty="0"/>
          </a:p>
        </p:txBody>
      </p:sp>
      <p:sp>
        <p:nvSpPr>
          <p:cNvPr id="3" name="テキスト ボックス 2">
            <a:extLst>
              <a:ext uri="{FF2B5EF4-FFF2-40B4-BE49-F238E27FC236}">
                <a16:creationId xmlns:a16="http://schemas.microsoft.com/office/drawing/2014/main" id="{E24E5B9B-E54F-4642-A371-9D7DA098F56B}"/>
              </a:ext>
            </a:extLst>
          </p:cNvPr>
          <p:cNvSpPr txBox="1"/>
          <p:nvPr/>
        </p:nvSpPr>
        <p:spPr>
          <a:xfrm>
            <a:off x="755576" y="5373216"/>
            <a:ext cx="7930376" cy="461665"/>
          </a:xfrm>
          <a:prstGeom prst="rect">
            <a:avLst/>
          </a:prstGeom>
          <a:noFill/>
        </p:spPr>
        <p:txBody>
          <a:bodyPr wrap="none" rtlCol="0">
            <a:spAutoFit/>
          </a:bodyPr>
          <a:lstStyle/>
          <a:p>
            <a:r>
              <a:rPr lang="ja-JP" altLang="en-US" sz="2400" dirty="0"/>
              <a:t>この２つの事象は排反ではないので，加法定理は使えない．</a:t>
            </a:r>
            <a:endParaRPr kumimoji="1" lang="ja-JP" altLang="en-US" sz="2400" dirty="0"/>
          </a:p>
        </p:txBody>
      </p:sp>
    </p:spTree>
    <p:extLst>
      <p:ext uri="{BB962C8B-B14F-4D97-AF65-F5344CB8AC3E}">
        <p14:creationId xmlns:p14="http://schemas.microsoft.com/office/powerpoint/2010/main" val="15657666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例題（再）</a:t>
            </a:r>
          </a:p>
        </p:txBody>
      </p:sp>
      <p:sp>
        <p:nvSpPr>
          <p:cNvPr id="3" name="コンテンツ プレースホルダ 2"/>
          <p:cNvSpPr>
            <a:spLocks noGrp="1"/>
          </p:cNvSpPr>
          <p:nvPr>
            <p:ph idx="1"/>
          </p:nvPr>
        </p:nvSpPr>
        <p:spPr/>
        <p:txBody>
          <a:bodyPr/>
          <a:lstStyle/>
          <a:p>
            <a:r>
              <a:rPr kumimoji="1" lang="ja-JP" altLang="en-US" dirty="0"/>
              <a:t>１０本のくじのうち，３本があたりである．Ａさんが最初にくじをひき，つぎにＢさんがくじを引く．Ｂさんがあたりくじを引く確率はいくつか．引いたくじは元には戻さないものとする．</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2357422" y="1214422"/>
            <a:ext cx="4286280" cy="235745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9" name="角丸四角形 28"/>
          <p:cNvSpPr/>
          <p:nvPr/>
        </p:nvSpPr>
        <p:spPr>
          <a:xfrm>
            <a:off x="4714876" y="1785926"/>
            <a:ext cx="1643074" cy="15716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角丸四角形 25"/>
          <p:cNvSpPr/>
          <p:nvPr/>
        </p:nvSpPr>
        <p:spPr>
          <a:xfrm>
            <a:off x="2428860" y="1714488"/>
            <a:ext cx="1714512" cy="15716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3428992" y="428604"/>
            <a:ext cx="1928826"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3200" b="1" dirty="0">
                <a:solidFill>
                  <a:srgbClr val="FF0000"/>
                </a:solidFill>
              </a:rPr>
              <a:t>加</a:t>
            </a:r>
            <a:r>
              <a:rPr kumimoji="1" lang="ja-JP" altLang="en-US" sz="3200" b="1" dirty="0">
                <a:solidFill>
                  <a:srgbClr val="FF0000"/>
                </a:solidFill>
              </a:rPr>
              <a:t>法定理</a:t>
            </a:r>
          </a:p>
        </p:txBody>
      </p:sp>
      <p:sp>
        <p:nvSpPr>
          <p:cNvPr id="21" name="テキスト ボックス 20"/>
          <p:cNvSpPr txBox="1"/>
          <p:nvPr/>
        </p:nvSpPr>
        <p:spPr>
          <a:xfrm>
            <a:off x="714348" y="4143380"/>
            <a:ext cx="3621504"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en-US" sz="3200" dirty="0"/>
              <a:t>「</a:t>
            </a:r>
            <a:r>
              <a:rPr kumimoji="1" lang="ja-JP" altLang="en-US" sz="3200" dirty="0"/>
              <a:t>Ａ</a:t>
            </a:r>
            <a:r>
              <a:rPr lang="ja-JP" altLang="en-US" sz="3200" dirty="0"/>
              <a:t>あたり，Ｂあたり」</a:t>
            </a:r>
            <a:endParaRPr kumimoji="1" lang="ja-JP" altLang="en-US" sz="3200" dirty="0"/>
          </a:p>
        </p:txBody>
      </p:sp>
      <p:sp>
        <p:nvSpPr>
          <p:cNvPr id="23" name="テキスト ボックス 22"/>
          <p:cNvSpPr txBox="1"/>
          <p:nvPr/>
        </p:nvSpPr>
        <p:spPr>
          <a:xfrm>
            <a:off x="5000628" y="4143380"/>
            <a:ext cx="3773790"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3200" dirty="0"/>
              <a:t>「Ａ</a:t>
            </a:r>
            <a:r>
              <a:rPr lang="ja-JP" altLang="en-US" sz="3200" dirty="0"/>
              <a:t>はずれ，Ｂあたり」</a:t>
            </a:r>
            <a:endParaRPr kumimoji="1" lang="ja-JP" altLang="en-US" sz="3200" dirty="0"/>
          </a:p>
        </p:txBody>
      </p:sp>
      <p:cxnSp>
        <p:nvCxnSpPr>
          <p:cNvPr id="32" name="直線矢印コネクタ 31"/>
          <p:cNvCxnSpPr/>
          <p:nvPr/>
        </p:nvCxnSpPr>
        <p:spPr>
          <a:xfrm rot="5400000" flipH="1" flipV="1">
            <a:off x="2714612" y="3429000"/>
            <a:ext cx="642942" cy="3571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直線矢印コネクタ 33"/>
          <p:cNvCxnSpPr/>
          <p:nvPr/>
        </p:nvCxnSpPr>
        <p:spPr>
          <a:xfrm rot="16200000" flipV="1">
            <a:off x="5679289" y="3464719"/>
            <a:ext cx="500066"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6" name="対角する 2 つの角を切り取った四角形 35"/>
          <p:cNvSpPr/>
          <p:nvPr/>
        </p:nvSpPr>
        <p:spPr>
          <a:xfrm>
            <a:off x="2786050" y="5357826"/>
            <a:ext cx="4071966" cy="928694"/>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dirty="0"/>
              <a:t>互いに排反</a:t>
            </a:r>
          </a:p>
        </p:txBody>
      </p:sp>
      <p:sp>
        <p:nvSpPr>
          <p:cNvPr id="43" name="屈折矢印 42"/>
          <p:cNvSpPr/>
          <p:nvPr/>
        </p:nvSpPr>
        <p:spPr>
          <a:xfrm flipH="1">
            <a:off x="1571604" y="4929198"/>
            <a:ext cx="857256" cy="928694"/>
          </a:xfrm>
          <a:prstGeom prst="bentUpArrow">
            <a:avLst>
              <a:gd name="adj1" fmla="val 25000"/>
              <a:gd name="adj2" fmla="val 25000"/>
              <a:gd name="adj3" fmla="val 2226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6" name="屈折矢印 45"/>
          <p:cNvSpPr/>
          <p:nvPr/>
        </p:nvSpPr>
        <p:spPr>
          <a:xfrm>
            <a:off x="7224730" y="5010160"/>
            <a:ext cx="857256" cy="928694"/>
          </a:xfrm>
          <a:prstGeom prst="ben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4" name="テキスト ボックス 13"/>
              <p:cNvSpPr txBox="1"/>
              <p:nvPr/>
            </p:nvSpPr>
            <p:spPr>
              <a:xfrm>
                <a:off x="1280065" y="1884438"/>
                <a:ext cx="6440994" cy="1272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latin typeface="Cambria Math" panose="02040503050406030204" pitchFamily="18" charset="0"/>
                        </a:rPr>
                        <m:t>𝑃</m:t>
                      </m:r>
                      <m:r>
                        <a:rPr kumimoji="1" lang="en-US" altLang="ja-JP" sz="4400" b="0" i="1" smtClean="0">
                          <a:latin typeface="Cambria Math" panose="02040503050406030204" pitchFamily="18" charset="0"/>
                        </a:rPr>
                        <m:t>=</m:t>
                      </m:r>
                      <m:f>
                        <m:fPr>
                          <m:ctrlPr>
                            <a:rPr kumimoji="1" lang="en-US" altLang="ja-JP" sz="4400" b="0" i="1" smtClean="0">
                              <a:latin typeface="Cambria Math" panose="02040503050406030204" pitchFamily="18" charset="0"/>
                            </a:rPr>
                          </m:ctrlPr>
                        </m:fPr>
                        <m:num>
                          <m:r>
                            <a:rPr kumimoji="1" lang="en-US" altLang="ja-JP" sz="4400" b="0" i="1" smtClean="0">
                              <a:latin typeface="Cambria Math" panose="02040503050406030204" pitchFamily="18" charset="0"/>
                            </a:rPr>
                            <m:t>3</m:t>
                          </m:r>
                        </m:num>
                        <m:den>
                          <m:r>
                            <a:rPr kumimoji="1" lang="en-US" altLang="ja-JP" sz="4400" b="0" i="1" smtClean="0">
                              <a:latin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2</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7</m:t>
                          </m:r>
                        </m:num>
                        <m:den>
                          <m:r>
                            <a:rPr kumimoji="1" lang="en-US" altLang="ja-JP" sz="4400" b="0" i="1" smtClean="0">
                              <a:latin typeface="Cambria Math" panose="02040503050406030204" pitchFamily="18" charset="0"/>
                              <a:ea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10</m:t>
                          </m:r>
                        </m:den>
                      </m:f>
                    </m:oMath>
                  </m:oMathPara>
                </a14:m>
                <a:endParaRPr kumimoji="1" lang="ja-JP" altLang="en-US" sz="4400"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280065" y="1884438"/>
                <a:ext cx="6440994" cy="1272080"/>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例題の標本空間</a:t>
            </a:r>
          </a:p>
        </p:txBody>
      </p:sp>
      <p:grpSp>
        <p:nvGrpSpPr>
          <p:cNvPr id="29" name="グループ化 28"/>
          <p:cNvGrpSpPr/>
          <p:nvPr/>
        </p:nvGrpSpPr>
        <p:grpSpPr>
          <a:xfrm>
            <a:off x="2285984" y="2000240"/>
            <a:ext cx="3571900" cy="3143272"/>
            <a:chOff x="2143108" y="1714488"/>
            <a:chExt cx="3571900" cy="3143272"/>
          </a:xfrm>
        </p:grpSpPr>
        <p:cxnSp>
          <p:nvCxnSpPr>
            <p:cNvPr id="6" name="直線コネクタ 5"/>
            <p:cNvCxnSpPr/>
            <p:nvPr/>
          </p:nvCxnSpPr>
          <p:spPr>
            <a:xfrm rot="5400000">
              <a:off x="928662" y="3143248"/>
              <a:ext cx="28575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357422" y="4572008"/>
              <a:ext cx="33575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143108" y="2500306"/>
              <a:ext cx="4286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143108" y="3643314"/>
              <a:ext cx="4286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5400000">
              <a:off x="3178959" y="4607727"/>
              <a:ext cx="5000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a:off x="4750595" y="4607727"/>
              <a:ext cx="50006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円/楕円 18"/>
          <p:cNvSpPr/>
          <p:nvPr/>
        </p:nvSpPr>
        <p:spPr>
          <a:xfrm>
            <a:off x="3357554" y="3714752"/>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3357554" y="257174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4929190" y="257174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4929190" y="3714752"/>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940152" y="4509120"/>
            <a:ext cx="1709122" cy="584775"/>
          </a:xfrm>
          <a:prstGeom prst="rect">
            <a:avLst/>
          </a:prstGeom>
          <a:noFill/>
        </p:spPr>
        <p:txBody>
          <a:bodyPr wrap="none" rtlCol="0">
            <a:spAutoFit/>
          </a:bodyPr>
          <a:lstStyle/>
          <a:p>
            <a:r>
              <a:rPr kumimoji="1" lang="ja-JP" altLang="en-US" sz="3200" dirty="0"/>
              <a:t>Ａの結果</a:t>
            </a:r>
          </a:p>
        </p:txBody>
      </p:sp>
      <p:sp>
        <p:nvSpPr>
          <p:cNvPr id="24" name="テキスト ボックス 23"/>
          <p:cNvSpPr txBox="1"/>
          <p:nvPr/>
        </p:nvSpPr>
        <p:spPr>
          <a:xfrm>
            <a:off x="1619672" y="1412776"/>
            <a:ext cx="1734770" cy="584775"/>
          </a:xfrm>
          <a:prstGeom prst="rect">
            <a:avLst/>
          </a:prstGeom>
          <a:noFill/>
        </p:spPr>
        <p:txBody>
          <a:bodyPr wrap="none" rtlCol="0">
            <a:spAutoFit/>
          </a:bodyPr>
          <a:lstStyle/>
          <a:p>
            <a:r>
              <a:rPr lang="ja-JP" altLang="en-US" sz="3200" dirty="0"/>
              <a:t>Ｂ</a:t>
            </a:r>
            <a:r>
              <a:rPr kumimoji="1" lang="ja-JP" altLang="en-US" sz="3200" dirty="0"/>
              <a:t>の結果</a:t>
            </a:r>
          </a:p>
        </p:txBody>
      </p:sp>
      <p:sp>
        <p:nvSpPr>
          <p:cNvPr id="25" name="テキスト ボックス 24"/>
          <p:cNvSpPr txBox="1"/>
          <p:nvPr/>
        </p:nvSpPr>
        <p:spPr>
          <a:xfrm>
            <a:off x="2857488" y="5286388"/>
            <a:ext cx="1255472" cy="584775"/>
          </a:xfrm>
          <a:prstGeom prst="rect">
            <a:avLst/>
          </a:prstGeom>
          <a:noFill/>
        </p:spPr>
        <p:txBody>
          <a:bodyPr wrap="none" rtlCol="0">
            <a:spAutoFit/>
          </a:bodyPr>
          <a:lstStyle/>
          <a:p>
            <a:r>
              <a:rPr lang="ja-JP" altLang="en-US" sz="3200" dirty="0"/>
              <a:t>あたり</a:t>
            </a:r>
            <a:endParaRPr kumimoji="1" lang="ja-JP" altLang="en-US" sz="3200" dirty="0"/>
          </a:p>
        </p:txBody>
      </p:sp>
      <p:sp>
        <p:nvSpPr>
          <p:cNvPr id="26" name="テキスト ボックス 25"/>
          <p:cNvSpPr txBox="1"/>
          <p:nvPr/>
        </p:nvSpPr>
        <p:spPr>
          <a:xfrm>
            <a:off x="785786" y="2428868"/>
            <a:ext cx="1255472" cy="584775"/>
          </a:xfrm>
          <a:prstGeom prst="rect">
            <a:avLst/>
          </a:prstGeom>
          <a:noFill/>
        </p:spPr>
        <p:txBody>
          <a:bodyPr wrap="none" rtlCol="0">
            <a:spAutoFit/>
          </a:bodyPr>
          <a:lstStyle/>
          <a:p>
            <a:r>
              <a:rPr lang="ja-JP" altLang="en-US" sz="3200" dirty="0"/>
              <a:t>あたり</a:t>
            </a:r>
            <a:endParaRPr kumimoji="1" lang="ja-JP" altLang="en-US" sz="3200" dirty="0"/>
          </a:p>
        </p:txBody>
      </p:sp>
      <p:sp>
        <p:nvSpPr>
          <p:cNvPr id="27" name="テキスト ボックス 26"/>
          <p:cNvSpPr txBox="1"/>
          <p:nvPr/>
        </p:nvSpPr>
        <p:spPr>
          <a:xfrm>
            <a:off x="785786" y="3643314"/>
            <a:ext cx="1407758" cy="584775"/>
          </a:xfrm>
          <a:prstGeom prst="rect">
            <a:avLst/>
          </a:prstGeom>
          <a:noFill/>
        </p:spPr>
        <p:txBody>
          <a:bodyPr wrap="none" rtlCol="0">
            <a:spAutoFit/>
          </a:bodyPr>
          <a:lstStyle/>
          <a:p>
            <a:r>
              <a:rPr lang="ja-JP" altLang="en-US" sz="3200" dirty="0"/>
              <a:t>はずれ</a:t>
            </a:r>
            <a:endParaRPr kumimoji="1" lang="ja-JP" altLang="en-US" sz="3200" dirty="0"/>
          </a:p>
        </p:txBody>
      </p:sp>
      <p:sp>
        <p:nvSpPr>
          <p:cNvPr id="28" name="テキスト ボックス 27"/>
          <p:cNvSpPr txBox="1"/>
          <p:nvPr/>
        </p:nvSpPr>
        <p:spPr>
          <a:xfrm>
            <a:off x="4500562" y="5286388"/>
            <a:ext cx="1407758" cy="584775"/>
          </a:xfrm>
          <a:prstGeom prst="rect">
            <a:avLst/>
          </a:prstGeom>
          <a:noFill/>
        </p:spPr>
        <p:txBody>
          <a:bodyPr wrap="none" rtlCol="0">
            <a:spAutoFit/>
          </a:bodyPr>
          <a:lstStyle/>
          <a:p>
            <a:r>
              <a:rPr lang="ja-JP" altLang="en-US" sz="3200" dirty="0"/>
              <a:t>はずれ</a:t>
            </a:r>
            <a:endParaRPr kumimoji="1" lang="ja-JP" altLang="en-US" sz="3200" dirty="0"/>
          </a:p>
        </p:txBody>
      </p:sp>
      <p:sp>
        <p:nvSpPr>
          <p:cNvPr id="30" name="円/楕円 29"/>
          <p:cNvSpPr/>
          <p:nvPr/>
        </p:nvSpPr>
        <p:spPr>
          <a:xfrm>
            <a:off x="2857488" y="2214554"/>
            <a:ext cx="3143272" cy="1143008"/>
          </a:xfrm>
          <a:prstGeom prst="ellipse">
            <a:avLst/>
          </a:prstGeom>
          <a:no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6286512" y="2857496"/>
            <a:ext cx="2497800" cy="1077218"/>
          </a:xfrm>
          <a:prstGeom prst="rect">
            <a:avLst/>
          </a:prstGeom>
          <a:noFill/>
        </p:spPr>
        <p:txBody>
          <a:bodyPr wrap="none" rtlCol="0">
            <a:spAutoFit/>
          </a:bodyPr>
          <a:lstStyle/>
          <a:p>
            <a:r>
              <a:rPr lang="ja-JP" altLang="en-US" sz="3200" dirty="0">
                <a:solidFill>
                  <a:srgbClr val="FF0000"/>
                </a:solidFill>
              </a:rPr>
              <a:t>４つの事象は</a:t>
            </a:r>
            <a:endParaRPr lang="en-US" altLang="ja-JP" sz="3200" dirty="0">
              <a:solidFill>
                <a:srgbClr val="FF0000"/>
              </a:solidFill>
            </a:endParaRPr>
          </a:p>
          <a:p>
            <a:r>
              <a:rPr kumimoji="1" lang="ja-JP" altLang="en-US" sz="3200" dirty="0">
                <a:solidFill>
                  <a:srgbClr val="FF0000"/>
                </a:solidFill>
              </a:rPr>
              <a:t>互いに排反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1+#ppt_w/2"/>
                                          </p:val>
                                        </p:tav>
                                        <p:tav tm="100000">
                                          <p:val>
                                            <p:strVal val="#ppt_x"/>
                                          </p:val>
                                        </p:tav>
                                      </p:tavLst>
                                    </p:anim>
                                    <p:anim calcmode="lin" valueType="num">
                                      <p:cBhvr additive="base">
                                        <p:cTn id="8"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dirty="0"/>
          </a:p>
        </p:txBody>
      </p:sp>
      <p:sp>
        <p:nvSpPr>
          <p:cNvPr id="5" name="コンテンツ プレースホルダ 4"/>
          <p:cNvSpPr>
            <a:spLocks noGrp="1"/>
          </p:cNvSpPr>
          <p:nvPr>
            <p:ph idx="1"/>
          </p:nvPr>
        </p:nvSpPr>
        <p:spPr/>
        <p:txBody>
          <a:bodyPr>
            <a:normAutofit lnSpcReduction="10000"/>
          </a:bodyPr>
          <a:lstStyle/>
          <a:p>
            <a:r>
              <a:rPr kumimoji="1" lang="ja-JP" altLang="en-US" dirty="0"/>
              <a:t>この例題で，１０本のくじすべてを区別した場合は，</a:t>
            </a:r>
            <a:r>
              <a:rPr kumimoji="1" lang="en-US" altLang="ja-JP" dirty="0"/>
              <a:t>90</a:t>
            </a:r>
            <a:r>
              <a:rPr kumimoji="1" lang="ja-JP" altLang="en-US" dirty="0"/>
              <a:t>個の標本点を含む標本空間が構成される．</a:t>
            </a:r>
            <a:endParaRPr kumimoji="1" lang="en-US" altLang="ja-JP" dirty="0"/>
          </a:p>
          <a:p>
            <a:pPr lvl="1"/>
            <a:r>
              <a:rPr lang="ja-JP" altLang="en-US" dirty="0"/>
              <a:t>各標本点に付与される確率は </a:t>
            </a:r>
            <a:r>
              <a:rPr lang="en-US" altLang="ja-JP" dirty="0"/>
              <a:t>1/90</a:t>
            </a:r>
            <a:endParaRPr kumimoji="1" lang="en-US" altLang="ja-JP" dirty="0"/>
          </a:p>
          <a:p>
            <a:r>
              <a:rPr lang="ja-JP" altLang="en-US" dirty="0"/>
              <a:t>ここで提示した標本空間は，</a:t>
            </a:r>
            <a:r>
              <a:rPr lang="en-US" altLang="ja-JP" dirty="0"/>
              <a:t>90</a:t>
            </a:r>
            <a:r>
              <a:rPr lang="ja-JP" altLang="en-US" dirty="0"/>
              <a:t>個の点を含む標本空間において，区別しない点をまとめたものと考えられる．（章末問題７参照）</a:t>
            </a:r>
            <a:endParaRPr lang="en-US" altLang="ja-JP" dirty="0"/>
          </a:p>
          <a:p>
            <a:pPr lvl="1"/>
            <a:r>
              <a:rPr lang="ja-JP" altLang="en-US" dirty="0"/>
              <a:t>それぞれの標本点に付与される確率は，まとめられた点の数に対応する．</a:t>
            </a:r>
            <a:endParaRPr lang="en-US" altLang="ja-JP"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樹形図（確率の木）での標本空間</a:t>
            </a:r>
            <a:endParaRPr kumimoji="1" lang="ja-JP" altLang="en-US" dirty="0"/>
          </a:p>
        </p:txBody>
      </p:sp>
      <p:grpSp>
        <p:nvGrpSpPr>
          <p:cNvPr id="16" name="グループ化 27"/>
          <p:cNvGrpSpPr/>
          <p:nvPr/>
        </p:nvGrpSpPr>
        <p:grpSpPr>
          <a:xfrm>
            <a:off x="1115616" y="1928802"/>
            <a:ext cx="5683205" cy="3868266"/>
            <a:chOff x="285150" y="2227094"/>
            <a:chExt cx="5683205" cy="3868266"/>
          </a:xfrm>
        </p:grpSpPr>
        <p:sp>
          <p:nvSpPr>
            <p:cNvPr id="4" name="テキスト ボックス 3"/>
            <p:cNvSpPr txBox="1"/>
            <p:nvPr/>
          </p:nvSpPr>
          <p:spPr>
            <a:xfrm>
              <a:off x="1509286" y="3007212"/>
              <a:ext cx="1548822" cy="584775"/>
            </a:xfrm>
            <a:prstGeom prst="rect">
              <a:avLst/>
            </a:prstGeom>
            <a:noFill/>
          </p:spPr>
          <p:txBody>
            <a:bodyPr wrap="none" rtlCol="0">
              <a:spAutoFit/>
            </a:bodyPr>
            <a:lstStyle/>
            <a:p>
              <a:r>
                <a:rPr kumimoji="1" lang="ja-JP" altLang="en-US" sz="3200" dirty="0"/>
                <a:t>Ａあたり</a:t>
              </a:r>
            </a:p>
          </p:txBody>
        </p:sp>
        <p:sp>
          <p:nvSpPr>
            <p:cNvPr id="5" name="テキスト ボックス 4"/>
            <p:cNvSpPr txBox="1"/>
            <p:nvPr/>
          </p:nvSpPr>
          <p:spPr>
            <a:xfrm>
              <a:off x="1509286" y="4807412"/>
              <a:ext cx="1701107" cy="584775"/>
            </a:xfrm>
            <a:prstGeom prst="rect">
              <a:avLst/>
            </a:prstGeom>
            <a:noFill/>
          </p:spPr>
          <p:txBody>
            <a:bodyPr wrap="none" rtlCol="0">
              <a:spAutoFit/>
            </a:bodyPr>
            <a:lstStyle/>
            <a:p>
              <a:r>
                <a:rPr lang="ja-JP" altLang="en-US" sz="3200" dirty="0"/>
                <a:t>Ａはずれ</a:t>
              </a:r>
              <a:endParaRPr kumimoji="1" lang="ja-JP" altLang="en-US" sz="3200" dirty="0"/>
            </a:p>
          </p:txBody>
        </p:sp>
        <p:sp>
          <p:nvSpPr>
            <p:cNvPr id="6" name="テキスト ボックス 5"/>
            <p:cNvSpPr txBox="1"/>
            <p:nvPr/>
          </p:nvSpPr>
          <p:spPr>
            <a:xfrm>
              <a:off x="4241600" y="2227094"/>
              <a:ext cx="1574470" cy="584775"/>
            </a:xfrm>
            <a:prstGeom prst="rect">
              <a:avLst/>
            </a:prstGeom>
            <a:noFill/>
          </p:spPr>
          <p:txBody>
            <a:bodyPr wrap="none" rtlCol="0">
              <a:spAutoFit/>
            </a:bodyPr>
            <a:lstStyle/>
            <a:p>
              <a:r>
                <a:rPr lang="ja-JP" altLang="en-US" sz="3200" dirty="0"/>
                <a:t>Ｂ</a:t>
              </a:r>
              <a:r>
                <a:rPr kumimoji="1" lang="ja-JP" altLang="en-US" sz="3200" dirty="0"/>
                <a:t>あたり</a:t>
              </a:r>
            </a:p>
          </p:txBody>
        </p:sp>
        <p:sp>
          <p:nvSpPr>
            <p:cNvPr id="7" name="テキスト ボックス 6"/>
            <p:cNvSpPr txBox="1"/>
            <p:nvPr/>
          </p:nvSpPr>
          <p:spPr>
            <a:xfrm>
              <a:off x="4241600" y="5370366"/>
              <a:ext cx="1726755" cy="584775"/>
            </a:xfrm>
            <a:prstGeom prst="rect">
              <a:avLst/>
            </a:prstGeom>
            <a:noFill/>
          </p:spPr>
          <p:txBody>
            <a:bodyPr wrap="none" rtlCol="0">
              <a:spAutoFit/>
            </a:bodyPr>
            <a:lstStyle/>
            <a:p>
              <a:r>
                <a:rPr lang="ja-JP" altLang="en-US" sz="3200" dirty="0"/>
                <a:t>Ｂはずれ</a:t>
              </a:r>
              <a:endParaRPr kumimoji="1" lang="ja-JP" altLang="en-US" sz="3200" dirty="0"/>
            </a:p>
          </p:txBody>
        </p:sp>
        <p:sp>
          <p:nvSpPr>
            <p:cNvPr id="8" name="テキスト ボックス 7"/>
            <p:cNvSpPr txBox="1"/>
            <p:nvPr/>
          </p:nvSpPr>
          <p:spPr>
            <a:xfrm>
              <a:off x="4241600" y="3441540"/>
              <a:ext cx="1726755" cy="584775"/>
            </a:xfrm>
            <a:prstGeom prst="rect">
              <a:avLst/>
            </a:prstGeom>
            <a:noFill/>
          </p:spPr>
          <p:txBody>
            <a:bodyPr wrap="none" rtlCol="0">
              <a:spAutoFit/>
            </a:bodyPr>
            <a:lstStyle/>
            <a:p>
              <a:r>
                <a:rPr lang="ja-JP" altLang="en-US" sz="3200" dirty="0"/>
                <a:t>Ｂはずれ</a:t>
              </a:r>
              <a:endParaRPr kumimoji="1" lang="ja-JP" altLang="en-US" sz="3200" dirty="0"/>
            </a:p>
          </p:txBody>
        </p:sp>
        <p:sp>
          <p:nvSpPr>
            <p:cNvPr id="9" name="テキスト ボックス 8"/>
            <p:cNvSpPr txBox="1"/>
            <p:nvPr/>
          </p:nvSpPr>
          <p:spPr>
            <a:xfrm>
              <a:off x="4241600" y="4155920"/>
              <a:ext cx="1574470" cy="584775"/>
            </a:xfrm>
            <a:prstGeom prst="rect">
              <a:avLst/>
            </a:prstGeom>
            <a:noFill/>
          </p:spPr>
          <p:txBody>
            <a:bodyPr wrap="none" rtlCol="0">
              <a:spAutoFit/>
            </a:bodyPr>
            <a:lstStyle/>
            <a:p>
              <a:r>
                <a:rPr lang="ja-JP" altLang="en-US" sz="3200" dirty="0"/>
                <a:t>Ｂ</a:t>
              </a:r>
              <a:r>
                <a:rPr kumimoji="1" lang="ja-JP" altLang="en-US" sz="3200" dirty="0"/>
                <a:t>あたり</a:t>
              </a:r>
            </a:p>
          </p:txBody>
        </p:sp>
        <p:sp>
          <p:nvSpPr>
            <p:cNvPr id="10" name="テキスト ボックス 9"/>
            <p:cNvSpPr txBox="1"/>
            <p:nvPr/>
          </p:nvSpPr>
          <p:spPr>
            <a:xfrm>
              <a:off x="357158" y="3223236"/>
              <a:ext cx="872355" cy="523220"/>
            </a:xfrm>
            <a:prstGeom prst="rect">
              <a:avLst/>
            </a:prstGeom>
            <a:noFill/>
          </p:spPr>
          <p:txBody>
            <a:bodyPr wrap="square" rtlCol="0">
              <a:spAutoFit/>
            </a:bodyPr>
            <a:lstStyle/>
            <a:p>
              <a:r>
                <a:rPr kumimoji="1" lang="en-US" altLang="ja-JP" sz="2800" dirty="0"/>
                <a:t>3/10</a:t>
              </a:r>
              <a:endParaRPr kumimoji="1" lang="ja-JP" altLang="en-US" sz="2800" dirty="0"/>
            </a:p>
          </p:txBody>
        </p:sp>
        <p:sp>
          <p:nvSpPr>
            <p:cNvPr id="11" name="テキスト ボックス 10"/>
            <p:cNvSpPr txBox="1"/>
            <p:nvPr/>
          </p:nvSpPr>
          <p:spPr>
            <a:xfrm>
              <a:off x="285150" y="4663396"/>
              <a:ext cx="872355" cy="523220"/>
            </a:xfrm>
            <a:prstGeom prst="rect">
              <a:avLst/>
            </a:prstGeom>
            <a:noFill/>
          </p:spPr>
          <p:txBody>
            <a:bodyPr wrap="none" rtlCol="0">
              <a:spAutoFit/>
            </a:bodyPr>
            <a:lstStyle/>
            <a:p>
              <a:r>
                <a:rPr lang="en-US" altLang="ja-JP" sz="2800" dirty="0"/>
                <a:t>7</a:t>
              </a:r>
              <a:r>
                <a:rPr kumimoji="1" lang="en-US" altLang="ja-JP" sz="2800" dirty="0"/>
                <a:t>/10</a:t>
              </a:r>
              <a:endParaRPr kumimoji="1" lang="ja-JP" altLang="en-US" sz="2800" dirty="0"/>
            </a:p>
          </p:txBody>
        </p:sp>
        <p:sp>
          <p:nvSpPr>
            <p:cNvPr id="12" name="テキスト ボックス 11"/>
            <p:cNvSpPr txBox="1"/>
            <p:nvPr/>
          </p:nvSpPr>
          <p:spPr>
            <a:xfrm>
              <a:off x="3093462" y="3439260"/>
              <a:ext cx="689612" cy="523220"/>
            </a:xfrm>
            <a:prstGeom prst="rect">
              <a:avLst/>
            </a:prstGeom>
            <a:noFill/>
          </p:spPr>
          <p:txBody>
            <a:bodyPr wrap="none" rtlCol="0">
              <a:spAutoFit/>
            </a:bodyPr>
            <a:lstStyle/>
            <a:p>
              <a:r>
                <a:rPr lang="en-US" altLang="ja-JP" sz="2800" dirty="0"/>
                <a:t>7</a:t>
              </a:r>
              <a:r>
                <a:rPr kumimoji="1" lang="en-US" altLang="ja-JP" sz="2800" dirty="0"/>
                <a:t>/9</a:t>
              </a:r>
              <a:endParaRPr kumimoji="1" lang="ja-JP" altLang="en-US" sz="2800" dirty="0"/>
            </a:p>
          </p:txBody>
        </p:sp>
        <p:sp>
          <p:nvSpPr>
            <p:cNvPr id="13" name="テキスト ボックス 12"/>
            <p:cNvSpPr txBox="1"/>
            <p:nvPr/>
          </p:nvSpPr>
          <p:spPr>
            <a:xfrm>
              <a:off x="3093462" y="2287132"/>
              <a:ext cx="689612" cy="523220"/>
            </a:xfrm>
            <a:prstGeom prst="rect">
              <a:avLst/>
            </a:prstGeom>
            <a:noFill/>
          </p:spPr>
          <p:txBody>
            <a:bodyPr wrap="none" rtlCol="0">
              <a:spAutoFit/>
            </a:bodyPr>
            <a:lstStyle/>
            <a:p>
              <a:r>
                <a:rPr lang="en-US" altLang="ja-JP" sz="2800" dirty="0"/>
                <a:t>2</a:t>
              </a:r>
              <a:r>
                <a:rPr kumimoji="1" lang="en-US" altLang="ja-JP" sz="2800" dirty="0"/>
                <a:t>/9</a:t>
              </a:r>
              <a:endParaRPr kumimoji="1" lang="ja-JP" altLang="en-US" sz="2800" dirty="0"/>
            </a:p>
          </p:txBody>
        </p:sp>
        <p:sp>
          <p:nvSpPr>
            <p:cNvPr id="14" name="テキスト ボックス 13"/>
            <p:cNvSpPr txBox="1"/>
            <p:nvPr/>
          </p:nvSpPr>
          <p:spPr>
            <a:xfrm>
              <a:off x="3143240" y="4214818"/>
              <a:ext cx="689612" cy="523220"/>
            </a:xfrm>
            <a:prstGeom prst="rect">
              <a:avLst/>
            </a:prstGeom>
            <a:noFill/>
          </p:spPr>
          <p:txBody>
            <a:bodyPr wrap="none" rtlCol="0">
              <a:spAutoFit/>
            </a:bodyPr>
            <a:lstStyle/>
            <a:p>
              <a:r>
                <a:rPr lang="en-US" altLang="ja-JP" sz="2800" dirty="0"/>
                <a:t>3</a:t>
              </a:r>
              <a:r>
                <a:rPr kumimoji="1" lang="en-US" altLang="ja-JP" sz="2800" dirty="0"/>
                <a:t>/9</a:t>
              </a:r>
              <a:endParaRPr kumimoji="1" lang="ja-JP" altLang="en-US" sz="2800" dirty="0"/>
            </a:p>
          </p:txBody>
        </p:sp>
        <p:sp>
          <p:nvSpPr>
            <p:cNvPr id="15" name="テキスト ボックス 14"/>
            <p:cNvSpPr txBox="1"/>
            <p:nvPr/>
          </p:nvSpPr>
          <p:spPr>
            <a:xfrm>
              <a:off x="3214678" y="5572140"/>
              <a:ext cx="689612" cy="523220"/>
            </a:xfrm>
            <a:prstGeom prst="rect">
              <a:avLst/>
            </a:prstGeom>
            <a:noFill/>
          </p:spPr>
          <p:txBody>
            <a:bodyPr wrap="none" rtlCol="0">
              <a:spAutoFit/>
            </a:bodyPr>
            <a:lstStyle/>
            <a:p>
              <a:r>
                <a:rPr lang="en-US" altLang="ja-JP" sz="2800" dirty="0"/>
                <a:t>6</a:t>
              </a:r>
              <a:r>
                <a:rPr kumimoji="1" lang="en-US" altLang="ja-JP" sz="2800" dirty="0"/>
                <a:t>/9</a:t>
              </a:r>
              <a:endParaRPr kumimoji="1" lang="ja-JP" altLang="en-US" sz="2800" dirty="0"/>
            </a:p>
          </p:txBody>
        </p:sp>
        <p:cxnSp>
          <p:nvCxnSpPr>
            <p:cNvPr id="19" name="直線コネクタ 18"/>
            <p:cNvCxnSpPr/>
            <p:nvPr/>
          </p:nvCxnSpPr>
          <p:spPr>
            <a:xfrm flipH="1">
              <a:off x="357158" y="3367252"/>
              <a:ext cx="1008112" cy="847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flipV="1">
              <a:off x="357158" y="4214818"/>
              <a:ext cx="1080120" cy="808618"/>
            </a:xfrm>
            <a:prstGeom prst="line">
              <a:avLst/>
            </a:prstGeom>
          </p:spPr>
          <p:style>
            <a:lnRef idx="1">
              <a:schemeClr val="accent1"/>
            </a:lnRef>
            <a:fillRef idx="0">
              <a:schemeClr val="accent1"/>
            </a:fillRef>
            <a:effectRef idx="0">
              <a:schemeClr val="accent1"/>
            </a:effectRef>
            <a:fontRef idx="minor">
              <a:schemeClr val="tx1"/>
            </a:fontRef>
          </p:style>
        </p:cxnSp>
        <p:grpSp>
          <p:nvGrpSpPr>
            <p:cNvPr id="17" name="グループ化 25"/>
            <p:cNvGrpSpPr/>
            <p:nvPr/>
          </p:nvGrpSpPr>
          <p:grpSpPr>
            <a:xfrm>
              <a:off x="3214678" y="2500306"/>
              <a:ext cx="919170" cy="3205186"/>
              <a:chOff x="3000364" y="2571744"/>
              <a:chExt cx="919170" cy="3205186"/>
            </a:xfrm>
          </p:grpSpPr>
          <p:cxnSp>
            <p:nvCxnSpPr>
              <p:cNvPr id="22" name="直線コネクタ 21"/>
              <p:cNvCxnSpPr/>
              <p:nvPr/>
            </p:nvCxnSpPr>
            <p:spPr>
              <a:xfrm rot="10800000" flipV="1">
                <a:off x="3000364" y="2571744"/>
                <a:ext cx="85725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flipV="1">
                <a:off x="3000364" y="4500570"/>
                <a:ext cx="85725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10800000">
                <a:off x="3000364" y="3214686"/>
                <a:ext cx="919170" cy="633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a:off x="3000364" y="5143512"/>
                <a:ext cx="919170" cy="633418"/>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37" name="円/楕円 36"/>
          <p:cNvSpPr/>
          <p:nvPr/>
        </p:nvSpPr>
        <p:spPr>
          <a:xfrm>
            <a:off x="6929454" y="2071678"/>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6929454" y="328612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6929454" y="4000504"/>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6929454" y="5214950"/>
            <a:ext cx="357190"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000628" y="5786454"/>
            <a:ext cx="3583032" cy="369332"/>
          </a:xfrm>
          <a:prstGeom prst="rect">
            <a:avLst/>
          </a:prstGeom>
          <a:noFill/>
        </p:spPr>
        <p:txBody>
          <a:bodyPr wrap="none" rtlCol="0">
            <a:spAutoFit/>
          </a:bodyPr>
          <a:lstStyle/>
          <a:p>
            <a:r>
              <a:rPr kumimoji="1" lang="ja-JP" altLang="en-US" dirty="0"/>
              <a:t>「合計が１」になっているのはどこ？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学習目標</a:t>
            </a:r>
          </a:p>
        </p:txBody>
      </p:sp>
      <p:sp>
        <p:nvSpPr>
          <p:cNvPr id="3" name="コンテンツ プレースホルダ 2"/>
          <p:cNvSpPr>
            <a:spLocks noGrp="1"/>
          </p:cNvSpPr>
          <p:nvPr>
            <p:ph idx="1"/>
          </p:nvPr>
        </p:nvSpPr>
        <p:spPr/>
        <p:txBody>
          <a:bodyPr/>
          <a:lstStyle/>
          <a:p>
            <a:r>
              <a:rPr lang="ja-JP" altLang="en-US" u="sng" dirty="0">
                <a:solidFill>
                  <a:srgbClr val="FF0000"/>
                </a:solidFill>
              </a:rPr>
              <a:t>標本空間</a:t>
            </a:r>
            <a:r>
              <a:rPr lang="ja-JP" altLang="en-US" dirty="0"/>
              <a:t>という概念を理解する．</a:t>
            </a:r>
            <a:endParaRPr lang="en-US" altLang="ja-JP" dirty="0"/>
          </a:p>
          <a:p>
            <a:pPr lvl="1"/>
            <a:r>
              <a:rPr kumimoji="1" lang="ja-JP" altLang="en-US" dirty="0"/>
              <a:t>可能な結果すべてを表現したもの．確率を考えるときの基本．</a:t>
            </a:r>
            <a:endParaRPr kumimoji="1" lang="en-US" altLang="ja-JP" dirty="0"/>
          </a:p>
          <a:p>
            <a:r>
              <a:rPr kumimoji="1" lang="ja-JP" altLang="en-US" u="sng" dirty="0">
                <a:solidFill>
                  <a:srgbClr val="FF0000"/>
                </a:solidFill>
              </a:rPr>
              <a:t>排反</a:t>
            </a:r>
            <a:r>
              <a:rPr kumimoji="1" lang="ja-JP" altLang="en-US" dirty="0"/>
              <a:t>の概念と，</a:t>
            </a:r>
            <a:r>
              <a:rPr kumimoji="1" lang="ja-JP" altLang="en-US" u="sng" dirty="0">
                <a:solidFill>
                  <a:srgbClr val="FF0000"/>
                </a:solidFill>
              </a:rPr>
              <a:t>加法定理</a:t>
            </a:r>
            <a:r>
              <a:rPr kumimoji="1" lang="ja-JP" altLang="en-US" dirty="0"/>
              <a:t>を理解する．</a:t>
            </a:r>
            <a:endParaRPr kumimoji="1" lang="en-US" altLang="ja-JP" dirty="0"/>
          </a:p>
          <a:p>
            <a:r>
              <a:rPr lang="ja-JP" altLang="en-US" u="sng" dirty="0">
                <a:solidFill>
                  <a:srgbClr val="FF0000"/>
                </a:solidFill>
              </a:rPr>
              <a:t>条件つき確率</a:t>
            </a:r>
            <a:r>
              <a:rPr lang="ja-JP" altLang="en-US" dirty="0"/>
              <a:t>と，</a:t>
            </a:r>
            <a:r>
              <a:rPr lang="ja-JP" altLang="en-US" u="sng" dirty="0">
                <a:solidFill>
                  <a:srgbClr val="FF0000"/>
                </a:solidFill>
              </a:rPr>
              <a:t>乗法定理</a:t>
            </a:r>
            <a:r>
              <a:rPr lang="ja-JP" altLang="en-US" dirty="0"/>
              <a:t>を理解する．</a:t>
            </a:r>
            <a:endParaRPr lang="en-US" altLang="ja-JP" dirty="0"/>
          </a:p>
          <a:p>
            <a:r>
              <a:rPr kumimoji="1" lang="ja-JP" altLang="en-US" u="sng" dirty="0">
                <a:solidFill>
                  <a:srgbClr val="FF0000"/>
                </a:solidFill>
              </a:rPr>
              <a:t>独立</a:t>
            </a:r>
            <a:r>
              <a:rPr kumimoji="1" lang="ja-JP" altLang="en-US" dirty="0"/>
              <a:t>の概念を理解する．</a:t>
            </a:r>
            <a:endParaRPr kumimoji="1" lang="en-US" altLang="ja-JP" dirty="0"/>
          </a:p>
        </p:txBody>
      </p:sp>
      <p:sp>
        <p:nvSpPr>
          <p:cNvPr id="5" name="テキスト ボックス 4"/>
          <p:cNvSpPr txBox="1"/>
          <p:nvPr/>
        </p:nvSpPr>
        <p:spPr>
          <a:xfrm>
            <a:off x="2000232" y="5214950"/>
            <a:ext cx="5113964" cy="400110"/>
          </a:xfrm>
          <a:prstGeom prst="rect">
            <a:avLst/>
          </a:prstGeom>
          <a:noFill/>
        </p:spPr>
        <p:txBody>
          <a:bodyPr wrap="none" rtlCol="0">
            <a:spAutoFit/>
          </a:bodyPr>
          <a:lstStyle/>
          <a:p>
            <a:r>
              <a:rPr lang="ja-JP" altLang="en-US" sz="2000" dirty="0"/>
              <a:t>「学習項目のリスト」（</a:t>
            </a:r>
            <a:r>
              <a:rPr lang="en-US" altLang="ja-JP" sz="2000" dirty="0"/>
              <a:t>stat_lu.xlsx</a:t>
            </a:r>
            <a:r>
              <a:rPr lang="ja-JP" altLang="en-US" sz="2000" dirty="0"/>
              <a:t>）を参照のこと</a:t>
            </a:r>
            <a:endParaRPr kumimoji="1" lang="ja-JP" alt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面積図での標本空間</a:t>
            </a:r>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556792"/>
            <a:ext cx="7200800" cy="4932340"/>
          </a:xfrm>
        </p:spPr>
      </p:pic>
    </p:spTree>
    <p:extLst>
      <p:ext uri="{BB962C8B-B14F-4D97-AF65-F5344CB8AC3E}">
        <p14:creationId xmlns:p14="http://schemas.microsoft.com/office/powerpoint/2010/main" val="35367969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６．乗法定理</a:t>
            </a:r>
            <a:endParaRPr kumimoji="1" lang="ja-JP" altLang="en-US" dirty="0"/>
          </a:p>
        </p:txBody>
      </p:sp>
      <p:sp>
        <p:nvSpPr>
          <p:cNvPr id="3" name="コンテンツ プレースホルダー 2"/>
          <p:cNvSpPr>
            <a:spLocks noGrp="1"/>
          </p:cNvSpPr>
          <p:nvPr>
            <p:ph idx="1"/>
          </p:nvPr>
        </p:nvSpPr>
        <p:spPr/>
        <p:txBody>
          <a:bodyPr/>
          <a:lstStyle/>
          <a:p>
            <a:r>
              <a:rPr lang="en-US" altLang="ja-JP" i="1" dirty="0">
                <a:latin typeface="Times New Roman" pitchFamily="18" charset="0"/>
                <a:cs typeface="Times New Roman" pitchFamily="18" charset="0"/>
              </a:rPr>
              <a:t>A</a:t>
            </a:r>
            <a:r>
              <a:rPr lang="en-US" altLang="ja-JP" baseline="-25000" dirty="0"/>
              <a:t>1</a:t>
            </a:r>
            <a:r>
              <a:rPr lang="en-US" altLang="ja-JP" dirty="0"/>
              <a:t> </a:t>
            </a:r>
            <a:r>
              <a:rPr lang="ja-JP" altLang="en-US" dirty="0"/>
              <a:t>および</a:t>
            </a:r>
            <a:r>
              <a:rPr lang="en-US" altLang="ja-JP" dirty="0"/>
              <a:t> </a:t>
            </a:r>
            <a:r>
              <a:rPr lang="en-US" altLang="ja-JP" i="1" dirty="0">
                <a:latin typeface="Times New Roman" pitchFamily="18" charset="0"/>
                <a:cs typeface="Times New Roman" pitchFamily="18" charset="0"/>
              </a:rPr>
              <a:t>A</a:t>
            </a:r>
            <a:r>
              <a:rPr lang="en-US" altLang="ja-JP" baseline="-25000" dirty="0"/>
              <a:t>2</a:t>
            </a:r>
            <a:r>
              <a:rPr lang="ja-JP" altLang="en-US" dirty="0"/>
              <a:t> の両方がともに生じるという事象を，</a:t>
            </a:r>
            <a:r>
              <a:rPr lang="ja-JP" altLang="en-US" u="sng" dirty="0">
                <a:solidFill>
                  <a:srgbClr val="FF0000"/>
                </a:solidFill>
              </a:rPr>
              <a:t>積事象</a:t>
            </a:r>
            <a:r>
              <a:rPr lang="ja-JP" altLang="en-US" dirty="0"/>
              <a:t>（</a:t>
            </a:r>
            <a:r>
              <a:rPr lang="en-US" altLang="ja-JP" dirty="0"/>
              <a:t>intersection of events</a:t>
            </a:r>
            <a:r>
              <a:rPr lang="ja-JP" altLang="en-US" dirty="0"/>
              <a:t>）と呼ぶ．</a:t>
            </a:r>
            <a:endParaRPr lang="en-US" altLang="ja-JP" dirty="0"/>
          </a:p>
          <a:p>
            <a:pPr marL="742950" lvl="2" indent="-342900">
              <a:buFont typeface="Wingdings" pitchFamily="2" charset="2"/>
              <a:buChar char="Ø"/>
            </a:pPr>
            <a:r>
              <a:rPr lang="ja-JP" altLang="en-US" sz="2800" dirty="0"/>
              <a:t>「</a:t>
            </a:r>
            <a:r>
              <a:rPr lang="en-US" altLang="ja-JP" sz="2800" i="1" dirty="0">
                <a:latin typeface="Times New Roman" pitchFamily="18" charset="0"/>
                <a:cs typeface="Times New Roman" pitchFamily="18" charset="0"/>
              </a:rPr>
              <a:t>A</a:t>
            </a:r>
            <a:r>
              <a:rPr lang="en-US" altLang="ja-JP" sz="2800" dirty="0"/>
              <a:t> </a:t>
            </a:r>
            <a:r>
              <a:rPr lang="en-US" altLang="ja-JP" sz="2800" baseline="-25000" dirty="0"/>
              <a:t>1</a:t>
            </a:r>
            <a:r>
              <a:rPr lang="en-US" altLang="ja-JP" sz="2800" dirty="0"/>
              <a:t> and </a:t>
            </a:r>
            <a:r>
              <a:rPr lang="en-US" altLang="ja-JP" sz="2800" i="1" dirty="0">
                <a:latin typeface="Times New Roman" pitchFamily="18" charset="0"/>
                <a:cs typeface="Times New Roman" pitchFamily="18" charset="0"/>
              </a:rPr>
              <a:t>A</a:t>
            </a:r>
            <a:r>
              <a:rPr lang="en-US" altLang="ja-JP" sz="2800" baseline="-25000" dirty="0"/>
              <a:t>2</a:t>
            </a:r>
            <a:r>
              <a:rPr lang="ja-JP" altLang="en-US" sz="2800" dirty="0"/>
              <a:t>」 あるいは「</a:t>
            </a:r>
            <a:r>
              <a:rPr lang="en-US" altLang="ja-JP" sz="2800" dirty="0"/>
              <a:t> </a:t>
            </a:r>
            <a:r>
              <a:rPr lang="en-US" altLang="ja-JP" sz="2800" i="1" dirty="0">
                <a:latin typeface="Times New Roman" pitchFamily="18" charset="0"/>
                <a:cs typeface="Times New Roman" pitchFamily="18" charset="0"/>
              </a:rPr>
              <a:t>A</a:t>
            </a:r>
            <a:r>
              <a:rPr lang="en-US" altLang="ja-JP" sz="2800" dirty="0"/>
              <a:t> </a:t>
            </a:r>
            <a:r>
              <a:rPr lang="en-US" altLang="ja-JP" sz="2800" baseline="-25000" dirty="0"/>
              <a:t>1</a:t>
            </a:r>
            <a:r>
              <a:rPr lang="en-US" altLang="ja-JP" sz="2800" dirty="0"/>
              <a:t> </a:t>
            </a:r>
            <a:r>
              <a:rPr lang="ja-JP" altLang="en-US" sz="2800" dirty="0"/>
              <a:t>∩</a:t>
            </a:r>
            <a:r>
              <a:rPr lang="en-US" altLang="ja-JP" sz="2800" dirty="0"/>
              <a:t> </a:t>
            </a:r>
            <a:r>
              <a:rPr lang="en-US" altLang="ja-JP" sz="2800" i="1" dirty="0">
                <a:latin typeface="Times New Roman" pitchFamily="18" charset="0"/>
                <a:cs typeface="Times New Roman" pitchFamily="18" charset="0"/>
              </a:rPr>
              <a:t>A</a:t>
            </a:r>
            <a:r>
              <a:rPr lang="en-US" altLang="ja-JP" sz="2800" baseline="-25000" dirty="0"/>
              <a:t>2 </a:t>
            </a:r>
            <a:r>
              <a:rPr lang="ja-JP" altLang="en-US" sz="2800" dirty="0"/>
              <a:t>」と書く．</a:t>
            </a:r>
            <a:endParaRPr lang="en-US" altLang="ja-JP" sz="2800" dirty="0"/>
          </a:p>
          <a:p>
            <a:pPr marL="742950" lvl="2" indent="-342900">
              <a:buFont typeface="Wingdings" pitchFamily="2" charset="2"/>
              <a:buChar char="Ø"/>
            </a:pPr>
            <a:r>
              <a:rPr lang="ja-JP" altLang="en-US" sz="2800" dirty="0"/>
              <a:t>積事象の生じる確率</a:t>
            </a:r>
            <a:r>
              <a:rPr lang="ja-JP" altLang="en-US" sz="2800" dirty="0">
                <a:latin typeface="Times New Roman" pitchFamily="18" charset="0"/>
                <a:cs typeface="Times New Roman" pitchFamily="18" charset="0"/>
              </a:rPr>
              <a:t>を </a:t>
            </a:r>
            <a:r>
              <a:rPr lang="en-US" altLang="ja-JP" sz="2800" i="1" dirty="0">
                <a:latin typeface="Times New Roman" pitchFamily="18" charset="0"/>
                <a:cs typeface="Times New Roman" pitchFamily="18" charset="0"/>
              </a:rPr>
              <a:t>P</a:t>
            </a:r>
            <a:r>
              <a:rPr lang="en-US" altLang="ja-JP" sz="2800" dirty="0"/>
              <a:t>{</a:t>
            </a:r>
            <a:r>
              <a:rPr lang="en-US" altLang="ja-JP" sz="2800" i="1" dirty="0">
                <a:latin typeface="Times New Roman" pitchFamily="18" charset="0"/>
                <a:cs typeface="Times New Roman" pitchFamily="18" charset="0"/>
              </a:rPr>
              <a:t>A</a:t>
            </a:r>
            <a:r>
              <a:rPr lang="en-US" altLang="ja-JP" sz="2800" baseline="-25000" dirty="0">
                <a:latin typeface="Times New Roman" pitchFamily="18" charset="0"/>
                <a:cs typeface="Times New Roman" pitchFamily="18" charset="0"/>
              </a:rPr>
              <a:t>1</a:t>
            </a:r>
            <a:r>
              <a:rPr lang="en-US" altLang="ja-JP" sz="2800" baseline="-25000" dirty="0"/>
              <a:t> </a:t>
            </a:r>
            <a:r>
              <a:rPr lang="en-US" altLang="ja-JP" sz="2800" dirty="0"/>
              <a:t>and </a:t>
            </a:r>
            <a:r>
              <a:rPr lang="en-US" altLang="ja-JP" sz="2800" i="1" dirty="0">
                <a:latin typeface="Times New Roman" pitchFamily="18" charset="0"/>
                <a:cs typeface="Times New Roman" pitchFamily="18" charset="0"/>
              </a:rPr>
              <a:t>A</a:t>
            </a:r>
            <a:r>
              <a:rPr lang="en-US" altLang="ja-JP" sz="2800" baseline="-25000" dirty="0">
                <a:latin typeface="Times New Roman" pitchFamily="18" charset="0"/>
                <a:cs typeface="Times New Roman" pitchFamily="18" charset="0"/>
              </a:rPr>
              <a:t>2</a:t>
            </a:r>
            <a:r>
              <a:rPr lang="en-US" altLang="ja-JP" sz="2800" dirty="0"/>
              <a:t>}</a:t>
            </a:r>
            <a:r>
              <a:rPr lang="ja-JP" altLang="en-US" sz="2800" dirty="0"/>
              <a:t> と書く</a:t>
            </a:r>
            <a:endParaRPr lang="en-US" altLang="ja-JP" sz="2800" dirty="0"/>
          </a:p>
          <a:p>
            <a:r>
              <a:rPr kumimoji="1" lang="ja-JP" altLang="en-US" dirty="0"/>
              <a:t>単一事象の確率がすべて等しい（</a:t>
            </a:r>
            <a:r>
              <a:rPr kumimoji="1" lang="en-US" altLang="ja-JP" dirty="0"/>
              <a:t>1/</a:t>
            </a:r>
            <a:r>
              <a:rPr kumimoji="1" lang="en-US" altLang="ja-JP" i="1" dirty="0">
                <a:latin typeface="Times New Roman" panose="02020603050405020304" pitchFamily="18" charset="0"/>
                <a:cs typeface="Times New Roman" panose="02020603050405020304" pitchFamily="18" charset="0"/>
              </a:rPr>
              <a:t>n</a:t>
            </a:r>
            <a:r>
              <a:rPr kumimoji="1" lang="ja-JP" altLang="en-US" dirty="0"/>
              <a:t>）という単純な場合には，</a:t>
            </a: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9588" y="4204269"/>
            <a:ext cx="2381372" cy="1670136"/>
          </a:xfrm>
          <a:prstGeom prst="rect">
            <a:avLst/>
          </a:prstGeom>
        </p:spPr>
      </p:pic>
      <p:sp>
        <p:nvSpPr>
          <p:cNvPr id="6" name="テキスト ボックス 5"/>
          <p:cNvSpPr txBox="1"/>
          <p:nvPr/>
        </p:nvSpPr>
        <p:spPr>
          <a:xfrm>
            <a:off x="6372200" y="5759892"/>
            <a:ext cx="1573235" cy="461665"/>
          </a:xfrm>
          <a:prstGeom prst="rect">
            <a:avLst/>
          </a:prstGeom>
          <a:noFill/>
        </p:spPr>
        <p:txBody>
          <a:bodyPr wrap="square" rtlCol="0">
            <a:spAutoFit/>
          </a:bodyPr>
          <a:lstStyle/>
          <a:p>
            <a:r>
              <a:rPr lang="en-US" altLang="ja-JP" sz="2400" i="1" dirty="0">
                <a:latin typeface="Times New Roman" pitchFamily="18" charset="0"/>
                <a:cs typeface="Times New Roman" pitchFamily="18" charset="0"/>
              </a:rPr>
              <a:t>A</a:t>
            </a:r>
            <a:r>
              <a:rPr lang="en-US" altLang="ja-JP" sz="2400" dirty="0"/>
              <a:t> </a:t>
            </a:r>
            <a:r>
              <a:rPr lang="en-US" altLang="ja-JP" sz="2400" baseline="-25000" dirty="0"/>
              <a:t>1</a:t>
            </a:r>
            <a:r>
              <a:rPr lang="en-US" altLang="ja-JP" sz="2400" dirty="0"/>
              <a:t> and </a:t>
            </a:r>
            <a:r>
              <a:rPr lang="en-US" altLang="ja-JP" sz="2400" i="1" dirty="0">
                <a:latin typeface="Times New Roman" pitchFamily="18" charset="0"/>
                <a:cs typeface="Times New Roman" pitchFamily="18" charset="0"/>
              </a:rPr>
              <a:t>A</a:t>
            </a:r>
            <a:r>
              <a:rPr lang="en-US" altLang="ja-JP" sz="2400" baseline="-25000" dirty="0"/>
              <a:t>2</a:t>
            </a:r>
            <a:endParaRPr kumimoji="1" lang="ja-JP" altLang="en-US" sz="2400"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1878959912"/>
              </p:ext>
            </p:extLst>
          </p:nvPr>
        </p:nvGraphicFramePr>
        <p:xfrm>
          <a:off x="5436096" y="4379398"/>
          <a:ext cx="462634" cy="561770"/>
        </p:xfrm>
        <a:graphic>
          <a:graphicData uri="http://schemas.openxmlformats.org/presentationml/2006/ole">
            <mc:AlternateContent xmlns:mc="http://schemas.openxmlformats.org/markup-compatibility/2006">
              <mc:Choice xmlns:v="urn:schemas-microsoft-com:vml" Requires="v">
                <p:oleObj spid="_x0000_s98417" name="数式" r:id="rId4" imgW="177480" imgH="215640" progId="Equation.3">
                  <p:embed/>
                </p:oleObj>
              </mc:Choice>
              <mc:Fallback>
                <p:oleObj name="数式" r:id="rId4" imgW="177480" imgH="215640" progId="Equation.3">
                  <p:embed/>
                  <p:pic>
                    <p:nvPicPr>
                      <p:cNvPr id="6" name="オブジェクト 5"/>
                      <p:cNvPicPr/>
                      <p:nvPr/>
                    </p:nvPicPr>
                    <p:blipFill>
                      <a:blip r:embed="rId5"/>
                      <a:stretch>
                        <a:fillRect/>
                      </a:stretch>
                    </p:blipFill>
                    <p:spPr>
                      <a:xfrm>
                        <a:off x="5436096" y="4379398"/>
                        <a:ext cx="462634" cy="561770"/>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169849466"/>
              </p:ext>
            </p:extLst>
          </p:nvPr>
        </p:nvGraphicFramePr>
        <p:xfrm>
          <a:off x="7994650" y="4379913"/>
          <a:ext cx="495300" cy="561975"/>
        </p:xfrm>
        <a:graphic>
          <a:graphicData uri="http://schemas.openxmlformats.org/presentationml/2006/ole">
            <mc:AlternateContent xmlns:mc="http://schemas.openxmlformats.org/markup-compatibility/2006">
              <mc:Choice xmlns:v="urn:schemas-microsoft-com:vml" Requires="v">
                <p:oleObj spid="_x0000_s98418" name="数式" r:id="rId6" imgW="190440" imgH="215640" progId="Equation.3">
                  <p:embed/>
                </p:oleObj>
              </mc:Choice>
              <mc:Fallback>
                <p:oleObj name="数式" r:id="rId6" imgW="190440" imgH="215640" progId="Equation.3">
                  <p:embed/>
                  <p:pic>
                    <p:nvPicPr>
                      <p:cNvPr id="7" name="オブジェクト 6"/>
                      <p:cNvPicPr/>
                      <p:nvPr/>
                    </p:nvPicPr>
                    <p:blipFill>
                      <a:blip r:embed="rId7"/>
                      <a:stretch>
                        <a:fillRect/>
                      </a:stretch>
                    </p:blipFill>
                    <p:spPr>
                      <a:xfrm>
                        <a:off x="7994650" y="4379913"/>
                        <a:ext cx="495300" cy="561975"/>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9" name="テキスト ボックス 8"/>
              <p:cNvSpPr txBox="1"/>
              <p:nvPr/>
            </p:nvSpPr>
            <p:spPr>
              <a:xfrm>
                <a:off x="815501" y="5154598"/>
                <a:ext cx="4594143" cy="8361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 </m:t>
                          </m:r>
                          <m:r>
                            <m:rPr>
                              <m:nor/>
                            </m:rPr>
                            <a:rPr kumimoji="1" lang="en-US" altLang="ja-JP" sz="2800" b="0" i="0" smtClean="0">
                              <a:latin typeface="Cambria Math" panose="02040503050406030204" pitchFamily="18" charset="0"/>
                            </a:rPr>
                            <m:t>and</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 </m:t>
                              </m:r>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𝐴</m:t>
                                  </m:r>
                                </m:e>
                                <m:sub>
                                  <m:r>
                                    <a:rPr lang="en-US" altLang="ja-JP" sz="2800" i="1">
                                      <a:latin typeface="Cambria Math" panose="02040503050406030204" pitchFamily="18" charset="0"/>
                                    </a:rPr>
                                    <m:t>1</m:t>
                                  </m:r>
                                </m:sub>
                              </m:sSub>
                              <m:r>
                                <a:rPr lang="en-US" altLang="ja-JP" sz="2800" i="1">
                                  <a:latin typeface="Cambria Math" panose="02040503050406030204" pitchFamily="18" charset="0"/>
                                </a:rPr>
                                <m:t> </m:t>
                              </m:r>
                              <m:r>
                                <m:rPr>
                                  <m:nor/>
                                </m:rPr>
                                <a:rPr lang="en-US" altLang="ja-JP" sz="2800">
                                  <a:latin typeface="Cambria Math" panose="02040503050406030204" pitchFamily="18" charset="0"/>
                                </a:rPr>
                                <m:t>and</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 </m:t>
                                  </m:r>
                                  <m:r>
                                    <a:rPr lang="en-US" altLang="ja-JP" sz="2800" i="1">
                                      <a:latin typeface="Cambria Math" panose="02040503050406030204" pitchFamily="18" charset="0"/>
                                    </a:rPr>
                                    <m:t>𝐴</m:t>
                                  </m:r>
                                </m:e>
                                <m:sub>
                                  <m:r>
                                    <a:rPr lang="en-US" altLang="ja-JP" sz="2800" i="1">
                                      <a:latin typeface="Cambria Math" panose="02040503050406030204" pitchFamily="18" charset="0"/>
                                    </a:rPr>
                                    <m:t>2</m:t>
                                  </m:r>
                                </m:sub>
                              </m:sSub>
                            </m:e>
                          </m:d>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815501" y="5154598"/>
                <a:ext cx="4594143" cy="836126"/>
              </a:xfrm>
              <a:prstGeom prst="rect">
                <a:avLst/>
              </a:prstGeom>
              <a:blipFill>
                <a:blip r:embed="rId8"/>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29311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1FA1B-FE21-477E-8A77-858CD454A6F4}"/>
              </a:ext>
            </a:extLst>
          </p:cNvPr>
          <p:cNvSpPr>
            <a:spLocks noGrp="1"/>
          </p:cNvSpPr>
          <p:nvPr>
            <p:ph type="title"/>
          </p:nvPr>
        </p:nvSpPr>
        <p:spPr/>
        <p:txBody>
          <a:bodyPr>
            <a:normAutofit fontScale="90000"/>
          </a:bodyPr>
          <a:lstStyle/>
          <a:p>
            <a:r>
              <a:rPr kumimoji="1" lang="ja-JP" altLang="en-US" dirty="0"/>
              <a:t>例：２つのサイコロの目がいずれも３以上で，目の和が７</a:t>
            </a:r>
          </a:p>
        </p:txBody>
      </p:sp>
      <p:graphicFrame>
        <p:nvGraphicFramePr>
          <p:cNvPr id="4" name="表 4">
            <a:extLst>
              <a:ext uri="{FF2B5EF4-FFF2-40B4-BE49-F238E27FC236}">
                <a16:creationId xmlns:a16="http://schemas.microsoft.com/office/drawing/2014/main" id="{AE7B1063-A072-470C-AABB-D23BB0957DCD}"/>
              </a:ext>
            </a:extLst>
          </p:cNvPr>
          <p:cNvGraphicFramePr>
            <a:graphicFrameLocks noGrp="1"/>
          </p:cNvGraphicFramePr>
          <p:nvPr>
            <p:ph idx="1"/>
            <p:extLst>
              <p:ext uri="{D42A27DB-BD31-4B8C-83A1-F6EECF244321}">
                <p14:modId xmlns:p14="http://schemas.microsoft.com/office/powerpoint/2010/main" val="2309491712"/>
              </p:ext>
            </p:extLst>
          </p:nvPr>
        </p:nvGraphicFramePr>
        <p:xfrm>
          <a:off x="457200" y="1600200"/>
          <a:ext cx="8229600" cy="22250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439071222"/>
                    </a:ext>
                  </a:extLst>
                </a:gridCol>
                <a:gridCol w="1371600">
                  <a:extLst>
                    <a:ext uri="{9D8B030D-6E8A-4147-A177-3AD203B41FA5}">
                      <a16:colId xmlns:a16="http://schemas.microsoft.com/office/drawing/2014/main" val="1499389013"/>
                    </a:ext>
                  </a:extLst>
                </a:gridCol>
                <a:gridCol w="1371600">
                  <a:extLst>
                    <a:ext uri="{9D8B030D-6E8A-4147-A177-3AD203B41FA5}">
                      <a16:colId xmlns:a16="http://schemas.microsoft.com/office/drawing/2014/main" val="3141181888"/>
                    </a:ext>
                  </a:extLst>
                </a:gridCol>
                <a:gridCol w="1371600">
                  <a:extLst>
                    <a:ext uri="{9D8B030D-6E8A-4147-A177-3AD203B41FA5}">
                      <a16:colId xmlns:a16="http://schemas.microsoft.com/office/drawing/2014/main" val="2984094335"/>
                    </a:ext>
                  </a:extLst>
                </a:gridCol>
                <a:gridCol w="1371600">
                  <a:extLst>
                    <a:ext uri="{9D8B030D-6E8A-4147-A177-3AD203B41FA5}">
                      <a16:colId xmlns:a16="http://schemas.microsoft.com/office/drawing/2014/main" val="1384333391"/>
                    </a:ext>
                  </a:extLst>
                </a:gridCol>
                <a:gridCol w="1371600">
                  <a:extLst>
                    <a:ext uri="{9D8B030D-6E8A-4147-A177-3AD203B41FA5}">
                      <a16:colId xmlns:a16="http://schemas.microsoft.com/office/drawing/2014/main" val="2461305780"/>
                    </a:ext>
                  </a:extLst>
                </a:gridCol>
              </a:tblGrid>
              <a:tr h="370840">
                <a:tc>
                  <a:txBody>
                    <a:bodyPr/>
                    <a:lstStyle/>
                    <a:p>
                      <a:pPr algn="ctr"/>
                      <a:r>
                        <a:rPr kumimoji="1" lang="en-US" altLang="ja-JP" dirty="0"/>
                        <a:t>11</a:t>
                      </a:r>
                      <a:endParaRPr kumimoji="1" lang="ja-JP" altLang="en-US" dirty="0"/>
                    </a:p>
                  </a:txBody>
                  <a:tcPr/>
                </a:tc>
                <a:tc>
                  <a:txBody>
                    <a:bodyPr/>
                    <a:lstStyle/>
                    <a:p>
                      <a:pPr algn="ctr"/>
                      <a:r>
                        <a:rPr kumimoji="1" lang="en-US" altLang="ja-JP" dirty="0"/>
                        <a:t>21</a:t>
                      </a:r>
                      <a:endParaRPr kumimoji="1" lang="ja-JP" altLang="en-US" dirty="0"/>
                    </a:p>
                  </a:txBody>
                  <a:tcPr/>
                </a:tc>
                <a:tc>
                  <a:txBody>
                    <a:bodyPr/>
                    <a:lstStyle/>
                    <a:p>
                      <a:pPr algn="ctr"/>
                      <a:r>
                        <a:rPr kumimoji="1" lang="en-US" altLang="ja-JP" dirty="0"/>
                        <a:t>31</a:t>
                      </a:r>
                      <a:endParaRPr kumimoji="1" lang="ja-JP" altLang="en-US"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51</a:t>
                      </a:r>
                      <a:endParaRPr kumimoji="1" lang="ja-JP" altLang="en-US" dirty="0"/>
                    </a:p>
                  </a:txBody>
                  <a:tcPr/>
                </a:tc>
                <a:tc>
                  <a:txBody>
                    <a:bodyPr/>
                    <a:lstStyle/>
                    <a:p>
                      <a:pPr algn="ctr"/>
                      <a:r>
                        <a:rPr kumimoji="1" lang="en-US" altLang="ja-JP" dirty="0"/>
                        <a:t>61</a:t>
                      </a:r>
                      <a:endParaRPr kumimoji="1" lang="ja-JP" altLang="en-US" dirty="0"/>
                    </a:p>
                  </a:txBody>
                  <a:tcPr>
                    <a:solidFill>
                      <a:srgbClr val="FFFF00"/>
                    </a:solidFill>
                  </a:tcPr>
                </a:tc>
                <a:extLst>
                  <a:ext uri="{0D108BD9-81ED-4DB2-BD59-A6C34878D82A}">
                    <a16:rowId xmlns:a16="http://schemas.microsoft.com/office/drawing/2014/main" val="3614827937"/>
                  </a:ext>
                </a:extLst>
              </a:tr>
              <a:tr h="370840">
                <a:tc>
                  <a:txBody>
                    <a:bodyPr/>
                    <a:lstStyle/>
                    <a:p>
                      <a:pPr algn="ctr"/>
                      <a:r>
                        <a:rPr kumimoji="1" lang="en-US" altLang="ja-JP" dirty="0"/>
                        <a:t>12</a:t>
                      </a:r>
                      <a:endParaRPr kumimoji="1" lang="ja-JP" altLang="en-US"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42</a:t>
                      </a:r>
                      <a:endParaRPr kumimoji="1" lang="ja-JP" altLang="en-US" dirty="0"/>
                    </a:p>
                  </a:txBody>
                  <a:tcPr/>
                </a:tc>
                <a:tc>
                  <a:txBody>
                    <a:bodyPr/>
                    <a:lstStyle/>
                    <a:p>
                      <a:pPr algn="ctr"/>
                      <a:r>
                        <a:rPr kumimoji="1" lang="en-US" altLang="ja-JP" dirty="0"/>
                        <a:t>52</a:t>
                      </a:r>
                      <a:endParaRPr kumimoji="1" lang="ja-JP" altLang="en-US" dirty="0"/>
                    </a:p>
                  </a:txBody>
                  <a:tcPr>
                    <a:solidFill>
                      <a:srgbClr val="FFFF00"/>
                    </a:solidFill>
                  </a:tcPr>
                </a:tc>
                <a:tc>
                  <a:txBody>
                    <a:bodyPr/>
                    <a:lstStyle/>
                    <a:p>
                      <a:pPr algn="ctr"/>
                      <a:r>
                        <a:rPr kumimoji="1" lang="en-US" altLang="ja-JP" dirty="0"/>
                        <a:t>62</a:t>
                      </a:r>
                      <a:endParaRPr kumimoji="1" lang="ja-JP" altLang="en-US" dirty="0"/>
                    </a:p>
                  </a:txBody>
                  <a:tcPr/>
                </a:tc>
                <a:extLst>
                  <a:ext uri="{0D108BD9-81ED-4DB2-BD59-A6C34878D82A}">
                    <a16:rowId xmlns:a16="http://schemas.microsoft.com/office/drawing/2014/main" val="1915856253"/>
                  </a:ext>
                </a:extLst>
              </a:tr>
              <a:tr h="370840">
                <a:tc>
                  <a:txBody>
                    <a:bodyPr/>
                    <a:lstStyle/>
                    <a:p>
                      <a:pPr algn="ctr"/>
                      <a:r>
                        <a:rPr kumimoji="1" lang="en-US" altLang="ja-JP" dirty="0"/>
                        <a:t>13</a:t>
                      </a:r>
                      <a:endParaRPr kumimoji="1" lang="ja-JP" altLang="en-US" dirty="0"/>
                    </a:p>
                  </a:txBody>
                  <a:tcPr/>
                </a:tc>
                <a:tc>
                  <a:txBody>
                    <a:bodyPr/>
                    <a:lstStyle/>
                    <a:p>
                      <a:pPr algn="ctr"/>
                      <a:r>
                        <a:rPr kumimoji="1" lang="en-US" altLang="ja-JP" dirty="0"/>
                        <a:t>23</a:t>
                      </a:r>
                      <a:endParaRPr kumimoji="1" lang="ja-JP" altLang="en-US" dirty="0"/>
                    </a:p>
                  </a:txBody>
                  <a:tcPr/>
                </a:tc>
                <a:tc>
                  <a:txBody>
                    <a:bodyPr/>
                    <a:lstStyle/>
                    <a:p>
                      <a:pPr algn="ctr"/>
                      <a:r>
                        <a:rPr kumimoji="1" lang="en-US" altLang="ja-JP" dirty="0"/>
                        <a:t>33</a:t>
                      </a:r>
                      <a:endParaRPr kumimoji="1" lang="ja-JP" altLang="en-US" dirty="0"/>
                    </a:p>
                  </a:txBody>
                  <a:tcPr>
                    <a:solidFill>
                      <a:srgbClr val="00B0F0"/>
                    </a:solidFill>
                  </a:tcPr>
                </a:tc>
                <a:tc>
                  <a:txBody>
                    <a:bodyPr/>
                    <a:lstStyle/>
                    <a:p>
                      <a:pPr algn="ctr"/>
                      <a:r>
                        <a:rPr kumimoji="1" lang="en-US" altLang="ja-JP" dirty="0"/>
                        <a:t>43</a:t>
                      </a:r>
                      <a:endParaRPr kumimoji="1" lang="ja-JP" altLang="en-US" dirty="0"/>
                    </a:p>
                  </a:txBody>
                  <a:tcPr>
                    <a:solidFill>
                      <a:srgbClr val="00B050"/>
                    </a:solidFill>
                  </a:tcPr>
                </a:tc>
                <a:tc>
                  <a:txBody>
                    <a:bodyPr/>
                    <a:lstStyle/>
                    <a:p>
                      <a:pPr algn="ctr"/>
                      <a:r>
                        <a:rPr kumimoji="1" lang="en-US" altLang="ja-JP" dirty="0"/>
                        <a:t>53</a:t>
                      </a:r>
                      <a:endParaRPr kumimoji="1" lang="ja-JP" altLang="en-US" dirty="0"/>
                    </a:p>
                  </a:txBody>
                  <a:tcPr>
                    <a:solidFill>
                      <a:srgbClr val="00B0F0"/>
                    </a:solidFill>
                  </a:tcPr>
                </a:tc>
                <a:tc>
                  <a:txBody>
                    <a:bodyPr/>
                    <a:lstStyle/>
                    <a:p>
                      <a:pPr algn="ctr"/>
                      <a:r>
                        <a:rPr kumimoji="1" lang="en-US" altLang="ja-JP" dirty="0"/>
                        <a:t>63</a:t>
                      </a:r>
                      <a:endParaRPr kumimoji="1" lang="ja-JP" altLang="en-US" dirty="0"/>
                    </a:p>
                  </a:txBody>
                  <a:tcPr>
                    <a:solidFill>
                      <a:srgbClr val="00B0F0"/>
                    </a:solidFill>
                  </a:tcPr>
                </a:tc>
                <a:extLst>
                  <a:ext uri="{0D108BD9-81ED-4DB2-BD59-A6C34878D82A}">
                    <a16:rowId xmlns:a16="http://schemas.microsoft.com/office/drawing/2014/main" val="3062695680"/>
                  </a:ext>
                </a:extLst>
              </a:tr>
              <a:tr h="370840">
                <a:tc>
                  <a:txBody>
                    <a:bodyPr/>
                    <a:lstStyle/>
                    <a:p>
                      <a:pPr algn="ctr"/>
                      <a:r>
                        <a:rPr kumimoji="1" lang="en-US" altLang="ja-JP" dirty="0"/>
                        <a:t>14</a:t>
                      </a:r>
                      <a:endParaRPr kumimoji="1" lang="ja-JP" altLang="en-US" dirty="0"/>
                    </a:p>
                  </a:txBody>
                  <a:tcPr/>
                </a:tc>
                <a:tc>
                  <a:txBody>
                    <a:bodyPr/>
                    <a:lstStyle/>
                    <a:p>
                      <a:pPr algn="ctr"/>
                      <a:r>
                        <a:rPr kumimoji="1" lang="en-US" altLang="ja-JP" dirty="0"/>
                        <a:t>24</a:t>
                      </a:r>
                      <a:endParaRPr kumimoji="1" lang="ja-JP" altLang="en-US" dirty="0"/>
                    </a:p>
                  </a:txBody>
                  <a:tcPr/>
                </a:tc>
                <a:tc>
                  <a:txBody>
                    <a:bodyPr/>
                    <a:lstStyle/>
                    <a:p>
                      <a:pPr algn="ctr"/>
                      <a:r>
                        <a:rPr kumimoji="1" lang="en-US" altLang="ja-JP" dirty="0"/>
                        <a:t>34</a:t>
                      </a:r>
                      <a:endParaRPr kumimoji="1" lang="ja-JP" altLang="en-US" dirty="0"/>
                    </a:p>
                  </a:txBody>
                  <a:tcPr>
                    <a:solidFill>
                      <a:srgbClr val="00B050"/>
                    </a:solidFill>
                  </a:tcPr>
                </a:tc>
                <a:tc>
                  <a:txBody>
                    <a:bodyPr/>
                    <a:lstStyle/>
                    <a:p>
                      <a:pPr algn="ctr"/>
                      <a:r>
                        <a:rPr kumimoji="1" lang="en-US" altLang="ja-JP" dirty="0"/>
                        <a:t>44</a:t>
                      </a:r>
                      <a:endParaRPr kumimoji="1" lang="ja-JP" altLang="en-US" dirty="0"/>
                    </a:p>
                  </a:txBody>
                  <a:tcPr>
                    <a:solidFill>
                      <a:srgbClr val="00B0F0"/>
                    </a:solidFill>
                  </a:tcPr>
                </a:tc>
                <a:tc>
                  <a:txBody>
                    <a:bodyPr/>
                    <a:lstStyle/>
                    <a:p>
                      <a:pPr algn="ctr"/>
                      <a:r>
                        <a:rPr kumimoji="1" lang="en-US" altLang="ja-JP" dirty="0"/>
                        <a:t>54</a:t>
                      </a:r>
                      <a:endParaRPr kumimoji="1" lang="ja-JP" altLang="en-US" dirty="0"/>
                    </a:p>
                  </a:txBody>
                  <a:tcPr>
                    <a:solidFill>
                      <a:srgbClr val="00B0F0"/>
                    </a:solidFill>
                  </a:tcPr>
                </a:tc>
                <a:tc>
                  <a:txBody>
                    <a:bodyPr/>
                    <a:lstStyle/>
                    <a:p>
                      <a:pPr algn="ctr"/>
                      <a:r>
                        <a:rPr kumimoji="1" lang="en-US" altLang="ja-JP" dirty="0"/>
                        <a:t>64</a:t>
                      </a:r>
                      <a:endParaRPr kumimoji="1" lang="ja-JP" altLang="en-US" dirty="0"/>
                    </a:p>
                  </a:txBody>
                  <a:tcPr>
                    <a:solidFill>
                      <a:srgbClr val="00B0F0"/>
                    </a:solidFill>
                  </a:tcPr>
                </a:tc>
                <a:extLst>
                  <a:ext uri="{0D108BD9-81ED-4DB2-BD59-A6C34878D82A}">
                    <a16:rowId xmlns:a16="http://schemas.microsoft.com/office/drawing/2014/main" val="1505796113"/>
                  </a:ext>
                </a:extLst>
              </a:tr>
              <a:tr h="370840">
                <a:tc>
                  <a:txBody>
                    <a:bodyPr/>
                    <a:lstStyle/>
                    <a:p>
                      <a:pPr algn="ctr"/>
                      <a:r>
                        <a:rPr kumimoji="1" lang="en-US" altLang="ja-JP" dirty="0"/>
                        <a:t>15</a:t>
                      </a:r>
                      <a:endParaRPr kumimoji="1" lang="ja-JP" altLang="en-US" dirty="0"/>
                    </a:p>
                  </a:txBody>
                  <a:tcPr/>
                </a:tc>
                <a:tc>
                  <a:txBody>
                    <a:bodyPr/>
                    <a:lstStyle/>
                    <a:p>
                      <a:pPr algn="ctr"/>
                      <a:r>
                        <a:rPr kumimoji="1" lang="en-US" altLang="ja-JP" dirty="0"/>
                        <a:t>25</a:t>
                      </a:r>
                      <a:endParaRPr kumimoji="1" lang="ja-JP" altLang="en-US" dirty="0"/>
                    </a:p>
                  </a:txBody>
                  <a:tcPr>
                    <a:solidFill>
                      <a:srgbClr val="FFFF00"/>
                    </a:solidFill>
                  </a:tcPr>
                </a:tc>
                <a:tc>
                  <a:txBody>
                    <a:bodyPr/>
                    <a:lstStyle/>
                    <a:p>
                      <a:pPr algn="ctr"/>
                      <a:r>
                        <a:rPr kumimoji="1" lang="en-US" altLang="ja-JP" dirty="0"/>
                        <a:t>35</a:t>
                      </a:r>
                      <a:endParaRPr kumimoji="1" lang="ja-JP" altLang="en-US" dirty="0"/>
                    </a:p>
                  </a:txBody>
                  <a:tcPr>
                    <a:solidFill>
                      <a:srgbClr val="00B0F0"/>
                    </a:solidFill>
                  </a:tcPr>
                </a:tc>
                <a:tc>
                  <a:txBody>
                    <a:bodyPr/>
                    <a:lstStyle/>
                    <a:p>
                      <a:pPr algn="ctr"/>
                      <a:r>
                        <a:rPr kumimoji="1" lang="en-US" altLang="ja-JP" dirty="0"/>
                        <a:t>45</a:t>
                      </a:r>
                      <a:endParaRPr kumimoji="1" lang="ja-JP" altLang="en-US" dirty="0"/>
                    </a:p>
                  </a:txBody>
                  <a:tcPr>
                    <a:solidFill>
                      <a:srgbClr val="00B0F0"/>
                    </a:solidFill>
                  </a:tcPr>
                </a:tc>
                <a:tc>
                  <a:txBody>
                    <a:bodyPr/>
                    <a:lstStyle/>
                    <a:p>
                      <a:pPr algn="ctr"/>
                      <a:r>
                        <a:rPr kumimoji="1" lang="en-US" altLang="ja-JP" dirty="0"/>
                        <a:t>55</a:t>
                      </a:r>
                      <a:endParaRPr kumimoji="1" lang="ja-JP" altLang="en-US" dirty="0"/>
                    </a:p>
                  </a:txBody>
                  <a:tcPr>
                    <a:solidFill>
                      <a:srgbClr val="00B0F0"/>
                    </a:solidFill>
                  </a:tcPr>
                </a:tc>
                <a:tc>
                  <a:txBody>
                    <a:bodyPr/>
                    <a:lstStyle/>
                    <a:p>
                      <a:pPr algn="ctr"/>
                      <a:r>
                        <a:rPr kumimoji="1" lang="en-US" altLang="ja-JP" dirty="0"/>
                        <a:t>65</a:t>
                      </a:r>
                      <a:endParaRPr kumimoji="1" lang="ja-JP" altLang="en-US" dirty="0"/>
                    </a:p>
                  </a:txBody>
                  <a:tcPr>
                    <a:solidFill>
                      <a:srgbClr val="00B0F0"/>
                    </a:solidFill>
                  </a:tcPr>
                </a:tc>
                <a:extLst>
                  <a:ext uri="{0D108BD9-81ED-4DB2-BD59-A6C34878D82A}">
                    <a16:rowId xmlns:a16="http://schemas.microsoft.com/office/drawing/2014/main" val="1884637207"/>
                  </a:ext>
                </a:extLst>
              </a:tr>
              <a:tr h="370840">
                <a:tc>
                  <a:txBody>
                    <a:bodyPr/>
                    <a:lstStyle/>
                    <a:p>
                      <a:pPr algn="ctr"/>
                      <a:r>
                        <a:rPr kumimoji="1" lang="en-US" altLang="ja-JP" dirty="0"/>
                        <a:t>16</a:t>
                      </a:r>
                      <a:endParaRPr kumimoji="1" lang="ja-JP" altLang="en-US" dirty="0"/>
                    </a:p>
                  </a:txBody>
                  <a:tcPr>
                    <a:solidFill>
                      <a:srgbClr val="FFFF00"/>
                    </a:solidFill>
                  </a:tcPr>
                </a:tc>
                <a:tc>
                  <a:txBody>
                    <a:bodyPr/>
                    <a:lstStyle/>
                    <a:p>
                      <a:pPr algn="ctr"/>
                      <a:r>
                        <a:rPr kumimoji="1" lang="en-US" altLang="ja-JP" dirty="0"/>
                        <a:t>26</a:t>
                      </a:r>
                      <a:endParaRPr kumimoji="1" lang="ja-JP" altLang="en-US" dirty="0"/>
                    </a:p>
                  </a:txBody>
                  <a:tcPr/>
                </a:tc>
                <a:tc>
                  <a:txBody>
                    <a:bodyPr/>
                    <a:lstStyle/>
                    <a:p>
                      <a:pPr algn="ctr"/>
                      <a:r>
                        <a:rPr kumimoji="1" lang="en-US" altLang="ja-JP" dirty="0"/>
                        <a:t>36</a:t>
                      </a:r>
                      <a:endParaRPr kumimoji="1" lang="ja-JP" altLang="en-US" dirty="0"/>
                    </a:p>
                  </a:txBody>
                  <a:tcPr>
                    <a:solidFill>
                      <a:srgbClr val="00B0F0"/>
                    </a:solidFill>
                  </a:tcPr>
                </a:tc>
                <a:tc>
                  <a:txBody>
                    <a:bodyPr/>
                    <a:lstStyle/>
                    <a:p>
                      <a:pPr algn="ctr"/>
                      <a:r>
                        <a:rPr kumimoji="1" lang="en-US" altLang="ja-JP" dirty="0"/>
                        <a:t>46</a:t>
                      </a:r>
                      <a:endParaRPr kumimoji="1" lang="ja-JP" altLang="en-US" dirty="0"/>
                    </a:p>
                  </a:txBody>
                  <a:tcPr>
                    <a:solidFill>
                      <a:srgbClr val="00B0F0"/>
                    </a:solidFill>
                  </a:tcPr>
                </a:tc>
                <a:tc>
                  <a:txBody>
                    <a:bodyPr/>
                    <a:lstStyle/>
                    <a:p>
                      <a:pPr algn="ctr"/>
                      <a:r>
                        <a:rPr kumimoji="1" lang="en-US" altLang="ja-JP" dirty="0"/>
                        <a:t>56</a:t>
                      </a:r>
                      <a:endParaRPr kumimoji="1" lang="ja-JP" altLang="en-US" dirty="0"/>
                    </a:p>
                  </a:txBody>
                  <a:tcPr>
                    <a:solidFill>
                      <a:srgbClr val="00B0F0"/>
                    </a:solidFill>
                  </a:tcPr>
                </a:tc>
                <a:tc>
                  <a:txBody>
                    <a:bodyPr/>
                    <a:lstStyle/>
                    <a:p>
                      <a:pPr algn="ctr"/>
                      <a:r>
                        <a:rPr kumimoji="1" lang="en-US" altLang="ja-JP" dirty="0"/>
                        <a:t>66</a:t>
                      </a:r>
                      <a:endParaRPr kumimoji="1" lang="ja-JP" altLang="en-US" dirty="0"/>
                    </a:p>
                  </a:txBody>
                  <a:tcPr>
                    <a:solidFill>
                      <a:srgbClr val="00B0F0"/>
                    </a:solidFill>
                  </a:tcPr>
                </a:tc>
                <a:extLst>
                  <a:ext uri="{0D108BD9-81ED-4DB2-BD59-A6C34878D82A}">
                    <a16:rowId xmlns:a16="http://schemas.microsoft.com/office/drawing/2014/main" val="3053529717"/>
                  </a:ext>
                </a:extLst>
              </a:tr>
            </a:tbl>
          </a:graphicData>
        </a:graphic>
      </p:graphicFrame>
      <p:sp>
        <p:nvSpPr>
          <p:cNvPr id="5" name="テキスト ボックス 4">
            <a:extLst>
              <a:ext uri="{FF2B5EF4-FFF2-40B4-BE49-F238E27FC236}">
                <a16:creationId xmlns:a16="http://schemas.microsoft.com/office/drawing/2014/main" id="{3D2889B1-3879-4A4D-8377-4F4E6FA8AAE8}"/>
              </a:ext>
            </a:extLst>
          </p:cNvPr>
          <p:cNvSpPr txBox="1"/>
          <p:nvPr/>
        </p:nvSpPr>
        <p:spPr>
          <a:xfrm>
            <a:off x="827584" y="4077072"/>
            <a:ext cx="3744416" cy="523220"/>
          </a:xfrm>
          <a:prstGeom prst="rect">
            <a:avLst/>
          </a:prstGeom>
          <a:noFill/>
        </p:spPr>
        <p:txBody>
          <a:bodyPr wrap="squar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1</a:t>
            </a:r>
            <a:r>
              <a:rPr kumimoji="1" lang="ja-JP" altLang="en-US" sz="2800" dirty="0"/>
              <a:t>：いずれの目も</a:t>
            </a:r>
            <a:r>
              <a:rPr kumimoji="1" lang="en-US" altLang="ja-JP" sz="2800" dirty="0"/>
              <a:t>3</a:t>
            </a:r>
            <a:r>
              <a:rPr kumimoji="1" lang="ja-JP" altLang="en-US" sz="2800" dirty="0"/>
              <a:t>以上</a:t>
            </a:r>
          </a:p>
        </p:txBody>
      </p:sp>
      <p:sp>
        <p:nvSpPr>
          <p:cNvPr id="7" name="テキスト ボックス 6">
            <a:extLst>
              <a:ext uri="{FF2B5EF4-FFF2-40B4-BE49-F238E27FC236}">
                <a16:creationId xmlns:a16="http://schemas.microsoft.com/office/drawing/2014/main" id="{308977D7-719E-477B-83D5-871D95A73DCB}"/>
              </a:ext>
            </a:extLst>
          </p:cNvPr>
          <p:cNvSpPr txBox="1"/>
          <p:nvPr/>
        </p:nvSpPr>
        <p:spPr>
          <a:xfrm>
            <a:off x="827584" y="4620855"/>
            <a:ext cx="2340705"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2</a:t>
            </a:r>
            <a:r>
              <a:rPr kumimoji="1" lang="ja-JP" altLang="en-US" sz="2800" dirty="0"/>
              <a:t>：目の和が</a:t>
            </a:r>
            <a:r>
              <a:rPr lang="en-US" altLang="ja-JP" sz="2800" dirty="0"/>
              <a:t>7</a:t>
            </a:r>
            <a:endParaRPr kumimoji="1" lang="ja-JP" altLang="en-US" sz="2800"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CFA819ED-9D82-4FF5-B1D0-22870CBB894C}"/>
                  </a:ext>
                </a:extLst>
              </p:cNvPr>
              <p:cNvSpPr txBox="1"/>
              <p:nvPr/>
            </p:nvSpPr>
            <p:spPr>
              <a:xfrm>
                <a:off x="827584" y="5188445"/>
                <a:ext cx="4678012" cy="7257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 </m:t>
                              </m:r>
                              <m:r>
                                <m:rPr>
                                  <m:sty m:val="p"/>
                                </m:rPr>
                                <a:rPr kumimoji="1" lang="en-US" altLang="ja-JP" sz="2400" b="0" i="0" smtClean="0">
                                  <a:latin typeface="Cambria Math" panose="02040503050406030204" pitchFamily="18" charset="0"/>
                                </a:rPr>
                                <m:t>and</m:t>
                              </m:r>
                              <m:r>
                                <a:rPr kumimoji="1" lang="en-US" altLang="ja-JP" sz="2400" b="0" i="1" smtClean="0">
                                  <a:latin typeface="Cambria Math" panose="02040503050406030204" pitchFamily="18" charset="0"/>
                                </a:rPr>
                                <m:t> </m:t>
                              </m:r>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2</m:t>
                              </m:r>
                            </m:sub>
                          </m:sSub>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𝑛</m:t>
                          </m:r>
                          <m:d>
                            <m:dPr>
                              <m:ctrlPr>
                                <a:rPr kumimoji="1" lang="en-US" altLang="ja-JP" sz="2400" b="0" i="1" smtClean="0">
                                  <a:latin typeface="Cambria Math" panose="02040503050406030204" pitchFamily="18" charset="0"/>
                                </a:rPr>
                              </m:ctrlPr>
                            </m:dPr>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𝐴</m:t>
                                  </m:r>
                                </m:e>
                                <m:sub>
                                  <m:r>
                                    <a:rPr lang="en-US" altLang="ja-JP" sz="2400" i="1">
                                      <a:latin typeface="Cambria Math" panose="02040503050406030204" pitchFamily="18" charset="0"/>
                                    </a:rPr>
                                    <m:t>1</m:t>
                                  </m:r>
                                </m:sub>
                              </m:sSub>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 </m:t>
                                  </m:r>
                                  <m:r>
                                    <m:rPr>
                                      <m:sty m:val="p"/>
                                    </m:rPr>
                                    <a:rPr lang="en-US" altLang="ja-JP" sz="2400">
                                      <a:latin typeface="Cambria Math" panose="02040503050406030204" pitchFamily="18" charset="0"/>
                                    </a:rPr>
                                    <m:t>and</m:t>
                                  </m:r>
                                  <m:r>
                                    <a:rPr lang="en-US" altLang="ja-JP" sz="2400" i="1">
                                      <a:latin typeface="Cambria Math" panose="02040503050406030204" pitchFamily="18" charset="0"/>
                                    </a:rPr>
                                    <m:t> </m:t>
                                  </m:r>
                                  <m:r>
                                    <a:rPr lang="en-US" altLang="ja-JP" sz="2400" i="1">
                                      <a:latin typeface="Cambria Math" panose="02040503050406030204" pitchFamily="18" charset="0"/>
                                    </a:rPr>
                                    <m:t>𝐴</m:t>
                                  </m:r>
                                </m:e>
                                <m:sub>
                                  <m:r>
                                    <a:rPr lang="en-US" altLang="ja-JP" sz="2400" i="1">
                                      <a:latin typeface="Cambria Math" panose="02040503050406030204" pitchFamily="18" charset="0"/>
                                    </a:rPr>
                                    <m:t>2</m:t>
                                  </m:r>
                                </m:sub>
                              </m:sSub>
                            </m:e>
                          </m:d>
                        </m:num>
                        <m:den>
                          <m:r>
                            <a:rPr kumimoji="1" lang="en-US" altLang="ja-JP" sz="2400" b="0" i="1" smtClean="0">
                              <a:latin typeface="Cambria Math" panose="02040503050406030204" pitchFamily="18" charset="0"/>
                            </a:rPr>
                            <m:t>𝑛</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2</m:t>
                          </m:r>
                        </m:num>
                        <m:den>
                          <m:r>
                            <a:rPr kumimoji="1" lang="en-US" altLang="ja-JP" sz="2400" b="0" i="1" smtClean="0">
                              <a:latin typeface="Cambria Math" panose="02040503050406030204" pitchFamily="18" charset="0"/>
                            </a:rPr>
                            <m:t>36</m:t>
                          </m:r>
                        </m:den>
                      </m:f>
                    </m:oMath>
                  </m:oMathPara>
                </a14:m>
                <a:endParaRPr kumimoji="1" lang="ja-JP" altLang="en-US" sz="2400" dirty="0"/>
              </a:p>
            </p:txBody>
          </p:sp>
        </mc:Choice>
        <mc:Fallback xmlns="">
          <p:sp>
            <p:nvSpPr>
              <p:cNvPr id="8" name="テキスト ボックス 7">
                <a:extLst>
                  <a:ext uri="{FF2B5EF4-FFF2-40B4-BE49-F238E27FC236}">
                    <a16:creationId xmlns:a16="http://schemas.microsoft.com/office/drawing/2014/main" id="{CFA819ED-9D82-4FF5-B1D0-22870CBB894C}"/>
                  </a:ext>
                </a:extLst>
              </p:cNvPr>
              <p:cNvSpPr txBox="1">
                <a:spLocks noRot="1" noChangeAspect="1" noMove="1" noResize="1" noEditPoints="1" noAdjustHandles="1" noChangeArrowheads="1" noChangeShapeType="1" noTextEdit="1"/>
              </p:cNvSpPr>
              <p:nvPr/>
            </p:nvSpPr>
            <p:spPr>
              <a:xfrm>
                <a:off x="827584" y="5188445"/>
                <a:ext cx="4678012" cy="725776"/>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4218064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条件つき確率</a:t>
            </a:r>
          </a:p>
        </p:txBody>
      </p:sp>
      <mc:AlternateContent xmlns:mc="http://schemas.openxmlformats.org/markup-compatibility/2006" xmlns:a14="http://schemas.microsoft.com/office/drawing/2010/main">
        <mc:Choice Requires="a14">
          <p:sp>
            <p:nvSpPr>
              <p:cNvPr id="5" name="コンテンツ プレースホルダ 4"/>
              <p:cNvSpPr>
                <a:spLocks noGrp="1"/>
              </p:cNvSpPr>
              <p:nvPr>
                <p:ph idx="1"/>
              </p:nvPr>
            </p:nvSpPr>
            <p:spPr/>
            <p:txBody>
              <a:bodyPr>
                <a:normAutofit lnSpcReduction="10000"/>
              </a:bodyPr>
              <a:lstStyle/>
              <a:p>
                <a:r>
                  <a:rPr kumimoji="1" lang="ja-JP" altLang="en-US" dirty="0"/>
                  <a:t>ある特定の事象 </a:t>
                </a:r>
                <a:r>
                  <a:rPr kumimoji="1" lang="en-US" altLang="ja-JP" i="1" dirty="0">
                    <a:latin typeface="Times New Roman" panose="02020603050405020304" pitchFamily="18" charset="0"/>
                    <a:cs typeface="Times New Roman" panose="02020603050405020304" pitchFamily="18" charset="0"/>
                  </a:rPr>
                  <a:t>A</a:t>
                </a:r>
                <a:r>
                  <a:rPr kumimoji="1" lang="en-US" altLang="ja-JP" baseline="-25000" dirty="0"/>
                  <a:t>1 </a:t>
                </a:r>
                <a:r>
                  <a:rPr kumimoji="1" lang="ja-JP" altLang="en-US" dirty="0"/>
                  <a:t>が起きたときに，事象 </a:t>
                </a:r>
                <a:r>
                  <a:rPr kumimoji="1" lang="en-US" altLang="ja-JP" i="1" dirty="0">
                    <a:latin typeface="Times New Roman" panose="02020603050405020304" pitchFamily="18" charset="0"/>
                    <a:cs typeface="Times New Roman" panose="02020603050405020304" pitchFamily="18" charset="0"/>
                  </a:rPr>
                  <a:t>A</a:t>
                </a:r>
                <a:r>
                  <a:rPr kumimoji="1" lang="en-US" altLang="ja-JP" baseline="-25000" dirty="0"/>
                  <a:t>2 </a:t>
                </a:r>
                <a:r>
                  <a:rPr kumimoji="1" lang="ja-JP" altLang="en-US" dirty="0"/>
                  <a:t>が起こる</a:t>
                </a:r>
                <a:r>
                  <a:rPr kumimoji="1" lang="ja-JP" altLang="en-US" u="sng" dirty="0">
                    <a:solidFill>
                      <a:srgbClr val="FF0000"/>
                    </a:solidFill>
                  </a:rPr>
                  <a:t>条件つき確率</a:t>
                </a:r>
                <a:r>
                  <a:rPr lang="ja-JP" altLang="en-US" dirty="0"/>
                  <a:t>（</a:t>
                </a:r>
                <a:r>
                  <a:rPr lang="en-US" altLang="ja-JP" dirty="0"/>
                  <a:t>conditional probability </a:t>
                </a:r>
                <a:r>
                  <a:rPr lang="ja-JP" altLang="en-US" dirty="0"/>
                  <a:t>）</a:t>
                </a:r>
                <a:r>
                  <a:rPr kumimoji="1" lang="ja-JP" altLang="en-US" dirty="0"/>
                  <a:t>を </a:t>
                </a:r>
                <a:r>
                  <a:rPr kumimoji="1" lang="en-US" altLang="ja-JP" i="1" dirty="0">
                    <a:latin typeface="Times New Roman" pitchFamily="18" charset="0"/>
                    <a:cs typeface="Times New Roman" pitchFamily="18" charset="0"/>
                  </a:rPr>
                  <a:t>P</a:t>
                </a:r>
                <a:r>
                  <a:rPr kumimoji="1" lang="en-US" altLang="ja-JP" dirty="0"/>
                  <a:t>{</a:t>
                </a:r>
                <a:r>
                  <a:rPr kumimoji="1" lang="en-US" altLang="ja-JP" i="1" dirty="0">
                    <a:latin typeface="Times New Roman" pitchFamily="18" charset="0"/>
                    <a:cs typeface="Times New Roman" pitchFamily="18" charset="0"/>
                  </a:rPr>
                  <a:t>A</a:t>
                </a:r>
                <a:r>
                  <a:rPr kumimoji="1" lang="en-US" altLang="ja-JP" baseline="-25000" dirty="0"/>
                  <a:t>2</a:t>
                </a:r>
                <a:r>
                  <a:rPr kumimoji="1" lang="en-US" altLang="ja-JP" dirty="0"/>
                  <a:t>|</a:t>
                </a:r>
                <a:r>
                  <a:rPr kumimoji="1" lang="en-US" altLang="ja-JP" i="1" dirty="0">
                    <a:latin typeface="Times New Roman" pitchFamily="18" charset="0"/>
                    <a:cs typeface="Times New Roman" pitchFamily="18" charset="0"/>
                  </a:rPr>
                  <a:t>A</a:t>
                </a:r>
                <a:r>
                  <a:rPr kumimoji="1" lang="en-US" altLang="ja-JP" baseline="-25000" dirty="0"/>
                  <a:t>1</a:t>
                </a:r>
                <a:r>
                  <a:rPr kumimoji="1" lang="en-US" altLang="ja-JP" dirty="0"/>
                  <a:t>} </a:t>
                </a:r>
                <a:r>
                  <a:rPr kumimoji="1" lang="ja-JP" altLang="en-US" dirty="0"/>
                  <a:t>と表わす．</a:t>
                </a:r>
                <a:endParaRPr kumimoji="1" lang="en-US" altLang="ja-JP" dirty="0"/>
              </a:p>
              <a:p>
                <a:pPr lvl="1"/>
                <a:r>
                  <a:rPr lang="ja-JP" altLang="en-US" dirty="0"/>
                  <a:t>例：あるサッカーチームが，ホームゲームであったとき（</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𝐴</m:t>
                        </m:r>
                      </m:e>
                      <m:sub>
                        <m:r>
                          <a:rPr lang="en-US" altLang="ja-JP" b="0" i="1" smtClean="0">
                            <a:latin typeface="Cambria Math" panose="02040503050406030204" pitchFamily="18" charset="0"/>
                          </a:rPr>
                          <m:t>1</m:t>
                        </m:r>
                      </m:sub>
                    </m:sSub>
                  </m:oMath>
                </a14:m>
                <a:r>
                  <a:rPr lang="ja-JP" altLang="en-US" dirty="0"/>
                  <a:t>）に，試合に勝つ（</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𝐴</m:t>
                        </m:r>
                      </m:e>
                      <m:sub>
                        <m:r>
                          <a:rPr lang="en-US" altLang="ja-JP" b="0" i="1" smtClean="0">
                            <a:latin typeface="Cambria Math" panose="02040503050406030204" pitchFamily="18" charset="0"/>
                          </a:rPr>
                          <m:t>2</m:t>
                        </m:r>
                      </m:sub>
                    </m:sSub>
                  </m:oMath>
                </a14:m>
                <a:r>
                  <a:rPr lang="ja-JP" altLang="en-US" dirty="0"/>
                  <a:t>）確率．</a:t>
                </a:r>
                <a:endParaRPr kumimoji="1" lang="en-US" altLang="ja-JP" dirty="0"/>
              </a:p>
              <a:p>
                <a:r>
                  <a:rPr kumimoji="1" lang="ja-JP" altLang="en-US" dirty="0"/>
                  <a:t>条件つき確率を考える標本空間</a:t>
                </a:r>
                <a:r>
                  <a:rPr lang="ja-JP" altLang="en-US" dirty="0"/>
                  <a:t>は，事象 </a:t>
                </a:r>
                <a:r>
                  <a:rPr lang="en-US" altLang="ja-JP" i="1" dirty="0">
                    <a:latin typeface="Times New Roman" panose="02020603050405020304" pitchFamily="18" charset="0"/>
                    <a:cs typeface="Times New Roman" panose="02020603050405020304" pitchFamily="18" charset="0"/>
                  </a:rPr>
                  <a:t>A</a:t>
                </a:r>
                <a:r>
                  <a:rPr lang="en-US" altLang="ja-JP" baseline="-25000" dirty="0"/>
                  <a:t>1 </a:t>
                </a:r>
                <a:r>
                  <a:rPr lang="ja-JP" altLang="en-US" dirty="0"/>
                  <a:t>を構成している単一事象の集まりに縮小される．</a:t>
                </a:r>
                <a:endParaRPr lang="en-US" altLang="ja-JP" dirty="0"/>
              </a:p>
              <a:p>
                <a:pPr lvl="1"/>
                <a:r>
                  <a:rPr kumimoji="1" lang="ja-JP" altLang="en-US" dirty="0"/>
                  <a:t>例：アウェイゲームのことは考えない．</a:t>
                </a:r>
                <a:endParaRPr kumimoji="1" lang="en-US" altLang="ja-JP" dirty="0"/>
              </a:p>
            </p:txBody>
          </p:sp>
        </mc:Choice>
        <mc:Fallback xmlns="">
          <p:sp>
            <p:nvSpPr>
              <p:cNvPr id="5" name="コンテンツ プレースホルダ 4"/>
              <p:cNvSpPr>
                <a:spLocks noGrp="1" noRot="1" noChangeAspect="1" noMove="1" noResize="1" noEditPoints="1" noAdjustHandles="1" noChangeArrowheads="1" noChangeShapeType="1" noTextEdit="1"/>
              </p:cNvSpPr>
              <p:nvPr>
                <p:ph idx="1"/>
              </p:nvPr>
            </p:nvSpPr>
            <p:spPr>
              <a:blipFill>
                <a:blip r:embed="rId2"/>
                <a:stretch>
                  <a:fillRect l="-1704" t="-3504" r="-66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5830981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351"/>
            <a:ext cx="8229600" cy="1143000"/>
          </a:xfrm>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a:t>標本空間を構成する単一事象の確率がすべて等しいとき，事象 </a:t>
                </a:r>
                <a:r>
                  <a:rPr lang="en-US" altLang="ja-JP" i="1" dirty="0">
                    <a:latin typeface="Times New Roman" pitchFamily="18" charset="0"/>
                    <a:cs typeface="Times New Roman" pitchFamily="18" charset="0"/>
                  </a:rPr>
                  <a:t>A</a:t>
                </a:r>
                <a:r>
                  <a:rPr lang="en-US" altLang="ja-JP" baseline="-25000" dirty="0"/>
                  <a:t>1 </a:t>
                </a:r>
                <a:r>
                  <a:rPr lang="ja-JP" altLang="en-US" dirty="0"/>
                  <a:t>に該当する単一事象の数を </a:t>
                </a:r>
                <a14:m>
                  <m:oMath xmlns:m="http://schemas.openxmlformats.org/officeDocument/2006/math">
                    <m:r>
                      <a:rPr lang="en-US" altLang="ja-JP" b="0" i="1" smtClean="0">
                        <a:latin typeface="Cambria Math" panose="02040503050406030204" pitchFamily="18" charset="0"/>
                      </a:rPr>
                      <m:t>𝑛</m:t>
                    </m:r>
                    <m:d>
                      <m:dPr>
                        <m:ctrlPr>
                          <a:rPr lang="en-US" altLang="ja-JP" b="0" i="1" smtClean="0">
                            <a:latin typeface="Cambria Math" panose="02040503050406030204" pitchFamily="18" charset="0"/>
                          </a:rPr>
                        </m:ctrlPr>
                      </m:dPr>
                      <m:e>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𝐴</m:t>
                            </m:r>
                          </m:e>
                          <m:sub>
                            <m:r>
                              <a:rPr lang="en-US" altLang="ja-JP" b="0" i="1" smtClean="0">
                                <a:latin typeface="Cambria Math" panose="02040503050406030204" pitchFamily="18" charset="0"/>
                              </a:rPr>
                              <m:t>1</m:t>
                            </m:r>
                          </m:sub>
                        </m:sSub>
                      </m:e>
                    </m:d>
                    <m:r>
                      <a:rPr lang="ja-JP" altLang="en-US" i="1">
                        <a:latin typeface="Cambria Math" panose="02040503050406030204" pitchFamily="18" charset="0"/>
                      </a:rPr>
                      <m:t>，</m:t>
                    </m:r>
                  </m:oMath>
                </a14:m>
                <a:r>
                  <a:rPr lang="ja-JP" altLang="en-US" dirty="0"/>
                  <a:t>事象 </a:t>
                </a:r>
                <a:r>
                  <a:rPr lang="en-US" altLang="ja-JP" i="1" dirty="0">
                    <a:latin typeface="Times New Roman" pitchFamily="18" charset="0"/>
                    <a:cs typeface="Times New Roman" pitchFamily="18" charset="0"/>
                  </a:rPr>
                  <a:t>A</a:t>
                </a:r>
                <a:r>
                  <a:rPr lang="en-US" altLang="ja-JP" baseline="-25000" dirty="0"/>
                  <a:t>1 </a:t>
                </a:r>
                <a:r>
                  <a:rPr lang="ja-JP" altLang="en-US" dirty="0"/>
                  <a:t>と </a:t>
                </a:r>
                <a:r>
                  <a:rPr lang="en-US" altLang="ja-JP" i="1" dirty="0">
                    <a:latin typeface="Times New Roman" pitchFamily="18" charset="0"/>
                    <a:cs typeface="Times New Roman" pitchFamily="18" charset="0"/>
                  </a:rPr>
                  <a:t>A</a:t>
                </a:r>
                <a:r>
                  <a:rPr lang="en-US" altLang="ja-JP" baseline="-25000" dirty="0"/>
                  <a:t>2 </a:t>
                </a:r>
                <a:r>
                  <a:rPr lang="ja-JP" altLang="en-US" dirty="0"/>
                  <a:t>の両方に該当する単一事象の数を </a:t>
                </a:r>
                <a14:m>
                  <m:oMath xmlns:m="http://schemas.openxmlformats.org/officeDocument/2006/math">
                    <m:r>
                      <a:rPr lang="en-US" altLang="ja-JP" b="0" i="1" smtClean="0">
                        <a:latin typeface="Cambria Math" panose="02040503050406030204" pitchFamily="18" charset="0"/>
                      </a:rPr>
                      <m:t>𝑛</m:t>
                    </m:r>
                    <m:d>
                      <m:dPr>
                        <m:ctrlPr>
                          <a:rPr lang="en-US" altLang="ja-JP" b="0" i="1" smtClean="0">
                            <a:latin typeface="Cambria Math" panose="02040503050406030204" pitchFamily="18" charset="0"/>
                          </a:rPr>
                        </m:ctrlPr>
                      </m:dPr>
                      <m:e>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𝐴</m:t>
                            </m:r>
                          </m:e>
                          <m:sub>
                            <m:r>
                              <a:rPr lang="en-US" altLang="ja-JP" b="0" i="1" smtClean="0">
                                <a:latin typeface="Cambria Math" panose="02040503050406030204" pitchFamily="18" charset="0"/>
                              </a:rPr>
                              <m:t>1</m:t>
                            </m:r>
                          </m:sub>
                        </m:sSub>
                        <m:r>
                          <a:rPr lang="en-US" altLang="ja-JP" b="0" i="1" smtClean="0">
                            <a:latin typeface="Cambria Math" panose="02040503050406030204" pitchFamily="18" charset="0"/>
                          </a:rPr>
                          <m:t> </m:t>
                        </m:r>
                        <m:r>
                          <m:rPr>
                            <m:sty m:val="p"/>
                          </m:rPr>
                          <a:rPr lang="en-US" altLang="ja-JP" b="0" i="0" smtClean="0">
                            <a:latin typeface="Cambria Math" panose="02040503050406030204" pitchFamily="18" charset="0"/>
                          </a:rPr>
                          <m:t>and</m:t>
                        </m:r>
                        <m:r>
                          <a:rPr lang="en-US" altLang="ja-JP" b="0" i="1" smtClean="0">
                            <a:latin typeface="Cambria Math" panose="02040503050406030204" pitchFamily="18" charset="0"/>
                          </a:rPr>
                          <m:t> </m:t>
                        </m:r>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𝐴</m:t>
                            </m:r>
                          </m:e>
                          <m:sub>
                            <m:r>
                              <a:rPr lang="en-US" altLang="ja-JP" b="0" i="1" smtClean="0">
                                <a:latin typeface="Cambria Math" panose="02040503050406030204" pitchFamily="18" charset="0"/>
                              </a:rPr>
                              <m:t>2</m:t>
                            </m:r>
                          </m:sub>
                        </m:sSub>
                      </m:e>
                    </m:d>
                  </m:oMath>
                </a14:m>
                <a:r>
                  <a:rPr lang="en-US" altLang="ja-JP" dirty="0"/>
                  <a:t> </a:t>
                </a:r>
                <a:r>
                  <a:rPr lang="ja-JP" altLang="en-US" dirty="0"/>
                  <a:t>とすると，</a:t>
                </a:r>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04" t="-1752" r="-51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AC2DA07B-FB29-421F-90EB-E384A1FC193B}"/>
                  </a:ext>
                </a:extLst>
              </p:cNvPr>
              <p:cNvSpPr txBox="1"/>
              <p:nvPr/>
            </p:nvSpPr>
            <p:spPr>
              <a:xfrm>
                <a:off x="1979712" y="4005064"/>
                <a:ext cx="3976986" cy="9066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𝐴</m:t>
                                  </m:r>
                                </m:e>
                                <m:sub>
                                  <m:r>
                                    <a:rPr lang="en-US" altLang="ja-JP" sz="2800" i="1">
                                      <a:latin typeface="Cambria Math" panose="02040503050406030204" pitchFamily="18" charset="0"/>
                                    </a:rPr>
                                    <m:t>1</m:t>
                                  </m:r>
                                </m:sub>
                              </m:sSub>
                              <m:r>
                                <a:rPr lang="en-US" altLang="ja-JP" sz="2800" i="1">
                                  <a:latin typeface="Cambria Math" panose="02040503050406030204" pitchFamily="18" charset="0"/>
                                </a:rPr>
                                <m:t> </m:t>
                              </m:r>
                              <m:r>
                                <m:rPr>
                                  <m:sty m:val="p"/>
                                </m:rPr>
                                <a:rPr lang="en-US" altLang="ja-JP" sz="2800">
                                  <a:latin typeface="Cambria Math" panose="02040503050406030204" pitchFamily="18" charset="0"/>
                                </a:rPr>
                                <m:t>and</m:t>
                              </m:r>
                              <m:r>
                                <a:rPr lang="en-US" altLang="ja-JP" sz="2800" i="1">
                                  <a:latin typeface="Cambria Math" panose="02040503050406030204" pitchFamily="18" charset="0"/>
                                </a:rPr>
                                <m:t> </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𝐴</m:t>
                                  </m:r>
                                </m:e>
                                <m:sub>
                                  <m:r>
                                    <a:rPr lang="en-US" altLang="ja-JP" sz="2800" i="1">
                                      <a:latin typeface="Cambria Math" panose="02040503050406030204" pitchFamily="18" charset="0"/>
                                    </a:rPr>
                                    <m:t>2</m:t>
                                  </m:r>
                                </m:sub>
                              </m:sSub>
                            </m:e>
                          </m:d>
                        </m:num>
                        <m:den>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den>
                      </m:f>
                    </m:oMath>
                  </m:oMathPara>
                </a14:m>
                <a:endParaRPr kumimoji="1" lang="ja-JP" altLang="en-US" sz="2800" dirty="0"/>
              </a:p>
            </p:txBody>
          </p:sp>
        </mc:Choice>
        <mc:Fallback xmlns="">
          <p:sp>
            <p:nvSpPr>
              <p:cNvPr id="5" name="テキスト ボックス 4">
                <a:extLst>
                  <a:ext uri="{FF2B5EF4-FFF2-40B4-BE49-F238E27FC236}">
                    <a16:creationId xmlns:a16="http://schemas.microsoft.com/office/drawing/2014/main" id="{AC2DA07B-FB29-421F-90EB-E384A1FC193B}"/>
                  </a:ext>
                </a:extLst>
              </p:cNvPr>
              <p:cNvSpPr txBox="1">
                <a:spLocks noRot="1" noChangeAspect="1" noMove="1" noResize="1" noEditPoints="1" noAdjustHandles="1" noChangeArrowheads="1" noChangeShapeType="1" noTextEdit="1"/>
              </p:cNvSpPr>
              <p:nvPr/>
            </p:nvSpPr>
            <p:spPr>
              <a:xfrm>
                <a:off x="1979712" y="4005064"/>
                <a:ext cx="3976986" cy="906658"/>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0092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1FA1B-FE21-477E-8A77-858CD454A6F4}"/>
              </a:ext>
            </a:extLst>
          </p:cNvPr>
          <p:cNvSpPr>
            <a:spLocks noGrp="1"/>
          </p:cNvSpPr>
          <p:nvPr>
            <p:ph type="title"/>
          </p:nvPr>
        </p:nvSpPr>
        <p:spPr/>
        <p:txBody>
          <a:bodyPr>
            <a:normAutofit fontScale="90000"/>
          </a:bodyPr>
          <a:lstStyle/>
          <a:p>
            <a:r>
              <a:rPr kumimoji="1" lang="ja-JP" altLang="en-US" dirty="0"/>
              <a:t>例：２つのサイコロの目がいずれも３以上のとき（条件），目の和が７</a:t>
            </a:r>
          </a:p>
        </p:txBody>
      </p:sp>
      <p:graphicFrame>
        <p:nvGraphicFramePr>
          <p:cNvPr id="4" name="表 4">
            <a:extLst>
              <a:ext uri="{FF2B5EF4-FFF2-40B4-BE49-F238E27FC236}">
                <a16:creationId xmlns:a16="http://schemas.microsoft.com/office/drawing/2014/main" id="{AE7B1063-A072-470C-AABB-D23BB0957DCD}"/>
              </a:ext>
            </a:extLst>
          </p:cNvPr>
          <p:cNvGraphicFramePr>
            <a:graphicFrameLocks noGrp="1"/>
          </p:cNvGraphicFramePr>
          <p:nvPr>
            <p:ph idx="1"/>
          </p:nvPr>
        </p:nvGraphicFramePr>
        <p:xfrm>
          <a:off x="457200" y="1600200"/>
          <a:ext cx="8229600" cy="222504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val="2439071222"/>
                    </a:ext>
                  </a:extLst>
                </a:gridCol>
                <a:gridCol w="1371600">
                  <a:extLst>
                    <a:ext uri="{9D8B030D-6E8A-4147-A177-3AD203B41FA5}">
                      <a16:colId xmlns:a16="http://schemas.microsoft.com/office/drawing/2014/main" val="1499389013"/>
                    </a:ext>
                  </a:extLst>
                </a:gridCol>
                <a:gridCol w="1371600">
                  <a:extLst>
                    <a:ext uri="{9D8B030D-6E8A-4147-A177-3AD203B41FA5}">
                      <a16:colId xmlns:a16="http://schemas.microsoft.com/office/drawing/2014/main" val="3141181888"/>
                    </a:ext>
                  </a:extLst>
                </a:gridCol>
                <a:gridCol w="1371600">
                  <a:extLst>
                    <a:ext uri="{9D8B030D-6E8A-4147-A177-3AD203B41FA5}">
                      <a16:colId xmlns:a16="http://schemas.microsoft.com/office/drawing/2014/main" val="2984094335"/>
                    </a:ext>
                  </a:extLst>
                </a:gridCol>
                <a:gridCol w="1371600">
                  <a:extLst>
                    <a:ext uri="{9D8B030D-6E8A-4147-A177-3AD203B41FA5}">
                      <a16:colId xmlns:a16="http://schemas.microsoft.com/office/drawing/2014/main" val="1384333391"/>
                    </a:ext>
                  </a:extLst>
                </a:gridCol>
                <a:gridCol w="1371600">
                  <a:extLst>
                    <a:ext uri="{9D8B030D-6E8A-4147-A177-3AD203B41FA5}">
                      <a16:colId xmlns:a16="http://schemas.microsoft.com/office/drawing/2014/main" val="2461305780"/>
                    </a:ext>
                  </a:extLst>
                </a:gridCol>
              </a:tblGrid>
              <a:tr h="370840">
                <a:tc>
                  <a:txBody>
                    <a:bodyPr/>
                    <a:lstStyle/>
                    <a:p>
                      <a:pPr algn="ctr"/>
                      <a:r>
                        <a:rPr kumimoji="1" lang="en-US" altLang="ja-JP" dirty="0"/>
                        <a:t>11</a:t>
                      </a:r>
                      <a:endParaRPr kumimoji="1" lang="ja-JP" altLang="en-US" dirty="0"/>
                    </a:p>
                  </a:txBody>
                  <a:tcPr/>
                </a:tc>
                <a:tc>
                  <a:txBody>
                    <a:bodyPr/>
                    <a:lstStyle/>
                    <a:p>
                      <a:pPr algn="ctr"/>
                      <a:r>
                        <a:rPr kumimoji="1" lang="en-US" altLang="ja-JP" dirty="0"/>
                        <a:t>21</a:t>
                      </a:r>
                      <a:endParaRPr kumimoji="1" lang="ja-JP" altLang="en-US" dirty="0"/>
                    </a:p>
                  </a:txBody>
                  <a:tcPr/>
                </a:tc>
                <a:tc>
                  <a:txBody>
                    <a:bodyPr/>
                    <a:lstStyle/>
                    <a:p>
                      <a:pPr algn="ctr"/>
                      <a:r>
                        <a:rPr kumimoji="1" lang="en-US" altLang="ja-JP" dirty="0"/>
                        <a:t>31</a:t>
                      </a:r>
                      <a:endParaRPr kumimoji="1" lang="ja-JP" altLang="en-US" dirty="0"/>
                    </a:p>
                  </a:txBody>
                  <a:tcPr/>
                </a:tc>
                <a:tc>
                  <a:txBody>
                    <a:bodyPr/>
                    <a:lstStyle/>
                    <a:p>
                      <a:pPr algn="ctr"/>
                      <a:r>
                        <a:rPr kumimoji="1" lang="en-US" altLang="ja-JP" dirty="0"/>
                        <a:t>41</a:t>
                      </a:r>
                      <a:endParaRPr kumimoji="1" lang="ja-JP" altLang="en-US" dirty="0"/>
                    </a:p>
                  </a:txBody>
                  <a:tcPr/>
                </a:tc>
                <a:tc>
                  <a:txBody>
                    <a:bodyPr/>
                    <a:lstStyle/>
                    <a:p>
                      <a:pPr algn="ctr"/>
                      <a:r>
                        <a:rPr kumimoji="1" lang="en-US" altLang="ja-JP" dirty="0"/>
                        <a:t>51</a:t>
                      </a:r>
                      <a:endParaRPr kumimoji="1" lang="ja-JP" altLang="en-US" dirty="0"/>
                    </a:p>
                  </a:txBody>
                  <a:tcPr/>
                </a:tc>
                <a:tc>
                  <a:txBody>
                    <a:bodyPr/>
                    <a:lstStyle/>
                    <a:p>
                      <a:pPr algn="ctr"/>
                      <a:r>
                        <a:rPr kumimoji="1" lang="en-US" altLang="ja-JP" dirty="0"/>
                        <a:t>61</a:t>
                      </a:r>
                      <a:endParaRPr kumimoji="1" lang="ja-JP" altLang="en-US" dirty="0"/>
                    </a:p>
                  </a:txBody>
                  <a:tcPr>
                    <a:solidFill>
                      <a:srgbClr val="FFFF00"/>
                    </a:solidFill>
                  </a:tcPr>
                </a:tc>
                <a:extLst>
                  <a:ext uri="{0D108BD9-81ED-4DB2-BD59-A6C34878D82A}">
                    <a16:rowId xmlns:a16="http://schemas.microsoft.com/office/drawing/2014/main" val="3614827937"/>
                  </a:ext>
                </a:extLst>
              </a:tr>
              <a:tr h="370840">
                <a:tc>
                  <a:txBody>
                    <a:bodyPr/>
                    <a:lstStyle/>
                    <a:p>
                      <a:pPr algn="ctr"/>
                      <a:r>
                        <a:rPr kumimoji="1" lang="en-US" altLang="ja-JP" dirty="0"/>
                        <a:t>12</a:t>
                      </a:r>
                      <a:endParaRPr kumimoji="1" lang="ja-JP" altLang="en-US" dirty="0"/>
                    </a:p>
                  </a:txBody>
                  <a:tcPr/>
                </a:tc>
                <a:tc>
                  <a:txBody>
                    <a:bodyPr/>
                    <a:lstStyle/>
                    <a:p>
                      <a:pPr algn="ctr"/>
                      <a:r>
                        <a:rPr kumimoji="1" lang="en-US" altLang="ja-JP" dirty="0"/>
                        <a:t>22</a:t>
                      </a:r>
                      <a:endParaRPr kumimoji="1" lang="ja-JP" altLang="en-US" dirty="0"/>
                    </a:p>
                  </a:txBody>
                  <a:tcPr/>
                </a:tc>
                <a:tc>
                  <a:txBody>
                    <a:bodyPr/>
                    <a:lstStyle/>
                    <a:p>
                      <a:pPr algn="ctr"/>
                      <a:r>
                        <a:rPr kumimoji="1" lang="en-US" altLang="ja-JP" dirty="0"/>
                        <a:t>32</a:t>
                      </a:r>
                      <a:endParaRPr kumimoji="1" lang="ja-JP" altLang="en-US" dirty="0"/>
                    </a:p>
                  </a:txBody>
                  <a:tcPr/>
                </a:tc>
                <a:tc>
                  <a:txBody>
                    <a:bodyPr/>
                    <a:lstStyle/>
                    <a:p>
                      <a:pPr algn="ctr"/>
                      <a:r>
                        <a:rPr kumimoji="1" lang="en-US" altLang="ja-JP" dirty="0"/>
                        <a:t>42</a:t>
                      </a:r>
                      <a:endParaRPr kumimoji="1" lang="ja-JP" altLang="en-US" dirty="0"/>
                    </a:p>
                  </a:txBody>
                  <a:tcPr/>
                </a:tc>
                <a:tc>
                  <a:txBody>
                    <a:bodyPr/>
                    <a:lstStyle/>
                    <a:p>
                      <a:pPr algn="ctr"/>
                      <a:r>
                        <a:rPr kumimoji="1" lang="en-US" altLang="ja-JP" dirty="0"/>
                        <a:t>52</a:t>
                      </a:r>
                      <a:endParaRPr kumimoji="1" lang="ja-JP" altLang="en-US" dirty="0"/>
                    </a:p>
                  </a:txBody>
                  <a:tcPr>
                    <a:solidFill>
                      <a:srgbClr val="FFFF00"/>
                    </a:solidFill>
                  </a:tcPr>
                </a:tc>
                <a:tc>
                  <a:txBody>
                    <a:bodyPr/>
                    <a:lstStyle/>
                    <a:p>
                      <a:pPr algn="ctr"/>
                      <a:r>
                        <a:rPr kumimoji="1" lang="en-US" altLang="ja-JP" dirty="0"/>
                        <a:t>62</a:t>
                      </a:r>
                      <a:endParaRPr kumimoji="1" lang="ja-JP" altLang="en-US" dirty="0"/>
                    </a:p>
                  </a:txBody>
                  <a:tcPr/>
                </a:tc>
                <a:extLst>
                  <a:ext uri="{0D108BD9-81ED-4DB2-BD59-A6C34878D82A}">
                    <a16:rowId xmlns:a16="http://schemas.microsoft.com/office/drawing/2014/main" val="1915856253"/>
                  </a:ext>
                </a:extLst>
              </a:tr>
              <a:tr h="370840">
                <a:tc>
                  <a:txBody>
                    <a:bodyPr/>
                    <a:lstStyle/>
                    <a:p>
                      <a:pPr algn="ctr"/>
                      <a:r>
                        <a:rPr kumimoji="1" lang="en-US" altLang="ja-JP" dirty="0"/>
                        <a:t>13</a:t>
                      </a:r>
                      <a:endParaRPr kumimoji="1" lang="ja-JP" altLang="en-US" dirty="0"/>
                    </a:p>
                  </a:txBody>
                  <a:tcPr/>
                </a:tc>
                <a:tc>
                  <a:txBody>
                    <a:bodyPr/>
                    <a:lstStyle/>
                    <a:p>
                      <a:pPr algn="ctr"/>
                      <a:r>
                        <a:rPr kumimoji="1" lang="en-US" altLang="ja-JP" dirty="0"/>
                        <a:t>23</a:t>
                      </a:r>
                      <a:endParaRPr kumimoji="1" lang="ja-JP" altLang="en-US" dirty="0"/>
                    </a:p>
                  </a:txBody>
                  <a:tcPr/>
                </a:tc>
                <a:tc>
                  <a:txBody>
                    <a:bodyPr/>
                    <a:lstStyle/>
                    <a:p>
                      <a:pPr algn="ctr"/>
                      <a:r>
                        <a:rPr kumimoji="1" lang="en-US" altLang="ja-JP" dirty="0"/>
                        <a:t>33</a:t>
                      </a:r>
                      <a:endParaRPr kumimoji="1" lang="ja-JP" altLang="en-US" dirty="0"/>
                    </a:p>
                  </a:txBody>
                  <a:tcPr>
                    <a:solidFill>
                      <a:srgbClr val="00B0F0"/>
                    </a:solidFill>
                  </a:tcPr>
                </a:tc>
                <a:tc>
                  <a:txBody>
                    <a:bodyPr/>
                    <a:lstStyle/>
                    <a:p>
                      <a:pPr algn="ctr"/>
                      <a:r>
                        <a:rPr kumimoji="1" lang="en-US" altLang="ja-JP" dirty="0"/>
                        <a:t>43</a:t>
                      </a:r>
                      <a:endParaRPr kumimoji="1" lang="ja-JP" altLang="en-US" dirty="0"/>
                    </a:p>
                  </a:txBody>
                  <a:tcPr>
                    <a:solidFill>
                      <a:srgbClr val="00B050"/>
                    </a:solidFill>
                  </a:tcPr>
                </a:tc>
                <a:tc>
                  <a:txBody>
                    <a:bodyPr/>
                    <a:lstStyle/>
                    <a:p>
                      <a:pPr algn="ctr"/>
                      <a:r>
                        <a:rPr kumimoji="1" lang="en-US" altLang="ja-JP" dirty="0"/>
                        <a:t>53</a:t>
                      </a:r>
                      <a:endParaRPr kumimoji="1" lang="ja-JP" altLang="en-US" dirty="0"/>
                    </a:p>
                  </a:txBody>
                  <a:tcPr>
                    <a:solidFill>
                      <a:srgbClr val="00B0F0"/>
                    </a:solidFill>
                  </a:tcPr>
                </a:tc>
                <a:tc>
                  <a:txBody>
                    <a:bodyPr/>
                    <a:lstStyle/>
                    <a:p>
                      <a:pPr algn="ctr"/>
                      <a:r>
                        <a:rPr kumimoji="1" lang="en-US" altLang="ja-JP" dirty="0"/>
                        <a:t>63</a:t>
                      </a:r>
                      <a:endParaRPr kumimoji="1" lang="ja-JP" altLang="en-US" dirty="0"/>
                    </a:p>
                  </a:txBody>
                  <a:tcPr>
                    <a:solidFill>
                      <a:srgbClr val="00B0F0"/>
                    </a:solidFill>
                  </a:tcPr>
                </a:tc>
                <a:extLst>
                  <a:ext uri="{0D108BD9-81ED-4DB2-BD59-A6C34878D82A}">
                    <a16:rowId xmlns:a16="http://schemas.microsoft.com/office/drawing/2014/main" val="3062695680"/>
                  </a:ext>
                </a:extLst>
              </a:tr>
              <a:tr h="370840">
                <a:tc>
                  <a:txBody>
                    <a:bodyPr/>
                    <a:lstStyle/>
                    <a:p>
                      <a:pPr algn="ctr"/>
                      <a:r>
                        <a:rPr kumimoji="1" lang="en-US" altLang="ja-JP" dirty="0"/>
                        <a:t>14</a:t>
                      </a:r>
                      <a:endParaRPr kumimoji="1" lang="ja-JP" altLang="en-US" dirty="0"/>
                    </a:p>
                  </a:txBody>
                  <a:tcPr/>
                </a:tc>
                <a:tc>
                  <a:txBody>
                    <a:bodyPr/>
                    <a:lstStyle/>
                    <a:p>
                      <a:pPr algn="ctr"/>
                      <a:r>
                        <a:rPr kumimoji="1" lang="en-US" altLang="ja-JP" dirty="0"/>
                        <a:t>24</a:t>
                      </a:r>
                      <a:endParaRPr kumimoji="1" lang="ja-JP" altLang="en-US" dirty="0"/>
                    </a:p>
                  </a:txBody>
                  <a:tcPr/>
                </a:tc>
                <a:tc>
                  <a:txBody>
                    <a:bodyPr/>
                    <a:lstStyle/>
                    <a:p>
                      <a:pPr algn="ctr"/>
                      <a:r>
                        <a:rPr kumimoji="1" lang="en-US" altLang="ja-JP" dirty="0"/>
                        <a:t>34</a:t>
                      </a:r>
                      <a:endParaRPr kumimoji="1" lang="ja-JP" altLang="en-US" dirty="0"/>
                    </a:p>
                  </a:txBody>
                  <a:tcPr>
                    <a:solidFill>
                      <a:srgbClr val="00B050"/>
                    </a:solidFill>
                  </a:tcPr>
                </a:tc>
                <a:tc>
                  <a:txBody>
                    <a:bodyPr/>
                    <a:lstStyle/>
                    <a:p>
                      <a:pPr algn="ctr"/>
                      <a:r>
                        <a:rPr kumimoji="1" lang="en-US" altLang="ja-JP" dirty="0"/>
                        <a:t>44</a:t>
                      </a:r>
                      <a:endParaRPr kumimoji="1" lang="ja-JP" altLang="en-US" dirty="0"/>
                    </a:p>
                  </a:txBody>
                  <a:tcPr>
                    <a:solidFill>
                      <a:srgbClr val="00B0F0"/>
                    </a:solidFill>
                  </a:tcPr>
                </a:tc>
                <a:tc>
                  <a:txBody>
                    <a:bodyPr/>
                    <a:lstStyle/>
                    <a:p>
                      <a:pPr algn="ctr"/>
                      <a:r>
                        <a:rPr kumimoji="1" lang="en-US" altLang="ja-JP" dirty="0"/>
                        <a:t>54</a:t>
                      </a:r>
                      <a:endParaRPr kumimoji="1" lang="ja-JP" altLang="en-US" dirty="0"/>
                    </a:p>
                  </a:txBody>
                  <a:tcPr>
                    <a:solidFill>
                      <a:srgbClr val="00B0F0"/>
                    </a:solidFill>
                  </a:tcPr>
                </a:tc>
                <a:tc>
                  <a:txBody>
                    <a:bodyPr/>
                    <a:lstStyle/>
                    <a:p>
                      <a:pPr algn="ctr"/>
                      <a:r>
                        <a:rPr kumimoji="1" lang="en-US" altLang="ja-JP" dirty="0"/>
                        <a:t>64</a:t>
                      </a:r>
                      <a:endParaRPr kumimoji="1" lang="ja-JP" altLang="en-US" dirty="0"/>
                    </a:p>
                  </a:txBody>
                  <a:tcPr>
                    <a:solidFill>
                      <a:srgbClr val="00B0F0"/>
                    </a:solidFill>
                  </a:tcPr>
                </a:tc>
                <a:extLst>
                  <a:ext uri="{0D108BD9-81ED-4DB2-BD59-A6C34878D82A}">
                    <a16:rowId xmlns:a16="http://schemas.microsoft.com/office/drawing/2014/main" val="1505796113"/>
                  </a:ext>
                </a:extLst>
              </a:tr>
              <a:tr h="370840">
                <a:tc>
                  <a:txBody>
                    <a:bodyPr/>
                    <a:lstStyle/>
                    <a:p>
                      <a:pPr algn="ctr"/>
                      <a:r>
                        <a:rPr kumimoji="1" lang="en-US" altLang="ja-JP" dirty="0"/>
                        <a:t>15</a:t>
                      </a:r>
                      <a:endParaRPr kumimoji="1" lang="ja-JP" altLang="en-US" dirty="0"/>
                    </a:p>
                  </a:txBody>
                  <a:tcPr/>
                </a:tc>
                <a:tc>
                  <a:txBody>
                    <a:bodyPr/>
                    <a:lstStyle/>
                    <a:p>
                      <a:pPr algn="ctr"/>
                      <a:r>
                        <a:rPr kumimoji="1" lang="en-US" altLang="ja-JP" dirty="0"/>
                        <a:t>25</a:t>
                      </a:r>
                      <a:endParaRPr kumimoji="1" lang="ja-JP" altLang="en-US" dirty="0"/>
                    </a:p>
                  </a:txBody>
                  <a:tcPr>
                    <a:solidFill>
                      <a:srgbClr val="FFFF00"/>
                    </a:solidFill>
                  </a:tcPr>
                </a:tc>
                <a:tc>
                  <a:txBody>
                    <a:bodyPr/>
                    <a:lstStyle/>
                    <a:p>
                      <a:pPr algn="ctr"/>
                      <a:r>
                        <a:rPr kumimoji="1" lang="en-US" altLang="ja-JP" dirty="0"/>
                        <a:t>35</a:t>
                      </a:r>
                      <a:endParaRPr kumimoji="1" lang="ja-JP" altLang="en-US" dirty="0"/>
                    </a:p>
                  </a:txBody>
                  <a:tcPr>
                    <a:solidFill>
                      <a:srgbClr val="00B0F0"/>
                    </a:solidFill>
                  </a:tcPr>
                </a:tc>
                <a:tc>
                  <a:txBody>
                    <a:bodyPr/>
                    <a:lstStyle/>
                    <a:p>
                      <a:pPr algn="ctr"/>
                      <a:r>
                        <a:rPr kumimoji="1" lang="en-US" altLang="ja-JP" dirty="0"/>
                        <a:t>45</a:t>
                      </a:r>
                      <a:endParaRPr kumimoji="1" lang="ja-JP" altLang="en-US" dirty="0"/>
                    </a:p>
                  </a:txBody>
                  <a:tcPr>
                    <a:solidFill>
                      <a:srgbClr val="00B0F0"/>
                    </a:solidFill>
                  </a:tcPr>
                </a:tc>
                <a:tc>
                  <a:txBody>
                    <a:bodyPr/>
                    <a:lstStyle/>
                    <a:p>
                      <a:pPr algn="ctr"/>
                      <a:r>
                        <a:rPr kumimoji="1" lang="en-US" altLang="ja-JP" dirty="0"/>
                        <a:t>55</a:t>
                      </a:r>
                      <a:endParaRPr kumimoji="1" lang="ja-JP" altLang="en-US" dirty="0"/>
                    </a:p>
                  </a:txBody>
                  <a:tcPr>
                    <a:solidFill>
                      <a:srgbClr val="00B0F0"/>
                    </a:solidFill>
                  </a:tcPr>
                </a:tc>
                <a:tc>
                  <a:txBody>
                    <a:bodyPr/>
                    <a:lstStyle/>
                    <a:p>
                      <a:pPr algn="ctr"/>
                      <a:r>
                        <a:rPr kumimoji="1" lang="en-US" altLang="ja-JP" dirty="0"/>
                        <a:t>65</a:t>
                      </a:r>
                      <a:endParaRPr kumimoji="1" lang="ja-JP" altLang="en-US" dirty="0"/>
                    </a:p>
                  </a:txBody>
                  <a:tcPr>
                    <a:solidFill>
                      <a:srgbClr val="00B0F0"/>
                    </a:solidFill>
                  </a:tcPr>
                </a:tc>
                <a:extLst>
                  <a:ext uri="{0D108BD9-81ED-4DB2-BD59-A6C34878D82A}">
                    <a16:rowId xmlns:a16="http://schemas.microsoft.com/office/drawing/2014/main" val="1884637207"/>
                  </a:ext>
                </a:extLst>
              </a:tr>
              <a:tr h="370840">
                <a:tc>
                  <a:txBody>
                    <a:bodyPr/>
                    <a:lstStyle/>
                    <a:p>
                      <a:pPr algn="ctr"/>
                      <a:r>
                        <a:rPr kumimoji="1" lang="en-US" altLang="ja-JP" dirty="0"/>
                        <a:t>16</a:t>
                      </a:r>
                      <a:endParaRPr kumimoji="1" lang="ja-JP" altLang="en-US" dirty="0"/>
                    </a:p>
                  </a:txBody>
                  <a:tcPr>
                    <a:solidFill>
                      <a:srgbClr val="FFFF00"/>
                    </a:solidFill>
                  </a:tcPr>
                </a:tc>
                <a:tc>
                  <a:txBody>
                    <a:bodyPr/>
                    <a:lstStyle/>
                    <a:p>
                      <a:pPr algn="ctr"/>
                      <a:r>
                        <a:rPr kumimoji="1" lang="en-US" altLang="ja-JP" dirty="0"/>
                        <a:t>26</a:t>
                      </a:r>
                      <a:endParaRPr kumimoji="1" lang="ja-JP" altLang="en-US" dirty="0"/>
                    </a:p>
                  </a:txBody>
                  <a:tcPr/>
                </a:tc>
                <a:tc>
                  <a:txBody>
                    <a:bodyPr/>
                    <a:lstStyle/>
                    <a:p>
                      <a:pPr algn="ctr"/>
                      <a:r>
                        <a:rPr kumimoji="1" lang="en-US" altLang="ja-JP" dirty="0"/>
                        <a:t>36</a:t>
                      </a:r>
                      <a:endParaRPr kumimoji="1" lang="ja-JP" altLang="en-US" dirty="0"/>
                    </a:p>
                  </a:txBody>
                  <a:tcPr>
                    <a:solidFill>
                      <a:srgbClr val="00B0F0"/>
                    </a:solidFill>
                  </a:tcPr>
                </a:tc>
                <a:tc>
                  <a:txBody>
                    <a:bodyPr/>
                    <a:lstStyle/>
                    <a:p>
                      <a:pPr algn="ctr"/>
                      <a:r>
                        <a:rPr kumimoji="1" lang="en-US" altLang="ja-JP" dirty="0"/>
                        <a:t>46</a:t>
                      </a:r>
                      <a:endParaRPr kumimoji="1" lang="ja-JP" altLang="en-US" dirty="0"/>
                    </a:p>
                  </a:txBody>
                  <a:tcPr>
                    <a:solidFill>
                      <a:srgbClr val="00B0F0"/>
                    </a:solidFill>
                  </a:tcPr>
                </a:tc>
                <a:tc>
                  <a:txBody>
                    <a:bodyPr/>
                    <a:lstStyle/>
                    <a:p>
                      <a:pPr algn="ctr"/>
                      <a:r>
                        <a:rPr kumimoji="1" lang="en-US" altLang="ja-JP" dirty="0"/>
                        <a:t>56</a:t>
                      </a:r>
                      <a:endParaRPr kumimoji="1" lang="ja-JP" altLang="en-US" dirty="0"/>
                    </a:p>
                  </a:txBody>
                  <a:tcPr>
                    <a:solidFill>
                      <a:srgbClr val="00B0F0"/>
                    </a:solidFill>
                  </a:tcPr>
                </a:tc>
                <a:tc>
                  <a:txBody>
                    <a:bodyPr/>
                    <a:lstStyle/>
                    <a:p>
                      <a:pPr algn="ctr"/>
                      <a:r>
                        <a:rPr kumimoji="1" lang="en-US" altLang="ja-JP" dirty="0"/>
                        <a:t>66</a:t>
                      </a:r>
                      <a:endParaRPr kumimoji="1" lang="ja-JP" altLang="en-US" dirty="0"/>
                    </a:p>
                  </a:txBody>
                  <a:tcPr>
                    <a:solidFill>
                      <a:srgbClr val="00B0F0"/>
                    </a:solidFill>
                  </a:tcPr>
                </a:tc>
                <a:extLst>
                  <a:ext uri="{0D108BD9-81ED-4DB2-BD59-A6C34878D82A}">
                    <a16:rowId xmlns:a16="http://schemas.microsoft.com/office/drawing/2014/main" val="3053529717"/>
                  </a:ext>
                </a:extLst>
              </a:tr>
            </a:tbl>
          </a:graphicData>
        </a:graphic>
      </p:graphicFrame>
      <p:sp>
        <p:nvSpPr>
          <p:cNvPr id="5" name="テキスト ボックス 4">
            <a:extLst>
              <a:ext uri="{FF2B5EF4-FFF2-40B4-BE49-F238E27FC236}">
                <a16:creationId xmlns:a16="http://schemas.microsoft.com/office/drawing/2014/main" id="{3D2889B1-3879-4A4D-8377-4F4E6FA8AAE8}"/>
              </a:ext>
            </a:extLst>
          </p:cNvPr>
          <p:cNvSpPr txBox="1"/>
          <p:nvPr/>
        </p:nvSpPr>
        <p:spPr>
          <a:xfrm>
            <a:off x="827584" y="4077072"/>
            <a:ext cx="3744416" cy="523220"/>
          </a:xfrm>
          <a:prstGeom prst="rect">
            <a:avLst/>
          </a:prstGeom>
          <a:noFill/>
        </p:spPr>
        <p:txBody>
          <a:bodyPr wrap="squar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1</a:t>
            </a:r>
            <a:r>
              <a:rPr kumimoji="1" lang="ja-JP" altLang="en-US" sz="2800" dirty="0"/>
              <a:t>：いずれの目も</a:t>
            </a:r>
            <a:r>
              <a:rPr kumimoji="1" lang="en-US" altLang="ja-JP" sz="2800" dirty="0"/>
              <a:t>3</a:t>
            </a:r>
            <a:r>
              <a:rPr kumimoji="1" lang="ja-JP" altLang="en-US" sz="2800" dirty="0"/>
              <a:t>以上</a:t>
            </a:r>
          </a:p>
        </p:txBody>
      </p:sp>
      <p:sp>
        <p:nvSpPr>
          <p:cNvPr id="7" name="テキスト ボックス 6">
            <a:extLst>
              <a:ext uri="{FF2B5EF4-FFF2-40B4-BE49-F238E27FC236}">
                <a16:creationId xmlns:a16="http://schemas.microsoft.com/office/drawing/2014/main" id="{308977D7-719E-477B-83D5-871D95A73DCB}"/>
              </a:ext>
            </a:extLst>
          </p:cNvPr>
          <p:cNvSpPr txBox="1"/>
          <p:nvPr/>
        </p:nvSpPr>
        <p:spPr>
          <a:xfrm>
            <a:off x="827584" y="4620855"/>
            <a:ext cx="2340705" cy="523220"/>
          </a:xfrm>
          <a:prstGeom prst="rect">
            <a:avLst/>
          </a:prstGeom>
          <a:noFill/>
        </p:spPr>
        <p:txBody>
          <a:bodyPr wrap="none" rtlCol="0">
            <a:spAutoFit/>
          </a:bodyPr>
          <a:lstStyle/>
          <a:p>
            <a:r>
              <a:rPr kumimoji="1" lang="en-US" altLang="ja-JP" sz="2800" i="1" dirty="0">
                <a:latin typeface="Cambria Math" panose="02040503050406030204" pitchFamily="18" charset="0"/>
                <a:ea typeface="Cambria Math" panose="02040503050406030204" pitchFamily="18" charset="0"/>
                <a:cs typeface="Times New Roman" panose="02020603050405020304" pitchFamily="18" charset="0"/>
              </a:rPr>
              <a:t>A</a:t>
            </a:r>
            <a:r>
              <a:rPr kumimoji="1" lang="en-US" altLang="ja-JP" sz="2800" baseline="-25000" dirty="0">
                <a:latin typeface="Cambria Math" panose="02040503050406030204" pitchFamily="18" charset="0"/>
                <a:ea typeface="Cambria Math" panose="02040503050406030204" pitchFamily="18" charset="0"/>
                <a:cs typeface="Times New Roman" panose="02020603050405020304" pitchFamily="18" charset="0"/>
              </a:rPr>
              <a:t>2</a:t>
            </a:r>
            <a:r>
              <a:rPr kumimoji="1" lang="ja-JP" altLang="en-US" sz="2800" dirty="0"/>
              <a:t>：目の和が</a:t>
            </a:r>
            <a:r>
              <a:rPr lang="en-US" altLang="ja-JP" sz="2800" dirty="0"/>
              <a:t>7</a:t>
            </a:r>
            <a:endParaRPr kumimoji="1" lang="ja-JP" altLang="en-US" sz="2800"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CFA819ED-9D82-4FF5-B1D0-22870CBB894C}"/>
                  </a:ext>
                </a:extLst>
              </p:cNvPr>
              <p:cNvSpPr txBox="1"/>
              <p:nvPr/>
            </p:nvSpPr>
            <p:spPr>
              <a:xfrm>
                <a:off x="827584" y="5188445"/>
                <a:ext cx="4829720" cy="7861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𝑃</m:t>
                      </m:r>
                      <m:d>
                        <m:dPr>
                          <m:begChr m:val="{"/>
                          <m:endChr m:val="}"/>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1</m:t>
                              </m:r>
                            </m:sub>
                          </m:sSub>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𝑛</m:t>
                          </m:r>
                          <m:d>
                            <m:dPr>
                              <m:ctrlPr>
                                <a:rPr kumimoji="1" lang="en-US" altLang="ja-JP" sz="2400" b="0" i="1" smtClean="0">
                                  <a:latin typeface="Cambria Math" panose="02040503050406030204" pitchFamily="18" charset="0"/>
                                </a:rPr>
                              </m:ctrlPr>
                            </m:dPr>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𝐴</m:t>
                                  </m:r>
                                </m:e>
                                <m:sub>
                                  <m:r>
                                    <a:rPr lang="en-US" altLang="ja-JP" sz="2400" i="1">
                                      <a:latin typeface="Cambria Math" panose="02040503050406030204" pitchFamily="18" charset="0"/>
                                    </a:rPr>
                                    <m:t>1</m:t>
                                  </m:r>
                                </m:sub>
                              </m:sSub>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 </m:t>
                                  </m:r>
                                  <m:r>
                                    <m:rPr>
                                      <m:sty m:val="p"/>
                                    </m:rPr>
                                    <a:rPr lang="en-US" altLang="ja-JP" sz="2400">
                                      <a:latin typeface="Cambria Math" panose="02040503050406030204" pitchFamily="18" charset="0"/>
                                    </a:rPr>
                                    <m:t>and</m:t>
                                  </m:r>
                                  <m:r>
                                    <a:rPr lang="en-US" altLang="ja-JP" sz="2400" i="1">
                                      <a:latin typeface="Cambria Math" panose="02040503050406030204" pitchFamily="18" charset="0"/>
                                    </a:rPr>
                                    <m:t> </m:t>
                                  </m:r>
                                  <m:r>
                                    <a:rPr lang="en-US" altLang="ja-JP" sz="2400" i="1">
                                      <a:latin typeface="Cambria Math" panose="02040503050406030204" pitchFamily="18" charset="0"/>
                                    </a:rPr>
                                    <m:t>𝐴</m:t>
                                  </m:r>
                                </m:e>
                                <m:sub>
                                  <m:r>
                                    <a:rPr lang="en-US" altLang="ja-JP" sz="2400" i="1">
                                      <a:latin typeface="Cambria Math" panose="02040503050406030204" pitchFamily="18" charset="0"/>
                                    </a:rPr>
                                    <m:t>2</m:t>
                                  </m:r>
                                </m:sub>
                              </m:sSub>
                            </m:e>
                          </m:d>
                        </m:num>
                        <m:den>
                          <m:r>
                            <a:rPr kumimoji="1" lang="en-US" altLang="ja-JP" sz="2400" b="0" i="1" smtClean="0">
                              <a:latin typeface="Cambria Math" panose="02040503050406030204" pitchFamily="18" charset="0"/>
                            </a:rPr>
                            <m:t>𝑛</m:t>
                          </m:r>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𝐴</m:t>
                                  </m:r>
                                </m:e>
                                <m:sub>
                                  <m:r>
                                    <a:rPr kumimoji="1" lang="en-US" altLang="ja-JP" sz="2400" b="0" i="1" smtClean="0">
                                      <a:latin typeface="Cambria Math" panose="02040503050406030204" pitchFamily="18" charset="0"/>
                                    </a:rPr>
                                    <m:t>1</m:t>
                                  </m:r>
                                </m:sub>
                              </m:sSub>
                            </m:e>
                          </m:d>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2</m:t>
                          </m:r>
                        </m:num>
                        <m:den>
                          <m:r>
                            <a:rPr kumimoji="1" lang="en-US" altLang="ja-JP" sz="2400" b="0" i="1" smtClean="0">
                              <a:latin typeface="Cambria Math" panose="02040503050406030204" pitchFamily="18" charset="0"/>
                            </a:rPr>
                            <m:t>16</m:t>
                          </m:r>
                        </m:den>
                      </m:f>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8</m:t>
                          </m:r>
                        </m:den>
                      </m:f>
                    </m:oMath>
                  </m:oMathPara>
                </a14:m>
                <a:endParaRPr kumimoji="1" lang="ja-JP" altLang="en-US" sz="2400" dirty="0"/>
              </a:p>
            </p:txBody>
          </p:sp>
        </mc:Choice>
        <mc:Fallback xmlns="">
          <p:sp>
            <p:nvSpPr>
              <p:cNvPr id="8" name="テキスト ボックス 7">
                <a:extLst>
                  <a:ext uri="{FF2B5EF4-FFF2-40B4-BE49-F238E27FC236}">
                    <a16:creationId xmlns:a16="http://schemas.microsoft.com/office/drawing/2014/main" id="{CFA819ED-9D82-4FF5-B1D0-22870CBB894C}"/>
                  </a:ext>
                </a:extLst>
              </p:cNvPr>
              <p:cNvSpPr txBox="1">
                <a:spLocks noRot="1" noChangeAspect="1" noMove="1" noResize="1" noEditPoints="1" noAdjustHandles="1" noChangeArrowheads="1" noChangeShapeType="1" noTextEdit="1"/>
              </p:cNvSpPr>
              <p:nvPr/>
            </p:nvSpPr>
            <p:spPr>
              <a:xfrm>
                <a:off x="827584" y="5188445"/>
                <a:ext cx="4829720" cy="786177"/>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9FEBA02E-9D9B-4BB6-98C0-F8F81F816849}"/>
                  </a:ext>
                </a:extLst>
              </p:cNvPr>
              <p:cNvSpPr txBox="1"/>
              <p:nvPr/>
            </p:nvSpPr>
            <p:spPr>
              <a:xfrm>
                <a:off x="4716016" y="4208171"/>
                <a:ext cx="3900490" cy="5973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1</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 </m:t>
                              </m:r>
                              <m:r>
                                <m:rPr>
                                  <m:sty m:val="p"/>
                                </m:rPr>
                                <a:rPr kumimoji="1" lang="en-US" altLang="ja-JP" sz="2000" b="0" i="0" smtClean="0">
                                  <a:latin typeface="Cambria Math" panose="02040503050406030204" pitchFamily="18" charset="0"/>
                                </a:rPr>
                                <m:t>and</m:t>
                              </m:r>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𝐴</m:t>
                              </m:r>
                            </m:e>
                            <m:sub>
                              <m:r>
                                <a:rPr kumimoji="1" lang="en-US" altLang="ja-JP" sz="2000" b="0" i="1" smtClean="0">
                                  <a:latin typeface="Cambria Math" panose="02040503050406030204" pitchFamily="18" charset="0"/>
                                </a:rPr>
                                <m:t>2</m:t>
                              </m:r>
                            </m:sub>
                          </m:sSub>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𝐴</m:t>
                                  </m:r>
                                </m:e>
                                <m:sub>
                                  <m:r>
                                    <a:rPr lang="en-US" altLang="ja-JP" sz="2000" i="1">
                                      <a:latin typeface="Cambria Math" panose="02040503050406030204" pitchFamily="18" charset="0"/>
                                    </a:rPr>
                                    <m:t>1</m:t>
                                  </m:r>
                                </m:sub>
                              </m:sSub>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 </m:t>
                                  </m:r>
                                  <m:r>
                                    <m:rPr>
                                      <m:sty m:val="p"/>
                                    </m:rPr>
                                    <a:rPr lang="en-US" altLang="ja-JP" sz="2000">
                                      <a:latin typeface="Cambria Math" panose="02040503050406030204" pitchFamily="18" charset="0"/>
                                    </a:rPr>
                                    <m:t>and</m:t>
                                  </m:r>
                                  <m:r>
                                    <a:rPr lang="en-US" altLang="ja-JP" sz="2000" i="1">
                                      <a:latin typeface="Cambria Math" panose="02040503050406030204" pitchFamily="18" charset="0"/>
                                    </a:rPr>
                                    <m:t> </m:t>
                                  </m:r>
                                  <m:r>
                                    <a:rPr lang="en-US" altLang="ja-JP" sz="2000" i="1">
                                      <a:latin typeface="Cambria Math" panose="02040503050406030204" pitchFamily="18" charset="0"/>
                                    </a:rPr>
                                    <m:t>𝐴</m:t>
                                  </m:r>
                                </m:e>
                                <m:sub>
                                  <m:r>
                                    <a:rPr lang="en-US" altLang="ja-JP" sz="2000" i="1">
                                      <a:latin typeface="Cambria Math" panose="02040503050406030204" pitchFamily="18" charset="0"/>
                                    </a:rPr>
                                    <m:t>2</m:t>
                                  </m:r>
                                </m:sub>
                              </m:sSub>
                            </m:e>
                          </m:d>
                        </m:num>
                        <m:den>
                          <m:r>
                            <a:rPr kumimoji="1" lang="en-US" altLang="ja-JP" sz="2000" b="0" i="1" smtClean="0">
                              <a:latin typeface="Cambria Math" panose="02040503050406030204" pitchFamily="18" charset="0"/>
                            </a:rPr>
                            <m:t>𝑛</m:t>
                          </m:r>
                        </m:den>
                      </m:f>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2</m:t>
                          </m:r>
                        </m:num>
                        <m:den>
                          <m:r>
                            <a:rPr kumimoji="1" lang="en-US" altLang="ja-JP" sz="2000" b="0" i="1" smtClean="0">
                              <a:latin typeface="Cambria Math" panose="02040503050406030204" pitchFamily="18" charset="0"/>
                            </a:rPr>
                            <m:t>36</m:t>
                          </m:r>
                        </m:den>
                      </m:f>
                    </m:oMath>
                  </m:oMathPara>
                </a14:m>
                <a:endParaRPr kumimoji="1" lang="ja-JP" altLang="en-US" sz="2000" dirty="0"/>
              </a:p>
            </p:txBody>
          </p:sp>
        </mc:Choice>
        <mc:Fallback xmlns="">
          <p:sp>
            <p:nvSpPr>
              <p:cNvPr id="3" name="テキスト ボックス 2">
                <a:extLst>
                  <a:ext uri="{FF2B5EF4-FFF2-40B4-BE49-F238E27FC236}">
                    <a16:creationId xmlns:a16="http://schemas.microsoft.com/office/drawing/2014/main" id="{9FEBA02E-9D9B-4BB6-98C0-F8F81F816849}"/>
                  </a:ext>
                </a:extLst>
              </p:cNvPr>
              <p:cNvSpPr txBox="1">
                <a:spLocks noRot="1" noChangeAspect="1" noMove="1" noResize="1" noEditPoints="1" noAdjustHandles="1" noChangeArrowheads="1" noChangeShapeType="1" noTextEdit="1"/>
              </p:cNvSpPr>
              <p:nvPr/>
            </p:nvSpPr>
            <p:spPr>
              <a:xfrm>
                <a:off x="4716016" y="4208171"/>
                <a:ext cx="3900490" cy="597343"/>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636026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条件つき確率：例</a:t>
            </a:r>
            <a:endParaRPr kumimoji="1" lang="ja-JP" altLang="en-US" dirty="0"/>
          </a:p>
        </p:txBody>
      </p:sp>
      <p:grpSp>
        <p:nvGrpSpPr>
          <p:cNvPr id="18" name="グループ化 17"/>
          <p:cNvGrpSpPr/>
          <p:nvPr/>
        </p:nvGrpSpPr>
        <p:grpSpPr>
          <a:xfrm>
            <a:off x="3786182" y="1500174"/>
            <a:ext cx="4357718" cy="2428892"/>
            <a:chOff x="2571736" y="1714488"/>
            <a:chExt cx="4500594" cy="2928958"/>
          </a:xfrm>
        </p:grpSpPr>
        <p:sp>
          <p:nvSpPr>
            <p:cNvPr id="6" name="円柱 5"/>
            <p:cNvSpPr/>
            <p:nvPr/>
          </p:nvSpPr>
          <p:spPr>
            <a:xfrm>
              <a:off x="2571736" y="1714488"/>
              <a:ext cx="4500594" cy="292895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857488" y="2714620"/>
              <a:ext cx="714380" cy="7143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600" dirty="0"/>
                <a:t>１</a:t>
              </a:r>
            </a:p>
          </p:txBody>
        </p:sp>
        <p:sp>
          <p:nvSpPr>
            <p:cNvPr id="8" name="円/楕円 7"/>
            <p:cNvSpPr/>
            <p:nvPr/>
          </p:nvSpPr>
          <p:spPr>
            <a:xfrm>
              <a:off x="4500562" y="3500438"/>
              <a:ext cx="714380" cy="7143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4000" dirty="0"/>
                <a:t>２</a:t>
              </a:r>
              <a:endParaRPr kumimoji="1" lang="ja-JP" altLang="en-US" sz="4000" dirty="0"/>
            </a:p>
          </p:txBody>
        </p:sp>
        <p:sp>
          <p:nvSpPr>
            <p:cNvPr id="12" name="円/楕円 11"/>
            <p:cNvSpPr/>
            <p:nvPr/>
          </p:nvSpPr>
          <p:spPr>
            <a:xfrm>
              <a:off x="5643570" y="3571876"/>
              <a:ext cx="714380" cy="714380"/>
            </a:xfrm>
            <a:prstGeom prst="ellipse">
              <a:avLst/>
            </a:prstGeom>
            <a:no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4000" dirty="0"/>
                <a:t>２</a:t>
              </a:r>
            </a:p>
          </p:txBody>
        </p:sp>
        <p:sp>
          <p:nvSpPr>
            <p:cNvPr id="14" name="円/楕円 13"/>
            <p:cNvSpPr/>
            <p:nvPr/>
          </p:nvSpPr>
          <p:spPr>
            <a:xfrm>
              <a:off x="5072066" y="2714620"/>
              <a:ext cx="714380" cy="7143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4000" dirty="0"/>
                <a:t>２</a:t>
              </a:r>
              <a:endParaRPr kumimoji="1" lang="ja-JP" altLang="en-US" sz="4000" dirty="0"/>
            </a:p>
          </p:txBody>
        </p:sp>
        <p:sp>
          <p:nvSpPr>
            <p:cNvPr id="15" name="円/楕円 14"/>
            <p:cNvSpPr/>
            <p:nvPr/>
          </p:nvSpPr>
          <p:spPr>
            <a:xfrm>
              <a:off x="6215074" y="2786058"/>
              <a:ext cx="714380" cy="7143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4000" dirty="0"/>
                <a:t>２</a:t>
              </a:r>
              <a:endParaRPr kumimoji="1" lang="ja-JP" altLang="en-US" sz="4000" dirty="0"/>
            </a:p>
          </p:txBody>
        </p:sp>
        <p:sp>
          <p:nvSpPr>
            <p:cNvPr id="16" name="円/楕円 15"/>
            <p:cNvSpPr/>
            <p:nvPr/>
          </p:nvSpPr>
          <p:spPr>
            <a:xfrm>
              <a:off x="3286116" y="3500438"/>
              <a:ext cx="714380" cy="714380"/>
            </a:xfrm>
            <a:prstGeom prst="ellipse">
              <a:avLst/>
            </a:prstGeom>
            <a:no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3600" dirty="0"/>
                <a:t>１</a:t>
              </a:r>
            </a:p>
          </p:txBody>
        </p:sp>
        <p:sp>
          <p:nvSpPr>
            <p:cNvPr id="17" name="円/楕円 16"/>
            <p:cNvSpPr/>
            <p:nvPr/>
          </p:nvSpPr>
          <p:spPr>
            <a:xfrm>
              <a:off x="4000496" y="2714620"/>
              <a:ext cx="714380" cy="714380"/>
            </a:xfrm>
            <a:prstGeom prst="ellipse">
              <a:avLst/>
            </a:prstGeom>
            <a:noFill/>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3600" dirty="0"/>
                <a:t>２</a:t>
              </a:r>
              <a:endParaRPr kumimoji="1" lang="ja-JP" altLang="en-US" sz="3600" dirty="0"/>
            </a:p>
          </p:txBody>
        </p:sp>
      </p:grpSp>
      <p:sp>
        <p:nvSpPr>
          <p:cNvPr id="19" name="テキスト ボックス 18"/>
          <p:cNvSpPr txBox="1"/>
          <p:nvPr/>
        </p:nvSpPr>
        <p:spPr>
          <a:xfrm>
            <a:off x="500034" y="2143116"/>
            <a:ext cx="2917786" cy="1077218"/>
          </a:xfrm>
          <a:prstGeom prst="rect">
            <a:avLst/>
          </a:prstGeom>
          <a:noFill/>
        </p:spPr>
        <p:txBody>
          <a:bodyPr wrap="none" rtlCol="0">
            <a:spAutoFit/>
          </a:bodyPr>
          <a:lstStyle/>
          <a:p>
            <a:r>
              <a:rPr kumimoji="1" lang="ja-JP" altLang="en-US" sz="3200" dirty="0"/>
              <a:t>箱の中から球を</a:t>
            </a:r>
            <a:endParaRPr kumimoji="1" lang="en-US" altLang="ja-JP" sz="3200" dirty="0"/>
          </a:p>
          <a:p>
            <a:r>
              <a:rPr kumimoji="1" lang="ja-JP" altLang="en-US" sz="3200" dirty="0"/>
              <a:t>ひとつ取り出す</a:t>
            </a:r>
          </a:p>
        </p:txBody>
      </p:sp>
      <p:sp>
        <p:nvSpPr>
          <p:cNvPr id="22" name="テキスト ボックス 21"/>
          <p:cNvSpPr txBox="1"/>
          <p:nvPr/>
        </p:nvSpPr>
        <p:spPr>
          <a:xfrm>
            <a:off x="1214414" y="5429264"/>
            <a:ext cx="6381875" cy="584775"/>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sz="3200" dirty="0"/>
              <a:t>もとの標本空間とは分母が異なる！</a:t>
            </a:r>
          </a:p>
        </p:txBody>
      </p:sp>
      <mc:AlternateContent xmlns:mc="http://schemas.openxmlformats.org/markup-compatibility/2006" xmlns:a14="http://schemas.microsoft.com/office/drawing/2010/main">
        <mc:Choice Requires="a14">
          <p:sp>
            <p:nvSpPr>
              <p:cNvPr id="2" name="テキスト ボックス 1"/>
              <p:cNvSpPr txBox="1"/>
              <p:nvPr/>
            </p:nvSpPr>
            <p:spPr>
              <a:xfrm>
                <a:off x="917178" y="4090161"/>
                <a:ext cx="3462615" cy="10407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smtClean="0">
                          <a:latin typeface="Cambria Math" panose="02040503050406030204" pitchFamily="18" charset="0"/>
                        </a:rPr>
                        <m:t>𝑃</m:t>
                      </m:r>
                      <m:d>
                        <m:dPr>
                          <m:begChr m:val="{"/>
                          <m:endChr m:val="}"/>
                          <m:ctrlPr>
                            <a:rPr kumimoji="1" lang="en-US" altLang="ja-JP" sz="3600" b="0" i="1" smtClean="0">
                              <a:latin typeface="Cambria Math" panose="02040503050406030204" pitchFamily="18" charset="0"/>
                            </a:rPr>
                          </m:ctrlPr>
                        </m:dPr>
                        <m:e>
                          <m:r>
                            <a:rPr lang="ja-JP" altLang="en-US" sz="3600" i="1">
                              <a:latin typeface="Cambria Math" panose="02040503050406030204" pitchFamily="18" charset="0"/>
                            </a:rPr>
                            <m:t>１番</m:t>
                          </m:r>
                          <m:r>
                            <a:rPr lang="en-US" altLang="ja-JP" sz="3600" b="0" i="1" smtClean="0">
                              <a:latin typeface="Cambria Math" panose="02040503050406030204" pitchFamily="18" charset="0"/>
                            </a:rPr>
                            <m:t>|</m:t>
                          </m:r>
                          <m:r>
                            <a:rPr lang="ja-JP" altLang="en-US" sz="3600" i="1">
                              <a:latin typeface="Cambria Math" panose="02040503050406030204" pitchFamily="18" charset="0"/>
                            </a:rPr>
                            <m:t>白玉</m:t>
                          </m:r>
                        </m:e>
                      </m:d>
                      <m:r>
                        <a:rPr kumimoji="1" lang="en-US" altLang="ja-JP" sz="3600" b="0" i="1" smtClean="0">
                          <a:latin typeface="Cambria Math" panose="02040503050406030204" pitchFamily="18" charset="0"/>
                        </a:rPr>
                        <m:t>=</m:t>
                      </m:r>
                      <m:f>
                        <m:fPr>
                          <m:ctrlPr>
                            <a:rPr kumimoji="1" lang="en-US" altLang="ja-JP" sz="3600" b="0" i="1" smtClean="0">
                              <a:latin typeface="Cambria Math" panose="02040503050406030204" pitchFamily="18" charset="0"/>
                            </a:rPr>
                          </m:ctrlPr>
                        </m:fPr>
                        <m:num>
                          <m:r>
                            <a:rPr kumimoji="1" lang="en-US" altLang="ja-JP" sz="3600" b="0" i="1" smtClean="0">
                              <a:latin typeface="Cambria Math" panose="02040503050406030204" pitchFamily="18" charset="0"/>
                            </a:rPr>
                            <m:t>1</m:t>
                          </m:r>
                        </m:num>
                        <m:den>
                          <m:r>
                            <a:rPr kumimoji="1" lang="en-US" altLang="ja-JP" sz="3600" b="0" i="1" smtClean="0">
                              <a:latin typeface="Cambria Math" panose="02040503050406030204" pitchFamily="18" charset="0"/>
                            </a:rPr>
                            <m:t>3</m:t>
                          </m:r>
                        </m:den>
                      </m:f>
                    </m:oMath>
                  </m:oMathPara>
                </a14:m>
                <a:endParaRPr kumimoji="1" lang="ja-JP" altLang="en-US" sz="36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917178" y="4090161"/>
                <a:ext cx="3462615" cy="104073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1" name="テキスト ボックス 20"/>
              <p:cNvSpPr txBox="1"/>
              <p:nvPr/>
            </p:nvSpPr>
            <p:spPr>
              <a:xfrm>
                <a:off x="4614168" y="4090161"/>
                <a:ext cx="3462615" cy="10371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smtClean="0">
                          <a:latin typeface="Cambria Math" panose="02040503050406030204" pitchFamily="18" charset="0"/>
                        </a:rPr>
                        <m:t>𝑃</m:t>
                      </m:r>
                      <m:d>
                        <m:dPr>
                          <m:begChr m:val="{"/>
                          <m:endChr m:val="}"/>
                          <m:ctrlPr>
                            <a:rPr kumimoji="1" lang="en-US" altLang="ja-JP" sz="3600" b="0" i="1" smtClean="0">
                              <a:latin typeface="Cambria Math" panose="02040503050406030204" pitchFamily="18" charset="0"/>
                            </a:rPr>
                          </m:ctrlPr>
                        </m:dPr>
                        <m:e>
                          <m:r>
                            <a:rPr lang="ja-JP" altLang="en-US" sz="3600" i="1">
                              <a:latin typeface="Cambria Math" panose="02040503050406030204" pitchFamily="18" charset="0"/>
                            </a:rPr>
                            <m:t>１番</m:t>
                          </m:r>
                          <m:r>
                            <a:rPr lang="en-US" altLang="ja-JP" sz="3600" b="0" i="1" smtClean="0">
                              <a:latin typeface="Cambria Math" panose="02040503050406030204" pitchFamily="18" charset="0"/>
                            </a:rPr>
                            <m:t>|</m:t>
                          </m:r>
                          <m:r>
                            <a:rPr lang="ja-JP" altLang="en-US" sz="3600" i="1">
                              <a:latin typeface="Cambria Math" panose="02040503050406030204" pitchFamily="18" charset="0"/>
                            </a:rPr>
                            <m:t>青玉</m:t>
                          </m:r>
                        </m:e>
                      </m:d>
                      <m:r>
                        <a:rPr kumimoji="1" lang="en-US" altLang="ja-JP" sz="3600" b="0" i="1" smtClean="0">
                          <a:latin typeface="Cambria Math" panose="02040503050406030204" pitchFamily="18" charset="0"/>
                        </a:rPr>
                        <m:t>=</m:t>
                      </m:r>
                      <m:f>
                        <m:fPr>
                          <m:ctrlPr>
                            <a:rPr kumimoji="1" lang="en-US" altLang="ja-JP" sz="3600" b="0" i="1" smtClean="0">
                              <a:latin typeface="Cambria Math" panose="02040503050406030204" pitchFamily="18" charset="0"/>
                            </a:rPr>
                          </m:ctrlPr>
                        </m:fPr>
                        <m:num>
                          <m:r>
                            <a:rPr kumimoji="1" lang="en-US" altLang="ja-JP" sz="3600" b="0" i="1" smtClean="0">
                              <a:latin typeface="Cambria Math" panose="02040503050406030204" pitchFamily="18" charset="0"/>
                            </a:rPr>
                            <m:t>1</m:t>
                          </m:r>
                        </m:num>
                        <m:den>
                          <m:r>
                            <a:rPr kumimoji="1" lang="en-US" altLang="ja-JP" sz="3600" b="0" i="1" smtClean="0">
                              <a:latin typeface="Cambria Math" panose="02040503050406030204" pitchFamily="18" charset="0"/>
                            </a:rPr>
                            <m:t>4</m:t>
                          </m:r>
                        </m:den>
                      </m:f>
                    </m:oMath>
                  </m:oMathPara>
                </a14:m>
                <a:endParaRPr kumimoji="1" lang="ja-JP" altLang="en-US" sz="3600"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4614168" y="4090161"/>
                <a:ext cx="3462615" cy="1037143"/>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面積図での標本空間</a:t>
            </a:r>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484784"/>
            <a:ext cx="6480720" cy="4940841"/>
          </a:xfrm>
        </p:spPr>
      </p:pic>
    </p:spTree>
    <p:extLst>
      <p:ext uri="{BB962C8B-B14F-4D97-AF65-F5344CB8AC3E}">
        <p14:creationId xmlns:p14="http://schemas.microsoft.com/office/powerpoint/2010/main" val="14984061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404663"/>
            <a:ext cx="5976664" cy="4577445"/>
          </a:xfrm>
          <a:prstGeom prst="rect">
            <a:avLst/>
          </a:prstGeom>
        </p:spPr>
      </p:pic>
      <p:sp>
        <p:nvSpPr>
          <p:cNvPr id="2" name="テキスト ボックス 1"/>
          <p:cNvSpPr txBox="1"/>
          <p:nvPr/>
        </p:nvSpPr>
        <p:spPr>
          <a:xfrm>
            <a:off x="4932040" y="5262043"/>
            <a:ext cx="4155305" cy="830997"/>
          </a:xfrm>
          <a:prstGeom prst="rect">
            <a:avLst/>
          </a:prstGeom>
          <a:noFill/>
        </p:spPr>
        <p:txBody>
          <a:bodyPr wrap="none" rtlCol="0">
            <a:spAutoFit/>
          </a:bodyPr>
          <a:lstStyle/>
          <a:p>
            <a:r>
              <a:rPr kumimoji="1" lang="ja-JP" altLang="en-US" sz="2400" dirty="0">
                <a:solidFill>
                  <a:srgbClr val="FF0000"/>
                </a:solidFill>
              </a:rPr>
              <a:t>「白玉」という部分だけに注目．</a:t>
            </a:r>
            <a:endParaRPr kumimoji="1" lang="en-US" altLang="ja-JP" sz="2400" dirty="0">
              <a:solidFill>
                <a:srgbClr val="FF0000"/>
              </a:solidFill>
            </a:endParaRPr>
          </a:p>
          <a:p>
            <a:r>
              <a:rPr lang="ja-JP" altLang="en-US" sz="2400" dirty="0">
                <a:solidFill>
                  <a:srgbClr val="FF0000"/>
                </a:solidFill>
              </a:rPr>
              <a:t>その中での「１番」の割合．</a:t>
            </a:r>
            <a:endParaRPr kumimoji="1" lang="ja-JP" altLang="en-US" sz="2400" dirty="0">
              <a:solidFill>
                <a:srgbClr val="FF0000"/>
              </a:solidFill>
            </a:endParaRPr>
          </a:p>
        </p:txBody>
      </p:sp>
      <mc:AlternateContent xmlns:mc="http://schemas.openxmlformats.org/markup-compatibility/2006" xmlns:a14="http://schemas.microsoft.com/office/drawing/2010/main">
        <mc:Choice Requires="a14">
          <p:sp>
            <p:nvSpPr>
              <p:cNvPr id="5" name="テキスト ボックス 4"/>
              <p:cNvSpPr txBox="1"/>
              <p:nvPr/>
            </p:nvSpPr>
            <p:spPr>
              <a:xfrm>
                <a:off x="683568" y="5265289"/>
                <a:ext cx="4091055" cy="6555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d>
                        <m:dPr>
                          <m:begChr m:val="{"/>
                          <m:endChr m:val="}"/>
                          <m:ctrlPr>
                            <a:rPr kumimoji="1" lang="en-US" altLang="ja-JP" sz="2000" b="0" i="1" smtClean="0">
                              <a:latin typeface="Cambria Math" panose="02040503050406030204" pitchFamily="18" charset="0"/>
                            </a:rPr>
                          </m:ctrlPr>
                        </m:dPr>
                        <m:e>
                          <m:r>
                            <a:rPr lang="ja-JP" altLang="en-US" sz="2000" i="1">
                              <a:latin typeface="Cambria Math" panose="02040503050406030204" pitchFamily="18" charset="0"/>
                            </a:rPr>
                            <m:t>１番</m:t>
                          </m:r>
                          <m:r>
                            <a:rPr lang="en-US" altLang="ja-JP" sz="2000" b="0" i="1" smtClean="0">
                              <a:latin typeface="Cambria Math" panose="02040503050406030204" pitchFamily="18" charset="0"/>
                            </a:rPr>
                            <m:t>|</m:t>
                          </m:r>
                          <m:r>
                            <a:rPr lang="ja-JP" altLang="en-US" sz="2000" i="1">
                              <a:latin typeface="Cambria Math" panose="02040503050406030204" pitchFamily="18" charset="0"/>
                            </a:rPr>
                            <m:t>白玉</m:t>
                          </m:r>
                        </m:e>
                      </m:d>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r>
                                <a:rPr lang="ja-JP" altLang="en-US" sz="2000" i="1">
                                  <a:latin typeface="Cambria Math" panose="02040503050406030204" pitchFamily="18" charset="0"/>
                                </a:rPr>
                                <m:t>白玉</m:t>
                              </m:r>
                              <m:r>
                                <m:rPr>
                                  <m:nor/>
                                </m:rPr>
                                <a:rPr lang="en-US" altLang="ja-JP" sz="2000" b="0" i="0" smtClean="0">
                                  <a:latin typeface="Cambria Math" panose="02040503050406030204" pitchFamily="18" charset="0"/>
                                </a:rPr>
                                <m:t> </m:t>
                              </m:r>
                              <m:r>
                                <m:rPr>
                                  <m:nor/>
                                </m:rPr>
                                <a:rPr kumimoji="1" lang="en-US" altLang="ja-JP" sz="2000" b="0" i="0" smtClean="0">
                                  <a:latin typeface="Cambria Math" panose="02040503050406030204" pitchFamily="18" charset="0"/>
                                </a:rPr>
                                <m:t>and</m:t>
                              </m:r>
                              <m:r>
                                <a:rPr kumimoji="1" lang="en-US" altLang="ja-JP" sz="2000" b="0" i="1" smtClean="0">
                                  <a:latin typeface="Cambria Math" panose="02040503050406030204" pitchFamily="18" charset="0"/>
                                </a:rPr>
                                <m:t> </m:t>
                              </m:r>
                              <m:r>
                                <a:rPr lang="ja-JP" altLang="en-US" sz="2000" i="1">
                                  <a:latin typeface="Cambria Math" panose="02040503050406030204" pitchFamily="18" charset="0"/>
                                </a:rPr>
                                <m:t>１番</m:t>
                              </m:r>
                            </m:e>
                          </m:d>
                        </m:num>
                        <m:den>
                          <m:r>
                            <a:rPr kumimoji="1" lang="en-US" altLang="ja-JP" sz="2000" b="0" i="1" smtClean="0">
                              <a:latin typeface="Cambria Math" panose="02040503050406030204" pitchFamily="18" charset="0"/>
                            </a:rPr>
                            <m:t>𝑛</m:t>
                          </m:r>
                          <m:d>
                            <m:dPr>
                              <m:ctrlPr>
                                <a:rPr kumimoji="1" lang="en-US" altLang="ja-JP" sz="2000" b="0" i="1" smtClean="0">
                                  <a:latin typeface="Cambria Math" panose="02040503050406030204" pitchFamily="18" charset="0"/>
                                </a:rPr>
                              </m:ctrlPr>
                            </m:dPr>
                            <m:e>
                              <m:r>
                                <a:rPr lang="ja-JP" altLang="en-US" sz="2000" i="1">
                                  <a:latin typeface="Cambria Math" panose="02040503050406030204" pitchFamily="18" charset="0"/>
                                </a:rPr>
                                <m:t>白玉</m:t>
                              </m:r>
                            </m:e>
                          </m:d>
                        </m:den>
                      </m:f>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3</m:t>
                          </m:r>
                        </m:den>
                      </m:f>
                    </m:oMath>
                  </m:oMathPara>
                </a14:m>
                <a:endParaRPr kumimoji="1" lang="ja-JP" altLang="en-US" sz="20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683568" y="5265289"/>
                <a:ext cx="4091055" cy="655564"/>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42774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764704"/>
            <a:ext cx="7200800" cy="5563300"/>
          </a:xfrm>
          <a:prstGeom prst="rect">
            <a:avLst/>
          </a:prstGeom>
        </p:spPr>
      </p:pic>
    </p:spTree>
    <p:extLst>
      <p:ext uri="{BB962C8B-B14F-4D97-AF65-F5344CB8AC3E}">
        <p14:creationId xmlns:p14="http://schemas.microsoft.com/office/powerpoint/2010/main" val="3373105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p>
        </p:txBody>
      </p:sp>
      <p:sp>
        <p:nvSpPr>
          <p:cNvPr id="3" name="コンテンツ プレースホルダ 2"/>
          <p:cNvSpPr>
            <a:spLocks noGrp="1"/>
          </p:cNvSpPr>
          <p:nvPr>
            <p:ph idx="1"/>
          </p:nvPr>
        </p:nvSpPr>
        <p:spPr/>
        <p:txBody>
          <a:bodyPr/>
          <a:lstStyle/>
          <a:p>
            <a:r>
              <a:rPr kumimoji="1" lang="ja-JP" altLang="en-US" dirty="0"/>
              <a:t>１０本のくじのうち，３本があたりである．Ａさんが最初にくじをひき，つぎにＢさんがくじを引く．Ｂさんがあたりくじを引く確率はいくつか．引いたくじは元には戻さないものとする．</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テキスト ボックス 3"/>
              <p:cNvSpPr txBox="1"/>
              <p:nvPr/>
            </p:nvSpPr>
            <p:spPr>
              <a:xfrm>
                <a:off x="2699792" y="4653136"/>
                <a:ext cx="3975640" cy="914546"/>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𝐴</m:t>
                                  </m:r>
                                </m:e>
                                <m:sub>
                                  <m:r>
                                    <a:rPr lang="en-US" altLang="ja-JP" sz="2800" i="1">
                                      <a:latin typeface="Cambria Math" panose="02040503050406030204" pitchFamily="18" charset="0"/>
                                    </a:rPr>
                                    <m:t>1</m:t>
                                  </m:r>
                                </m:sub>
                              </m:sSub>
                              <m:r>
                                <a:rPr lang="en-US" altLang="ja-JP" sz="2800" i="1">
                                  <a:latin typeface="Cambria Math" panose="02040503050406030204" pitchFamily="18" charset="0"/>
                                </a:rPr>
                                <m:t> </m:t>
                              </m:r>
                              <m:r>
                                <m:rPr>
                                  <m:nor/>
                                </m:rPr>
                                <a:rPr lang="en-US" altLang="ja-JP" sz="2800">
                                  <a:latin typeface="Cambria Math" panose="02040503050406030204" pitchFamily="18" charset="0"/>
                                </a:rPr>
                                <m:t>and</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 </m:t>
                                  </m:r>
                                  <m:r>
                                    <a:rPr lang="en-US" altLang="ja-JP" sz="2800" i="1">
                                      <a:latin typeface="Cambria Math" panose="02040503050406030204" pitchFamily="18" charset="0"/>
                                    </a:rPr>
                                    <m:t>𝐴</m:t>
                                  </m:r>
                                </m:e>
                                <m:sub>
                                  <m:r>
                                    <a:rPr lang="en-US" altLang="ja-JP" sz="2800" i="1">
                                      <a:latin typeface="Cambria Math" panose="02040503050406030204" pitchFamily="18" charset="0"/>
                                    </a:rPr>
                                    <m:t>2</m:t>
                                  </m:r>
                                </m:sub>
                              </m:sSub>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𝐴</m:t>
                                  </m:r>
                                </m:e>
                                <m:sub>
                                  <m:r>
                                    <a:rPr kumimoji="1" lang="en-US" altLang="ja-JP" sz="2800" b="0" i="1" smtClean="0">
                                      <a:latin typeface="Cambria Math" panose="02040503050406030204" pitchFamily="18" charset="0"/>
                                    </a:rPr>
                                    <m:t>1</m:t>
                                  </m:r>
                                </m:sub>
                              </m:sSub>
                            </m:e>
                          </m:d>
                        </m:den>
                      </m:f>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699792" y="4653136"/>
                <a:ext cx="3975640" cy="914546"/>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539552" y="2924944"/>
                <a:ext cx="8394606" cy="91858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r>
                                <m:rPr>
                                  <m:nor/>
                                </m:rPr>
                                <a:rPr lang="en-US" altLang="ja-JP" sz="2800">
                                  <a:latin typeface="Cambria Math" panose="02040503050406030204" pitchFamily="18" charset="0"/>
                                </a:rPr>
                                <m:t> </m:t>
                              </m:r>
                              <m:r>
                                <m:rPr>
                                  <m:nor/>
                                </m:rPr>
                                <a:rPr lang="en-US" altLang="ja-JP" sz="2800">
                                  <a:latin typeface="Cambria Math" panose="02040503050406030204" pitchFamily="18" charset="0"/>
                                </a:rPr>
                                <m:t>and</m:t>
                              </m:r>
                              <m:r>
                                <a:rPr lang="en-US" altLang="ja-JP" sz="2800" i="1">
                                  <a:latin typeface="Cambria Math" panose="02040503050406030204" pitchFamily="18" charset="0"/>
                                </a:rPr>
                                <m:t> </m:t>
                              </m:r>
                              <m:r>
                                <a:rPr lang="ja-JP" altLang="en-US" sz="2800" i="1">
                                  <a:latin typeface="Cambria Math" panose="02040503050406030204" pitchFamily="18" charset="0"/>
                                </a:rPr>
                                <m:t>１番</m:t>
                              </m:r>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e>
                          </m:d>
                        </m:den>
                      </m:f>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r>
                                <m:rPr>
                                  <m:nor/>
                                </m:rPr>
                                <a:rPr lang="en-US" altLang="ja-JP" sz="2800" b="0" i="0" smtClean="0">
                                  <a:latin typeface="Cambria Math" panose="02040503050406030204" pitchFamily="18" charset="0"/>
                                </a:rPr>
                                <m:t> </m:t>
                              </m:r>
                              <m:r>
                                <m:rPr>
                                  <m:nor/>
                                </m:rPr>
                                <a:rPr kumimoji="1" lang="en-US" altLang="ja-JP" sz="2800" b="0" i="0" smtClean="0">
                                  <a:latin typeface="Cambria Math" panose="02040503050406030204" pitchFamily="18" charset="0"/>
                                </a:rPr>
                                <m:t>and</m:t>
                              </m:r>
                              <m:r>
                                <a:rPr kumimoji="1" lang="en-US" altLang="ja-JP" sz="2800" b="0" i="1" smtClean="0">
                                  <a:latin typeface="Cambria Math" panose="02040503050406030204" pitchFamily="18" charset="0"/>
                                </a:rPr>
                                <m:t> </m:t>
                              </m:r>
                              <m:r>
                                <a:rPr lang="ja-JP" altLang="en-US" sz="2800" i="1">
                                  <a:latin typeface="Cambria Math" panose="02040503050406030204" pitchFamily="18" charset="0"/>
                                </a:rPr>
                                <m:t>１番</m:t>
                              </m:r>
                            </m:e>
                          </m:d>
                        </m:num>
                        <m:den>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e>
                          </m:d>
                        </m:den>
                      </m:f>
                      <m:r>
                        <a:rPr kumimoji="1" lang="en-US" altLang="ja-JP" sz="2800" b="0" i="1" smtClean="0">
                          <a:latin typeface="Cambria Math" panose="02040503050406030204" pitchFamily="18" charset="0"/>
                        </a:rPr>
                        <m:t>=</m:t>
                      </m:r>
                      <m:r>
                        <a:rPr lang="en-US" altLang="ja-JP" sz="2800" i="1">
                          <a:latin typeface="Cambria Math" panose="02040503050406030204" pitchFamily="18" charset="0"/>
                        </a:rPr>
                        <m:t>𝑃</m:t>
                      </m:r>
                      <m:d>
                        <m:dPr>
                          <m:begChr m:val="{"/>
                          <m:endChr m:val="}"/>
                          <m:ctrlPr>
                            <a:rPr lang="en-US" altLang="ja-JP" sz="2800" i="1">
                              <a:latin typeface="Cambria Math" panose="02040503050406030204" pitchFamily="18" charset="0"/>
                            </a:rPr>
                          </m:ctrlPr>
                        </m:dPr>
                        <m:e>
                          <m:r>
                            <a:rPr lang="ja-JP" altLang="en-US" sz="2800" i="1">
                              <a:latin typeface="Cambria Math" panose="02040503050406030204" pitchFamily="18" charset="0"/>
                            </a:rPr>
                            <m:t>１番</m:t>
                          </m:r>
                          <m:r>
                            <a:rPr lang="en-US" altLang="ja-JP" sz="2800" i="1">
                              <a:latin typeface="Cambria Math" panose="02040503050406030204" pitchFamily="18" charset="0"/>
                            </a:rPr>
                            <m:t>|</m:t>
                          </m:r>
                          <m:r>
                            <a:rPr lang="ja-JP" altLang="en-US" sz="2800" i="1">
                              <a:latin typeface="Cambria Math" panose="02040503050406030204" pitchFamily="18" charset="0"/>
                            </a:rPr>
                            <m:t>白玉</m:t>
                          </m:r>
                        </m:e>
                      </m:d>
                    </m:oMath>
                  </m:oMathPara>
                </a14:m>
                <a:endParaRPr kumimoji="1" lang="ja-JP" altLang="en-US" sz="28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539552" y="2924944"/>
                <a:ext cx="8394606" cy="91858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テキスト ボックス 1"/>
              <p:cNvSpPr txBox="1"/>
              <p:nvPr/>
            </p:nvSpPr>
            <p:spPr>
              <a:xfrm>
                <a:off x="625717" y="1696250"/>
                <a:ext cx="5676490" cy="85478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r>
                            <m:rPr>
                              <m:nor/>
                            </m:rPr>
                            <a:rPr lang="en-US" altLang="ja-JP" sz="2800">
                              <a:latin typeface="Cambria Math" panose="02040503050406030204" pitchFamily="18" charset="0"/>
                            </a:rPr>
                            <m:t> </m:t>
                          </m:r>
                          <m:r>
                            <m:rPr>
                              <m:nor/>
                            </m:rPr>
                            <a:rPr lang="en-US" altLang="ja-JP" sz="2800">
                              <a:latin typeface="Cambria Math" panose="02040503050406030204" pitchFamily="18" charset="0"/>
                            </a:rPr>
                            <m:t>and</m:t>
                          </m:r>
                          <m:r>
                            <a:rPr lang="en-US" altLang="ja-JP" sz="2800" i="1">
                              <a:latin typeface="Cambria Math" panose="02040503050406030204" pitchFamily="18" charset="0"/>
                            </a:rPr>
                            <m:t> </m:t>
                          </m:r>
                          <m:r>
                            <a:rPr lang="ja-JP" altLang="en-US" sz="2800" i="1">
                              <a:latin typeface="Cambria Math" panose="02040503050406030204" pitchFamily="18" charset="0"/>
                            </a:rPr>
                            <m:t>１番</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r>
                                <m:rPr>
                                  <m:nor/>
                                </m:rPr>
                                <a:rPr lang="en-US" altLang="ja-JP" sz="2800">
                                  <a:latin typeface="Cambria Math" panose="02040503050406030204" pitchFamily="18" charset="0"/>
                                </a:rPr>
                                <m:t> </m:t>
                              </m:r>
                              <m:r>
                                <m:rPr>
                                  <m:nor/>
                                </m:rPr>
                                <a:rPr lang="en-US" altLang="ja-JP" sz="2800">
                                  <a:latin typeface="Cambria Math" panose="02040503050406030204" pitchFamily="18" charset="0"/>
                                </a:rPr>
                                <m:t>and</m:t>
                              </m:r>
                              <m:r>
                                <a:rPr lang="en-US" altLang="ja-JP" sz="2800" i="1">
                                  <a:latin typeface="Cambria Math" panose="02040503050406030204" pitchFamily="18" charset="0"/>
                                </a:rPr>
                                <m:t> </m:t>
                              </m:r>
                              <m:r>
                                <a:rPr lang="ja-JP" altLang="en-US" sz="2800" i="1">
                                  <a:latin typeface="Cambria Math" panose="02040503050406030204" pitchFamily="18" charset="0"/>
                                </a:rPr>
                                <m:t>１番</m:t>
                              </m:r>
                            </m:e>
                          </m:d>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625717" y="1696250"/>
                <a:ext cx="5676490" cy="854786"/>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625717" y="764704"/>
                <a:ext cx="3005886" cy="85478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𝑛</m:t>
                          </m:r>
                          <m:d>
                            <m:dPr>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e>
                          </m:d>
                        </m:num>
                        <m:den>
                          <m:r>
                            <a:rPr kumimoji="1" lang="en-US" altLang="ja-JP" sz="2800" b="0" i="1" smtClean="0">
                              <a:latin typeface="Cambria Math" panose="02040503050406030204" pitchFamily="18" charset="0"/>
                            </a:rPr>
                            <m:t>𝑛</m:t>
                          </m:r>
                        </m:den>
                      </m:f>
                    </m:oMath>
                  </m:oMathPara>
                </a14:m>
                <a:endParaRPr kumimoji="1" lang="ja-JP" altLang="en-US" sz="28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625717" y="764704"/>
                <a:ext cx="3005886" cy="854786"/>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78688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496" y="332656"/>
            <a:ext cx="5923208" cy="4536504"/>
          </a:xfrm>
          <a:prstGeom prst="rect">
            <a:avLst/>
          </a:prstGeom>
        </p:spPr>
      </p:pic>
      <mc:AlternateContent xmlns:mc="http://schemas.openxmlformats.org/markup-compatibility/2006" xmlns:a14="http://schemas.microsoft.com/office/drawing/2010/main">
        <mc:Choice Requires="a14">
          <p:sp>
            <p:nvSpPr>
              <p:cNvPr id="2" name="テキスト ボックス 1"/>
              <p:cNvSpPr txBox="1"/>
              <p:nvPr/>
            </p:nvSpPr>
            <p:spPr>
              <a:xfrm>
                <a:off x="1170834" y="4869160"/>
                <a:ext cx="6860532" cy="13445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１番</m:t>
                          </m:r>
                          <m:r>
                            <a:rPr lang="en-US" altLang="ja-JP" sz="2800" b="0" i="1" smtClean="0">
                              <a:latin typeface="Cambria Math" panose="02040503050406030204" pitchFamily="18" charset="0"/>
                            </a:rPr>
                            <m:t>|</m:t>
                          </m:r>
                          <m:r>
                            <a:rPr lang="ja-JP" altLang="en-US" sz="2800" i="1" smtClean="0">
                              <a:latin typeface="Cambria Math" panose="02040503050406030204" pitchFamily="18" charset="0"/>
                            </a:rPr>
                            <m:t>白玉</m:t>
                          </m:r>
                        </m:e>
                      </m:d>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r>
                                <a:rPr lang="en-US" altLang="ja-JP" sz="2800" b="0" i="1" smtClean="0">
                                  <a:latin typeface="Cambria Math" panose="02040503050406030204" pitchFamily="18" charset="0"/>
                                </a:rPr>
                                <m:t> </m:t>
                              </m:r>
                              <m:r>
                                <m:rPr>
                                  <m:nor/>
                                </m:rPr>
                                <a:rPr lang="en-US" altLang="ja-JP" sz="2800" b="0" i="0" smtClean="0">
                                  <a:latin typeface="Cambria Math" panose="02040503050406030204" pitchFamily="18" charset="0"/>
                                </a:rPr>
                                <m:t>and</m:t>
                              </m:r>
                              <m:r>
                                <a:rPr lang="en-US" altLang="ja-JP" sz="2800" b="0" i="1" smtClean="0">
                                  <a:latin typeface="Cambria Math" panose="02040503050406030204" pitchFamily="18" charset="0"/>
                                </a:rPr>
                                <m:t> </m:t>
                              </m:r>
                              <m:r>
                                <a:rPr lang="ja-JP" altLang="en-US" sz="2800" i="1" smtClean="0">
                                  <a:latin typeface="Cambria Math" panose="02040503050406030204" pitchFamily="18" charset="0"/>
                                </a:rPr>
                                <m:t>１番</m:t>
                              </m:r>
                            </m:e>
                          </m:d>
                        </m:num>
                        <m:den>
                          <m:r>
                            <a:rPr kumimoji="1" lang="en-US" altLang="ja-JP" sz="2800" b="0" i="1" smtClean="0">
                              <a:latin typeface="Cambria Math" panose="02040503050406030204" pitchFamily="18" charset="0"/>
                            </a:rPr>
                            <m:t>𝑃</m:t>
                          </m:r>
                          <m:d>
                            <m:dPr>
                              <m:begChr m:val="{"/>
                              <m:endChr m:val="}"/>
                              <m:ctrlPr>
                                <a:rPr kumimoji="1" lang="en-US" altLang="ja-JP" sz="2800" b="0" i="1" smtClean="0">
                                  <a:latin typeface="Cambria Math" panose="02040503050406030204" pitchFamily="18" charset="0"/>
                                </a:rPr>
                              </m:ctrlPr>
                            </m:dPr>
                            <m:e>
                              <m:r>
                                <a:rPr lang="ja-JP" altLang="en-US" sz="2800" i="1">
                                  <a:latin typeface="Cambria Math" panose="02040503050406030204" pitchFamily="18" charset="0"/>
                                </a:rPr>
                                <m:t>白玉</m:t>
                              </m:r>
                            </m:e>
                          </m:d>
                        </m:den>
                      </m:f>
                      <m:r>
                        <a:rPr kumimoji="1" lang="en-US" altLang="ja-JP" sz="2800" b="0" i="1" smtClean="0">
                          <a:latin typeface="Cambria Math" panose="02040503050406030204" pitchFamily="18" charset="0"/>
                        </a:rPr>
                        <m:t>=</m:t>
                      </m:r>
                      <m:f>
                        <m:fPr>
                          <m:type m:val="skw"/>
                          <m:ctrlPr>
                            <a:rPr kumimoji="1" lang="en-US" altLang="ja-JP" sz="2800" b="0" i="1" smtClean="0">
                              <a:latin typeface="Cambria Math" panose="02040503050406030204" pitchFamily="18" charset="0"/>
                            </a:rPr>
                          </m:ctrlPr>
                        </m:fPr>
                        <m:num>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7</m:t>
                              </m:r>
                            </m:den>
                          </m:f>
                        </m:num>
                        <m:den>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3</m:t>
                              </m:r>
                            </m:num>
                            <m:den>
                              <m:r>
                                <a:rPr kumimoji="1" lang="en-US" altLang="ja-JP" sz="2800" b="0" i="1" smtClean="0">
                                  <a:latin typeface="Cambria Math" panose="02040503050406030204" pitchFamily="18" charset="0"/>
                                </a:rPr>
                                <m:t>7</m:t>
                              </m:r>
                            </m:den>
                          </m:f>
                        </m:den>
                      </m:f>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3</m:t>
                          </m:r>
                        </m:den>
                      </m:f>
                    </m:oMath>
                  </m:oMathPara>
                </a14:m>
                <a:endParaRPr kumimoji="1" lang="ja-JP" altLang="en-US" sz="28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1170834" y="4869160"/>
                <a:ext cx="6860532" cy="1344599"/>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77290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r>
              <a:rPr lang="ja-JP" altLang="en-US" dirty="0"/>
              <a:t>（再）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１０本のくじのうち，３本があたりである．Ａさんが最初にくじをひき，つぎにＢさんがくじを引く．Ｂさんがあたりくじを引く確率はいくつか．引いたくじは元には戻さないものとする．</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30"/>
          <p:cNvGrpSpPr/>
          <p:nvPr/>
        </p:nvGrpSpPr>
        <p:grpSpPr>
          <a:xfrm>
            <a:off x="3643306" y="928670"/>
            <a:ext cx="3143272" cy="3429024"/>
            <a:chOff x="3643306" y="357166"/>
            <a:chExt cx="3143272" cy="3429024"/>
          </a:xfrm>
        </p:grpSpPr>
        <p:sp>
          <p:nvSpPr>
            <p:cNvPr id="6" name="テキスト ボックス 5"/>
            <p:cNvSpPr txBox="1"/>
            <p:nvPr/>
          </p:nvSpPr>
          <p:spPr>
            <a:xfrm>
              <a:off x="4000496" y="357166"/>
              <a:ext cx="278608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3200" b="1" dirty="0">
                  <a:solidFill>
                    <a:srgbClr val="FF0000"/>
                  </a:solidFill>
                </a:rPr>
                <a:t>条件つき確率</a:t>
              </a:r>
            </a:p>
          </p:txBody>
        </p:sp>
        <p:sp>
          <p:nvSpPr>
            <p:cNvPr id="12" name="正方形/長方形 11"/>
            <p:cNvSpPr/>
            <p:nvPr/>
          </p:nvSpPr>
          <p:spPr>
            <a:xfrm>
              <a:off x="5857884" y="2214554"/>
              <a:ext cx="500066" cy="150019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正方形/長方形 10"/>
            <p:cNvSpPr/>
            <p:nvPr/>
          </p:nvSpPr>
          <p:spPr>
            <a:xfrm>
              <a:off x="3643306" y="2143116"/>
              <a:ext cx="571504" cy="16430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22" name="直線矢印コネクタ 21"/>
            <p:cNvCxnSpPr/>
            <p:nvPr/>
          </p:nvCxnSpPr>
          <p:spPr>
            <a:xfrm rot="5400000">
              <a:off x="3821901" y="1321579"/>
              <a:ext cx="1000132" cy="64294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4" name="直線矢印コネクタ 23"/>
            <p:cNvCxnSpPr/>
            <p:nvPr/>
          </p:nvCxnSpPr>
          <p:spPr>
            <a:xfrm rot="16200000" flipH="1">
              <a:off x="5214942" y="1285860"/>
              <a:ext cx="1143008" cy="5715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pSp>
      <p:sp>
        <p:nvSpPr>
          <p:cNvPr id="10" name="テキスト ボックス 9"/>
          <p:cNvSpPr txBox="1"/>
          <p:nvPr/>
        </p:nvSpPr>
        <p:spPr>
          <a:xfrm>
            <a:off x="5143504" y="4714884"/>
            <a:ext cx="3599062" cy="1077218"/>
          </a:xfrm>
          <a:prstGeom prst="rect">
            <a:avLst/>
          </a:prstGeom>
          <a:noFill/>
        </p:spPr>
        <p:txBody>
          <a:bodyPr wrap="none" rtlCol="0">
            <a:spAutoFit/>
          </a:bodyPr>
          <a:lstStyle/>
          <a:p>
            <a:r>
              <a:rPr kumimoji="1" lang="en-US" altLang="ja-JP" sz="3200" dirty="0"/>
              <a:t>P{B</a:t>
            </a:r>
            <a:r>
              <a:rPr kumimoji="1" lang="ja-JP" altLang="en-US" sz="3200" dirty="0"/>
              <a:t>あたり</a:t>
            </a:r>
            <a:r>
              <a:rPr kumimoji="1" lang="en-US" altLang="ja-JP" sz="3200" dirty="0"/>
              <a:t>|A</a:t>
            </a:r>
            <a:r>
              <a:rPr kumimoji="1" lang="ja-JP" altLang="en-US" sz="3200" dirty="0"/>
              <a:t>はずれ</a:t>
            </a:r>
            <a:r>
              <a:rPr kumimoji="1" lang="en-US" altLang="ja-JP" sz="3200" dirty="0"/>
              <a:t>}</a:t>
            </a:r>
          </a:p>
          <a:p>
            <a:r>
              <a:rPr lang="en-US" altLang="ja-JP" sz="3200" dirty="0"/>
              <a:t>=3/9</a:t>
            </a:r>
            <a:endParaRPr kumimoji="1" lang="ja-JP" altLang="en-US" sz="3200" dirty="0"/>
          </a:p>
        </p:txBody>
      </p:sp>
      <p:sp>
        <p:nvSpPr>
          <p:cNvPr id="13" name="テキスト ボックス 12"/>
          <p:cNvSpPr txBox="1"/>
          <p:nvPr/>
        </p:nvSpPr>
        <p:spPr>
          <a:xfrm>
            <a:off x="785786" y="4786322"/>
            <a:ext cx="3446777" cy="1077218"/>
          </a:xfrm>
          <a:prstGeom prst="rect">
            <a:avLst/>
          </a:prstGeom>
          <a:noFill/>
        </p:spPr>
        <p:txBody>
          <a:bodyPr wrap="none" rtlCol="0">
            <a:spAutoFit/>
          </a:bodyPr>
          <a:lstStyle/>
          <a:p>
            <a:r>
              <a:rPr kumimoji="1" lang="en-US" altLang="ja-JP" sz="3200" dirty="0"/>
              <a:t>P{B</a:t>
            </a:r>
            <a:r>
              <a:rPr kumimoji="1" lang="ja-JP" altLang="en-US" sz="3200" dirty="0"/>
              <a:t>あたり</a:t>
            </a:r>
            <a:r>
              <a:rPr kumimoji="1" lang="en-US" altLang="ja-JP" sz="3200" dirty="0"/>
              <a:t>|A</a:t>
            </a:r>
            <a:r>
              <a:rPr lang="ja-JP" altLang="en-US" sz="3200" dirty="0"/>
              <a:t>あたり</a:t>
            </a:r>
            <a:r>
              <a:rPr kumimoji="1" lang="en-US" altLang="ja-JP" sz="3200" dirty="0"/>
              <a:t>}</a:t>
            </a:r>
          </a:p>
          <a:p>
            <a:r>
              <a:rPr lang="en-US" altLang="ja-JP" sz="3200" dirty="0"/>
              <a:t>=2/9</a:t>
            </a:r>
            <a:endParaRPr kumimoji="1" lang="ja-JP" altLang="en-US" sz="32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1259632" y="2877669"/>
                <a:ext cx="6440994" cy="1272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latin typeface="Cambria Math" panose="02040503050406030204" pitchFamily="18" charset="0"/>
                        </a:rPr>
                        <m:t>𝑃</m:t>
                      </m:r>
                      <m:r>
                        <a:rPr kumimoji="1" lang="en-US" altLang="ja-JP" sz="4400" b="0" i="1" smtClean="0">
                          <a:latin typeface="Cambria Math" panose="02040503050406030204" pitchFamily="18" charset="0"/>
                        </a:rPr>
                        <m:t>=</m:t>
                      </m:r>
                      <m:f>
                        <m:fPr>
                          <m:ctrlPr>
                            <a:rPr kumimoji="1" lang="en-US" altLang="ja-JP" sz="4400" b="0" i="1" smtClean="0">
                              <a:latin typeface="Cambria Math" panose="02040503050406030204" pitchFamily="18" charset="0"/>
                            </a:rPr>
                          </m:ctrlPr>
                        </m:fPr>
                        <m:num>
                          <m:r>
                            <a:rPr kumimoji="1" lang="en-US" altLang="ja-JP" sz="4400" b="0" i="1" smtClean="0">
                              <a:latin typeface="Cambria Math" panose="02040503050406030204" pitchFamily="18" charset="0"/>
                            </a:rPr>
                            <m:t>3</m:t>
                          </m:r>
                        </m:num>
                        <m:den>
                          <m:r>
                            <a:rPr kumimoji="1" lang="en-US" altLang="ja-JP" sz="4400" b="0" i="1" smtClean="0">
                              <a:latin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2</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7</m:t>
                          </m:r>
                        </m:num>
                        <m:den>
                          <m:r>
                            <a:rPr kumimoji="1" lang="en-US" altLang="ja-JP" sz="4400" b="0" i="1" smtClean="0">
                              <a:latin typeface="Cambria Math" panose="02040503050406030204" pitchFamily="18" charset="0"/>
                              <a:ea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10</m:t>
                          </m:r>
                        </m:den>
                      </m:f>
                    </m:oMath>
                  </m:oMathPara>
                </a14:m>
                <a:endParaRPr kumimoji="1" lang="ja-JP" altLang="en-US" sz="4400"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259632" y="2877669"/>
                <a:ext cx="6440994" cy="1272080"/>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面積図での標本空間</a:t>
            </a:r>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556792"/>
            <a:ext cx="7200800" cy="4932340"/>
          </a:xfrm>
        </p:spPr>
      </p:pic>
    </p:spTree>
    <p:extLst>
      <p:ext uri="{BB962C8B-B14F-4D97-AF65-F5344CB8AC3E}">
        <p14:creationId xmlns:p14="http://schemas.microsoft.com/office/powerpoint/2010/main" val="3346797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積</a:t>
            </a:r>
            <a:r>
              <a:rPr kumimoji="1" lang="ja-JP" altLang="en-US" dirty="0"/>
              <a:t>事象の確率と乗法定理</a:t>
            </a:r>
          </a:p>
        </p:txBody>
      </p:sp>
      <p:sp>
        <p:nvSpPr>
          <p:cNvPr id="4" name="コンテンツ プレースホルダ 3"/>
          <p:cNvSpPr>
            <a:spLocks noGrp="1"/>
          </p:cNvSpPr>
          <p:nvPr>
            <p:ph idx="1"/>
          </p:nvPr>
        </p:nvSpPr>
        <p:spPr/>
        <p:txBody>
          <a:bodyPr/>
          <a:lstStyle/>
          <a:p>
            <a:r>
              <a:rPr lang="ja-JP" altLang="en-US" dirty="0"/>
              <a:t>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t>
            </a:r>
            <a:r>
              <a:rPr lang="ja-JP" altLang="en-US" dirty="0"/>
              <a:t>と，条件つき確率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2</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t>
            </a:r>
            <a:r>
              <a:rPr lang="ja-JP" altLang="en-US" dirty="0"/>
              <a:t>がわかっているとき，積事象の確率 </a:t>
            </a:r>
            <a:r>
              <a:rPr lang="en-US" altLang="ja-JP" i="1" dirty="0">
                <a:latin typeface="Times New Roman" panose="02020603050405020304" pitchFamily="18" charset="0"/>
                <a:cs typeface="Times New Roman" panose="02020603050405020304" pitchFamily="18" charset="0"/>
              </a:rPr>
              <a:t>P</a:t>
            </a:r>
            <a:r>
              <a:rPr lang="en-US" altLang="ja-JP" dirty="0"/>
              <a:t>{</a:t>
            </a:r>
            <a:r>
              <a:rPr lang="en-US" altLang="ja-JP" i="1" dirty="0">
                <a:latin typeface="Times New Roman" panose="02020603050405020304" pitchFamily="18" charset="0"/>
                <a:cs typeface="Times New Roman" panose="02020603050405020304" pitchFamily="18" charset="0"/>
              </a:rPr>
              <a:t>A</a:t>
            </a:r>
            <a:r>
              <a:rPr lang="en-US" altLang="ja-JP" baseline="-25000" dirty="0"/>
              <a:t>1</a:t>
            </a:r>
            <a:r>
              <a:rPr lang="en-US" altLang="ja-JP" dirty="0"/>
              <a:t> and </a:t>
            </a:r>
            <a:r>
              <a:rPr lang="en-US" altLang="ja-JP" i="1" dirty="0">
                <a:latin typeface="Times New Roman" panose="02020603050405020304" pitchFamily="18" charset="0"/>
                <a:cs typeface="Times New Roman" panose="02020603050405020304" pitchFamily="18" charset="0"/>
              </a:rPr>
              <a:t>A</a:t>
            </a:r>
            <a:r>
              <a:rPr lang="en-US" altLang="ja-JP" baseline="-25000" dirty="0"/>
              <a:t>2</a:t>
            </a:r>
            <a:r>
              <a:rPr lang="en-US" altLang="ja-JP" dirty="0"/>
              <a:t>} </a:t>
            </a:r>
            <a:r>
              <a:rPr lang="ja-JP" altLang="en-US" dirty="0"/>
              <a:t>を求めることができる．</a:t>
            </a:r>
            <a:endParaRPr lang="en-US" altLang="ja-JP" dirty="0"/>
          </a:p>
          <a:p>
            <a:r>
              <a:rPr lang="ja-JP" altLang="en-US" u="sng" dirty="0">
                <a:solidFill>
                  <a:srgbClr val="FF0000"/>
                </a:solidFill>
              </a:rPr>
              <a:t>乗法定理</a:t>
            </a:r>
            <a:r>
              <a:rPr lang="ja-JP" altLang="en-US" dirty="0"/>
              <a:t>（</a:t>
            </a:r>
            <a:r>
              <a:rPr lang="en-US" altLang="ja-JP" dirty="0"/>
              <a:t>multiplication rule</a:t>
            </a:r>
            <a:r>
              <a:rPr lang="ja-JP" altLang="en-US" dirty="0"/>
              <a:t>）：</a:t>
            </a:r>
            <a:endParaRPr lang="en-US" altLang="ja-JP" dirty="0"/>
          </a:p>
          <a:p>
            <a:endParaRPr lang="en-US" altLang="ja-JP" dirty="0"/>
          </a:p>
          <a:p>
            <a:pPr lvl="1">
              <a:buFont typeface="Wingdings" pitchFamily="2" charset="2"/>
              <a:buChar char="Ø"/>
            </a:pPr>
            <a:endParaRPr lang="en-US" altLang="ja-JP" i="1" dirty="0">
              <a:latin typeface="Times New Roman" pitchFamily="18" charset="0"/>
              <a:cs typeface="Times New Roman" pitchFamily="18" charset="0"/>
            </a:endParaRPr>
          </a:p>
          <a:p>
            <a:pPr lvl="1">
              <a:buFont typeface="Wingdings" pitchFamily="2" charset="2"/>
              <a:buChar char="Ø"/>
            </a:pPr>
            <a:r>
              <a:rPr lang="en-US" altLang="ja-JP" i="1" dirty="0">
                <a:latin typeface="Times New Roman" pitchFamily="18" charset="0"/>
                <a:cs typeface="Times New Roman" pitchFamily="18" charset="0"/>
              </a:rPr>
              <a:t>A</a:t>
            </a:r>
            <a:r>
              <a:rPr lang="en-US" altLang="ja-JP" baseline="-25000" dirty="0"/>
              <a:t>1</a:t>
            </a:r>
            <a:r>
              <a:rPr lang="en-US" altLang="ja-JP" dirty="0"/>
              <a:t> </a:t>
            </a:r>
            <a:r>
              <a:rPr lang="ja-JP" altLang="en-US" dirty="0"/>
              <a:t>を時間的あるいは概念的に先行する事象にすると考えやすい．</a:t>
            </a:r>
            <a:endParaRPr lang="en-US" altLang="ja-JP" dirty="0"/>
          </a:p>
        </p:txBody>
      </p:sp>
      <mc:AlternateContent xmlns:mc="http://schemas.openxmlformats.org/markup-compatibility/2006" xmlns:a14="http://schemas.microsoft.com/office/drawing/2010/main">
        <mc:Choice Requires="a14">
          <p:sp>
            <p:nvSpPr>
              <p:cNvPr id="5" name="テキスト ボックス 4"/>
              <p:cNvSpPr txBox="1"/>
              <p:nvPr/>
            </p:nvSpPr>
            <p:spPr>
              <a:xfrm>
                <a:off x="1547664" y="4077072"/>
                <a:ext cx="6038320" cy="492443"/>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r>
                            <a:rPr kumimoji="1" lang="en-US" altLang="ja-JP" sz="3200" b="0" i="1" smtClean="0">
                              <a:latin typeface="Cambria Math" panose="02040503050406030204" pitchFamily="18" charset="0"/>
                            </a:rPr>
                            <m:t> </m:t>
                          </m:r>
                          <m:r>
                            <m:rPr>
                              <m:sty m:val="p"/>
                            </m:rPr>
                            <a:rPr kumimoji="1" lang="en-US" altLang="ja-JP" sz="3200" b="0" i="0" smtClean="0">
                              <a:latin typeface="Cambria Math" panose="02040503050406030204" pitchFamily="18" charset="0"/>
                            </a:rPr>
                            <m:t>and</m:t>
                          </m:r>
                          <m:r>
                            <a:rPr kumimoji="1" lang="en-US" altLang="ja-JP" sz="3200" b="0" i="1" smtClean="0">
                              <a:latin typeface="Cambria Math" panose="02040503050406030204" pitchFamily="18" charset="0"/>
                            </a:rPr>
                            <m:t> </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2</m:t>
                              </m:r>
                            </m:sub>
                          </m:sSub>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e>
                      </m:d>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𝑃</m:t>
                      </m:r>
                      <m:d>
                        <m:dPr>
                          <m:begChr m:val="{"/>
                          <m:endChr m:val="}"/>
                          <m:ctrlPr>
                            <a:rPr kumimoji="1" lang="en-US" altLang="ja-JP" sz="3200" b="0" i="1" smtClean="0">
                              <a:latin typeface="Cambria Math" panose="02040503050406030204" pitchFamily="18" charset="0"/>
                              <a:ea typeface="Cambria Math" panose="02040503050406030204" pitchFamily="18" charset="0"/>
                            </a:rPr>
                          </m:ctrlPr>
                        </m:dPr>
                        <m:e>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𝐴</m:t>
                              </m:r>
                            </m:e>
                            <m:sub>
                              <m:r>
                                <a:rPr kumimoji="1" lang="en-US" altLang="ja-JP" sz="3200" b="0" i="1" smtClean="0">
                                  <a:latin typeface="Cambria Math" panose="02040503050406030204" pitchFamily="18" charset="0"/>
                                  <a:ea typeface="Cambria Math" panose="02040503050406030204" pitchFamily="18" charset="0"/>
                                </a:rPr>
                                <m:t>2</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𝐴</m:t>
                              </m:r>
                            </m:e>
                            <m:sub>
                              <m:r>
                                <a:rPr kumimoji="1" lang="en-US" altLang="ja-JP" sz="3200" b="0" i="1" smtClean="0">
                                  <a:latin typeface="Cambria Math" panose="02040503050406030204" pitchFamily="18" charset="0"/>
                                  <a:ea typeface="Cambria Math" panose="02040503050406030204" pitchFamily="18" charset="0"/>
                                </a:rPr>
                                <m:t>1</m:t>
                              </m:r>
                            </m:sub>
                          </m:sSub>
                        </m:e>
                      </m:d>
                    </m:oMath>
                  </m:oMathPara>
                </a14:m>
                <a:endParaRPr kumimoji="1" lang="ja-JP" altLang="en-US" sz="32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547664" y="4077072"/>
                <a:ext cx="6038320" cy="492443"/>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i="1" dirty="0">
                <a:latin typeface="Times New Roman" pitchFamily="18" charset="0"/>
                <a:cs typeface="Times New Roman" pitchFamily="18" charset="0"/>
              </a:rPr>
              <a:t>P</a:t>
            </a:r>
            <a:r>
              <a:rPr kumimoji="1" lang="en-US" altLang="ja-JP" dirty="0"/>
              <a:t>{</a:t>
            </a:r>
            <a:r>
              <a:rPr kumimoji="1" lang="en-US" altLang="ja-JP" i="1" dirty="0">
                <a:latin typeface="Times New Roman" pitchFamily="18" charset="0"/>
                <a:cs typeface="Times New Roman" pitchFamily="18" charset="0"/>
              </a:rPr>
              <a:t>A</a:t>
            </a:r>
            <a:r>
              <a:rPr kumimoji="1" lang="en-US" altLang="ja-JP" dirty="0"/>
              <a:t> and </a:t>
            </a:r>
            <a:r>
              <a:rPr kumimoji="1" lang="en-US" altLang="ja-JP" i="1" dirty="0">
                <a:latin typeface="Times New Roman" pitchFamily="18" charset="0"/>
                <a:cs typeface="Times New Roman" pitchFamily="18" charset="0"/>
              </a:rPr>
              <a:t>B</a:t>
            </a:r>
            <a:r>
              <a:rPr kumimoji="1" lang="en-US" altLang="ja-JP" dirty="0"/>
              <a:t>} </a:t>
            </a:r>
            <a:r>
              <a:rPr kumimoji="1" lang="ja-JP" altLang="en-US" dirty="0"/>
              <a:t>と</a:t>
            </a:r>
            <a:r>
              <a:rPr lang="ja-JP" altLang="en-US" dirty="0"/>
              <a:t> </a:t>
            </a:r>
            <a:r>
              <a:rPr kumimoji="1" lang="en-US" altLang="ja-JP" i="1" dirty="0">
                <a:latin typeface="Times New Roman" pitchFamily="18" charset="0"/>
                <a:cs typeface="Times New Roman" pitchFamily="18" charset="0"/>
              </a:rPr>
              <a:t>P</a:t>
            </a:r>
            <a:r>
              <a:rPr kumimoji="1" lang="en-US" altLang="ja-JP" dirty="0"/>
              <a:t>{</a:t>
            </a:r>
            <a:r>
              <a:rPr kumimoji="1" lang="en-US" altLang="ja-JP" i="1" dirty="0">
                <a:latin typeface="Times New Roman" pitchFamily="18" charset="0"/>
                <a:cs typeface="Times New Roman" pitchFamily="18" charset="0"/>
              </a:rPr>
              <a:t>B</a:t>
            </a:r>
            <a:r>
              <a:rPr kumimoji="1" lang="en-US" altLang="ja-JP" dirty="0"/>
              <a:t>|</a:t>
            </a:r>
            <a:r>
              <a:rPr kumimoji="1" lang="en-US" altLang="ja-JP" i="1" dirty="0">
                <a:latin typeface="Times New Roman" pitchFamily="18" charset="0"/>
                <a:cs typeface="Times New Roman" pitchFamily="18" charset="0"/>
              </a:rPr>
              <a:t>A</a:t>
            </a:r>
            <a:r>
              <a:rPr kumimoji="1" lang="en-US" altLang="ja-JP" dirty="0"/>
              <a:t>} </a:t>
            </a:r>
            <a:r>
              <a:rPr kumimoji="1" lang="ja-JP" altLang="en-US" dirty="0"/>
              <a:t>を混同しやすいので注意</a:t>
            </a:r>
            <a:r>
              <a:rPr lang="ja-JP" altLang="en-US" dirty="0"/>
              <a:t>する．</a:t>
            </a:r>
            <a:endParaRPr lang="en-US" altLang="ja-JP" dirty="0"/>
          </a:p>
          <a:p>
            <a:endParaRPr kumimoji="1" lang="en-US" altLang="ja-JP" dirty="0"/>
          </a:p>
          <a:p>
            <a:endParaRPr lang="en-US" altLang="ja-JP" dirty="0"/>
          </a:p>
          <a:p>
            <a:pPr lvl="1"/>
            <a:r>
              <a:rPr lang="ja-JP" altLang="en-US" dirty="0"/>
              <a:t>具体的な問題に沿って，この違いを確かめておく．</a:t>
            </a:r>
            <a:endParaRPr lang="en-US" altLang="ja-JP" dirty="0"/>
          </a:p>
          <a:p>
            <a:pPr lvl="1"/>
            <a:r>
              <a:rPr lang="ja-JP" altLang="en-US" dirty="0"/>
              <a:t>ベン図および面積図で違いを確かめておく．</a:t>
            </a:r>
            <a:endParaRPr lang="en-US" altLang="ja-JP" dirty="0"/>
          </a:p>
        </p:txBody>
      </p:sp>
      <p:cxnSp>
        <p:nvCxnSpPr>
          <p:cNvPr id="7" name="直線コネクタ 6"/>
          <p:cNvCxnSpPr/>
          <p:nvPr/>
        </p:nvCxnSpPr>
        <p:spPr>
          <a:xfrm>
            <a:off x="1857356" y="3571876"/>
            <a:ext cx="2286016"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715008" y="3571876"/>
            <a:ext cx="1571636"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 name="テキスト ボックス 3"/>
              <p:cNvSpPr txBox="1"/>
              <p:nvPr/>
            </p:nvSpPr>
            <p:spPr>
              <a:xfrm>
                <a:off x="1857356" y="2925269"/>
                <a:ext cx="5227200"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r>
                            <a:rPr kumimoji="1" lang="en-US" altLang="ja-JP" sz="3200" b="0" i="1" smtClean="0">
                              <a:latin typeface="Cambria Math" panose="02040503050406030204" pitchFamily="18" charset="0"/>
                            </a:rPr>
                            <m:t>𝐴</m:t>
                          </m:r>
                          <m:r>
                            <a:rPr kumimoji="1" lang="en-US" altLang="ja-JP" sz="3200" b="0" i="1" smtClean="0">
                              <a:latin typeface="Cambria Math" panose="02040503050406030204" pitchFamily="18" charset="0"/>
                            </a:rPr>
                            <m:t> </m:t>
                          </m:r>
                          <m:r>
                            <m:rPr>
                              <m:sty m:val="p"/>
                            </m:rPr>
                            <a:rPr kumimoji="1" lang="en-US" altLang="ja-JP" sz="3200" b="0" i="0" smtClean="0">
                              <a:latin typeface="Cambria Math" panose="02040503050406030204" pitchFamily="18" charset="0"/>
                            </a:rPr>
                            <m:t>and</m:t>
                          </m:r>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rPr>
                            <m:t>𝐵</m:t>
                          </m:r>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r>
                            <a:rPr kumimoji="1" lang="en-US" altLang="ja-JP" sz="3200" b="0" i="1" smtClean="0">
                              <a:latin typeface="Cambria Math" panose="02040503050406030204" pitchFamily="18" charset="0"/>
                            </a:rPr>
                            <m:t>𝐴</m:t>
                          </m:r>
                        </m:e>
                      </m:d>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𝑃</m:t>
                      </m:r>
                      <m:d>
                        <m:dPr>
                          <m:begChr m:val="{"/>
                          <m:endChr m:val="}"/>
                          <m:ctrlPr>
                            <a:rPr kumimoji="1" lang="en-US" altLang="ja-JP" sz="3200" b="0" i="1" smtClean="0">
                              <a:latin typeface="Cambria Math" panose="02040503050406030204" pitchFamily="18" charset="0"/>
                              <a:ea typeface="Cambria Math" panose="02040503050406030204" pitchFamily="18" charset="0"/>
                            </a:rPr>
                          </m:ctrlPr>
                        </m:dPr>
                        <m:e>
                          <m:r>
                            <a:rPr kumimoji="1" lang="en-US" altLang="ja-JP" sz="3200" b="0" i="1" smtClean="0">
                              <a:latin typeface="Cambria Math" panose="02040503050406030204" pitchFamily="18" charset="0"/>
                              <a:ea typeface="Cambria Math" panose="02040503050406030204" pitchFamily="18" charset="0"/>
                            </a:rPr>
                            <m:t>𝐵</m:t>
                          </m:r>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𝐴</m:t>
                          </m:r>
                        </m:e>
                      </m:d>
                    </m:oMath>
                  </m:oMathPara>
                </a14:m>
                <a:endParaRPr kumimoji="1" lang="ja-JP" altLang="en-US" sz="32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857356" y="2925269"/>
                <a:ext cx="5227200" cy="492443"/>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面積図での標本空間</a:t>
            </a:r>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556792"/>
            <a:ext cx="7200800" cy="4932340"/>
          </a:xfrm>
        </p:spPr>
      </p:pic>
      <p:sp>
        <p:nvSpPr>
          <p:cNvPr id="3" name="テキスト ボックス 2"/>
          <p:cNvSpPr txBox="1"/>
          <p:nvPr/>
        </p:nvSpPr>
        <p:spPr>
          <a:xfrm>
            <a:off x="435699" y="1417638"/>
            <a:ext cx="7220246" cy="954107"/>
          </a:xfrm>
          <a:prstGeom prst="rect">
            <a:avLst/>
          </a:prstGeom>
          <a:noFill/>
        </p:spPr>
        <p:txBody>
          <a:bodyPr wrap="none" rtlCol="0">
            <a:spAutoFit/>
          </a:bodyPr>
          <a:lstStyle/>
          <a:p>
            <a:r>
              <a:rPr lang="en-US" altLang="ja-JP" sz="2800" i="1" dirty="0">
                <a:latin typeface="Times New Roman" pitchFamily="18" charset="0"/>
                <a:cs typeface="Times New Roman" pitchFamily="18" charset="0"/>
              </a:rPr>
              <a:t>P</a:t>
            </a:r>
            <a:r>
              <a:rPr lang="en-US" altLang="ja-JP" sz="2800" dirty="0"/>
              <a:t>{</a:t>
            </a:r>
            <a:r>
              <a:rPr lang="en-US" altLang="ja-JP" sz="2800" dirty="0">
                <a:latin typeface="Times New Roman" pitchFamily="18" charset="0"/>
                <a:cs typeface="Times New Roman" pitchFamily="18" charset="0"/>
              </a:rPr>
              <a:t>A</a:t>
            </a:r>
            <a:r>
              <a:rPr lang="ja-JP" altLang="en-US" sz="2800" dirty="0">
                <a:latin typeface="Times New Roman" pitchFamily="18" charset="0"/>
                <a:cs typeface="Times New Roman" pitchFamily="18" charset="0"/>
              </a:rPr>
              <a:t>あたり</a:t>
            </a:r>
            <a:r>
              <a:rPr lang="en-US" altLang="ja-JP" sz="2800" dirty="0"/>
              <a:t> and </a:t>
            </a:r>
            <a:r>
              <a:rPr lang="en-US" altLang="ja-JP" sz="2800" dirty="0">
                <a:latin typeface="Times New Roman" pitchFamily="18" charset="0"/>
                <a:cs typeface="Times New Roman" pitchFamily="18" charset="0"/>
              </a:rPr>
              <a:t>B</a:t>
            </a:r>
            <a:r>
              <a:rPr lang="ja-JP" altLang="en-US" sz="2800" dirty="0">
                <a:latin typeface="Times New Roman" pitchFamily="18" charset="0"/>
                <a:cs typeface="Times New Roman" pitchFamily="18" charset="0"/>
              </a:rPr>
              <a:t>あたり</a:t>
            </a:r>
            <a:r>
              <a:rPr lang="en-US" altLang="ja-JP" sz="2800" dirty="0"/>
              <a:t>} </a:t>
            </a:r>
            <a:r>
              <a:rPr lang="ja-JP" altLang="en-US" sz="2800" dirty="0"/>
              <a:t>と </a:t>
            </a:r>
            <a:r>
              <a:rPr lang="en-US" altLang="ja-JP" sz="2800" i="1" dirty="0">
                <a:latin typeface="Times New Roman" pitchFamily="18" charset="0"/>
                <a:cs typeface="Times New Roman" pitchFamily="18" charset="0"/>
              </a:rPr>
              <a:t>P</a:t>
            </a:r>
            <a:r>
              <a:rPr lang="en-US" altLang="ja-JP" sz="2800" dirty="0"/>
              <a:t>{</a:t>
            </a:r>
            <a:r>
              <a:rPr lang="en-US" altLang="ja-JP" sz="2800" dirty="0">
                <a:latin typeface="Times New Roman" pitchFamily="18" charset="0"/>
                <a:cs typeface="Times New Roman" pitchFamily="18" charset="0"/>
              </a:rPr>
              <a:t>B</a:t>
            </a:r>
            <a:r>
              <a:rPr lang="ja-JP" altLang="en-US" sz="2800" dirty="0">
                <a:latin typeface="Times New Roman" pitchFamily="18" charset="0"/>
                <a:cs typeface="Times New Roman" pitchFamily="18" charset="0"/>
              </a:rPr>
              <a:t>あたり</a:t>
            </a:r>
            <a:r>
              <a:rPr lang="en-US" altLang="ja-JP" sz="2800" dirty="0"/>
              <a:t>|</a:t>
            </a:r>
            <a:r>
              <a:rPr lang="en-US" altLang="ja-JP" sz="2800" dirty="0">
                <a:latin typeface="Times New Roman" pitchFamily="18" charset="0"/>
                <a:cs typeface="Times New Roman" pitchFamily="18" charset="0"/>
              </a:rPr>
              <a:t>A</a:t>
            </a:r>
            <a:r>
              <a:rPr lang="ja-JP" altLang="en-US" sz="2800" dirty="0">
                <a:latin typeface="Times New Roman" pitchFamily="18" charset="0"/>
                <a:cs typeface="Times New Roman" pitchFamily="18" charset="0"/>
              </a:rPr>
              <a:t>あたり</a:t>
            </a:r>
            <a:r>
              <a:rPr lang="en-US" altLang="ja-JP" sz="2800" dirty="0"/>
              <a:t>} </a:t>
            </a:r>
          </a:p>
          <a:p>
            <a:r>
              <a:rPr lang="ja-JP" altLang="en-US" sz="2800" dirty="0"/>
              <a:t>のちがいは</a:t>
            </a:r>
            <a:r>
              <a:rPr kumimoji="1" lang="ja-JP" altLang="en-US" sz="2800" dirty="0"/>
              <a:t>？</a:t>
            </a:r>
          </a:p>
        </p:txBody>
      </p:sp>
    </p:spTree>
    <p:extLst>
      <p:ext uri="{BB962C8B-B14F-4D97-AF65-F5344CB8AC3E}">
        <p14:creationId xmlns:p14="http://schemas.microsoft.com/office/powerpoint/2010/main" val="3027884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143240" y="2000240"/>
            <a:ext cx="1214446" cy="42862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3" name="角丸四角形 32"/>
          <p:cNvSpPr/>
          <p:nvPr/>
        </p:nvSpPr>
        <p:spPr>
          <a:xfrm>
            <a:off x="6643702" y="1785926"/>
            <a:ext cx="2071702" cy="42862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t>樹形図</a:t>
            </a:r>
            <a:endParaRPr kumimoji="1" lang="ja-JP" altLang="en-US" dirty="0"/>
          </a:p>
        </p:txBody>
      </p:sp>
      <p:grpSp>
        <p:nvGrpSpPr>
          <p:cNvPr id="28" name="グループ化 27"/>
          <p:cNvGrpSpPr/>
          <p:nvPr/>
        </p:nvGrpSpPr>
        <p:grpSpPr>
          <a:xfrm>
            <a:off x="714348" y="2071678"/>
            <a:ext cx="5870159" cy="3952244"/>
            <a:chOff x="357158" y="2143116"/>
            <a:chExt cx="5870159" cy="3952244"/>
          </a:xfrm>
        </p:grpSpPr>
        <p:sp>
          <p:nvSpPr>
            <p:cNvPr id="4" name="テキスト ボックス 3"/>
            <p:cNvSpPr txBox="1"/>
            <p:nvPr/>
          </p:nvSpPr>
          <p:spPr>
            <a:xfrm>
              <a:off x="1357290" y="3214686"/>
              <a:ext cx="1548822" cy="584775"/>
            </a:xfrm>
            <a:prstGeom prst="rect">
              <a:avLst/>
            </a:prstGeom>
            <a:noFill/>
          </p:spPr>
          <p:txBody>
            <a:bodyPr wrap="none" rtlCol="0">
              <a:spAutoFit/>
            </a:bodyPr>
            <a:lstStyle/>
            <a:p>
              <a:r>
                <a:rPr kumimoji="1" lang="ja-JP" altLang="en-US" sz="3200" dirty="0"/>
                <a:t>Ａあたり</a:t>
              </a:r>
            </a:p>
          </p:txBody>
        </p:sp>
        <p:sp>
          <p:nvSpPr>
            <p:cNvPr id="5" name="テキスト ボックス 4"/>
            <p:cNvSpPr txBox="1"/>
            <p:nvPr/>
          </p:nvSpPr>
          <p:spPr>
            <a:xfrm>
              <a:off x="1500166" y="4572008"/>
              <a:ext cx="1701107" cy="584775"/>
            </a:xfrm>
            <a:prstGeom prst="rect">
              <a:avLst/>
            </a:prstGeom>
            <a:noFill/>
          </p:spPr>
          <p:txBody>
            <a:bodyPr wrap="none" rtlCol="0">
              <a:spAutoFit/>
            </a:bodyPr>
            <a:lstStyle/>
            <a:p>
              <a:r>
                <a:rPr lang="ja-JP" altLang="en-US" sz="3200" dirty="0"/>
                <a:t>Ａはずれ</a:t>
              </a:r>
              <a:endParaRPr kumimoji="1" lang="ja-JP" altLang="en-US" sz="3200" dirty="0"/>
            </a:p>
          </p:txBody>
        </p:sp>
        <p:sp>
          <p:nvSpPr>
            <p:cNvPr id="6" name="テキスト ボックス 5"/>
            <p:cNvSpPr txBox="1"/>
            <p:nvPr/>
          </p:nvSpPr>
          <p:spPr>
            <a:xfrm>
              <a:off x="4429124" y="2143116"/>
              <a:ext cx="1574470" cy="584775"/>
            </a:xfrm>
            <a:prstGeom prst="rect">
              <a:avLst/>
            </a:prstGeom>
            <a:noFill/>
          </p:spPr>
          <p:txBody>
            <a:bodyPr wrap="none" rtlCol="0">
              <a:spAutoFit/>
            </a:bodyPr>
            <a:lstStyle/>
            <a:p>
              <a:r>
                <a:rPr lang="ja-JP" altLang="en-US" sz="3200" dirty="0"/>
                <a:t>Ｂ</a:t>
              </a:r>
              <a:r>
                <a:rPr kumimoji="1" lang="ja-JP" altLang="en-US" sz="3200" dirty="0"/>
                <a:t>あたり</a:t>
              </a:r>
            </a:p>
          </p:txBody>
        </p:sp>
        <p:sp>
          <p:nvSpPr>
            <p:cNvPr id="7" name="テキスト ボックス 6"/>
            <p:cNvSpPr txBox="1"/>
            <p:nvPr/>
          </p:nvSpPr>
          <p:spPr>
            <a:xfrm>
              <a:off x="4500562" y="5429264"/>
              <a:ext cx="1726755" cy="584775"/>
            </a:xfrm>
            <a:prstGeom prst="rect">
              <a:avLst/>
            </a:prstGeom>
            <a:noFill/>
          </p:spPr>
          <p:txBody>
            <a:bodyPr wrap="none" rtlCol="0">
              <a:spAutoFit/>
            </a:bodyPr>
            <a:lstStyle/>
            <a:p>
              <a:r>
                <a:rPr lang="ja-JP" altLang="en-US" sz="3200" dirty="0"/>
                <a:t>Ｂはずれ</a:t>
              </a:r>
              <a:endParaRPr kumimoji="1" lang="ja-JP" altLang="en-US" sz="3200" dirty="0"/>
            </a:p>
          </p:txBody>
        </p:sp>
        <p:sp>
          <p:nvSpPr>
            <p:cNvPr id="8" name="テキスト ボックス 7"/>
            <p:cNvSpPr txBox="1"/>
            <p:nvPr/>
          </p:nvSpPr>
          <p:spPr>
            <a:xfrm>
              <a:off x="4429124" y="3429000"/>
              <a:ext cx="1726755" cy="584775"/>
            </a:xfrm>
            <a:prstGeom prst="rect">
              <a:avLst/>
            </a:prstGeom>
            <a:noFill/>
          </p:spPr>
          <p:txBody>
            <a:bodyPr wrap="none" rtlCol="0">
              <a:spAutoFit/>
            </a:bodyPr>
            <a:lstStyle/>
            <a:p>
              <a:r>
                <a:rPr lang="ja-JP" altLang="en-US" sz="3200" dirty="0"/>
                <a:t>Ｂはずれ</a:t>
              </a:r>
              <a:endParaRPr kumimoji="1" lang="ja-JP" altLang="en-US" sz="3200" dirty="0"/>
            </a:p>
          </p:txBody>
        </p:sp>
        <p:sp>
          <p:nvSpPr>
            <p:cNvPr id="9" name="テキスト ボックス 8"/>
            <p:cNvSpPr txBox="1"/>
            <p:nvPr/>
          </p:nvSpPr>
          <p:spPr>
            <a:xfrm>
              <a:off x="4500562" y="4143380"/>
              <a:ext cx="1574470" cy="584775"/>
            </a:xfrm>
            <a:prstGeom prst="rect">
              <a:avLst/>
            </a:prstGeom>
            <a:noFill/>
          </p:spPr>
          <p:txBody>
            <a:bodyPr wrap="none" rtlCol="0">
              <a:spAutoFit/>
            </a:bodyPr>
            <a:lstStyle/>
            <a:p>
              <a:r>
                <a:rPr lang="ja-JP" altLang="en-US" sz="3200" dirty="0"/>
                <a:t>Ｂ</a:t>
              </a:r>
              <a:r>
                <a:rPr kumimoji="1" lang="ja-JP" altLang="en-US" sz="3200" dirty="0"/>
                <a:t>あたり</a:t>
              </a:r>
            </a:p>
          </p:txBody>
        </p:sp>
        <p:sp>
          <p:nvSpPr>
            <p:cNvPr id="10" name="テキスト ボックス 9"/>
            <p:cNvSpPr txBox="1"/>
            <p:nvPr/>
          </p:nvSpPr>
          <p:spPr>
            <a:xfrm>
              <a:off x="357158" y="3071810"/>
              <a:ext cx="872355" cy="523220"/>
            </a:xfrm>
            <a:prstGeom prst="rect">
              <a:avLst/>
            </a:prstGeom>
            <a:noFill/>
          </p:spPr>
          <p:txBody>
            <a:bodyPr wrap="square" rtlCol="0">
              <a:spAutoFit/>
            </a:bodyPr>
            <a:lstStyle/>
            <a:p>
              <a:r>
                <a:rPr kumimoji="1" lang="en-US" altLang="ja-JP" sz="2800" dirty="0"/>
                <a:t>3/10</a:t>
              </a:r>
              <a:endParaRPr kumimoji="1" lang="ja-JP" altLang="en-US" sz="2800" dirty="0"/>
            </a:p>
          </p:txBody>
        </p:sp>
        <p:sp>
          <p:nvSpPr>
            <p:cNvPr id="11" name="テキスト ボックス 10"/>
            <p:cNvSpPr txBox="1"/>
            <p:nvPr/>
          </p:nvSpPr>
          <p:spPr>
            <a:xfrm>
              <a:off x="357158" y="4929198"/>
              <a:ext cx="872355" cy="523220"/>
            </a:xfrm>
            <a:prstGeom prst="rect">
              <a:avLst/>
            </a:prstGeom>
            <a:noFill/>
          </p:spPr>
          <p:txBody>
            <a:bodyPr wrap="none" rtlCol="0">
              <a:spAutoFit/>
            </a:bodyPr>
            <a:lstStyle/>
            <a:p>
              <a:r>
                <a:rPr lang="en-US" altLang="ja-JP" sz="2800" dirty="0"/>
                <a:t>7</a:t>
              </a:r>
              <a:r>
                <a:rPr kumimoji="1" lang="en-US" altLang="ja-JP" sz="2800" dirty="0"/>
                <a:t>/10</a:t>
              </a:r>
              <a:endParaRPr kumimoji="1" lang="ja-JP" altLang="en-US" sz="2800" dirty="0"/>
            </a:p>
          </p:txBody>
        </p:sp>
        <p:sp>
          <p:nvSpPr>
            <p:cNvPr id="12" name="テキスト ボックス 11"/>
            <p:cNvSpPr txBox="1"/>
            <p:nvPr/>
          </p:nvSpPr>
          <p:spPr>
            <a:xfrm>
              <a:off x="3000364" y="3571876"/>
              <a:ext cx="689612" cy="523220"/>
            </a:xfrm>
            <a:prstGeom prst="rect">
              <a:avLst/>
            </a:prstGeom>
            <a:noFill/>
          </p:spPr>
          <p:txBody>
            <a:bodyPr wrap="none" rtlCol="0">
              <a:spAutoFit/>
            </a:bodyPr>
            <a:lstStyle/>
            <a:p>
              <a:r>
                <a:rPr lang="en-US" altLang="ja-JP" sz="2800" dirty="0"/>
                <a:t>7</a:t>
              </a:r>
              <a:r>
                <a:rPr kumimoji="1" lang="en-US" altLang="ja-JP" sz="2800" dirty="0"/>
                <a:t>/9</a:t>
              </a:r>
              <a:endParaRPr kumimoji="1" lang="ja-JP" altLang="en-US" sz="2800" dirty="0"/>
            </a:p>
          </p:txBody>
        </p:sp>
        <p:sp>
          <p:nvSpPr>
            <p:cNvPr id="13" name="テキスト ボックス 12"/>
            <p:cNvSpPr txBox="1"/>
            <p:nvPr/>
          </p:nvSpPr>
          <p:spPr>
            <a:xfrm>
              <a:off x="2928926" y="2214554"/>
              <a:ext cx="689612" cy="523220"/>
            </a:xfrm>
            <a:prstGeom prst="rect">
              <a:avLst/>
            </a:prstGeom>
            <a:noFill/>
          </p:spPr>
          <p:txBody>
            <a:bodyPr wrap="none" rtlCol="0">
              <a:spAutoFit/>
            </a:bodyPr>
            <a:lstStyle/>
            <a:p>
              <a:r>
                <a:rPr lang="en-US" altLang="ja-JP" sz="2800" dirty="0"/>
                <a:t>2</a:t>
              </a:r>
              <a:r>
                <a:rPr kumimoji="1" lang="en-US" altLang="ja-JP" sz="2800" dirty="0"/>
                <a:t>/9</a:t>
              </a:r>
              <a:endParaRPr kumimoji="1" lang="ja-JP" altLang="en-US" sz="2800" dirty="0"/>
            </a:p>
          </p:txBody>
        </p:sp>
        <p:sp>
          <p:nvSpPr>
            <p:cNvPr id="14" name="テキスト ボックス 13"/>
            <p:cNvSpPr txBox="1"/>
            <p:nvPr/>
          </p:nvSpPr>
          <p:spPr>
            <a:xfrm>
              <a:off x="3143240" y="4214818"/>
              <a:ext cx="689612" cy="523220"/>
            </a:xfrm>
            <a:prstGeom prst="rect">
              <a:avLst/>
            </a:prstGeom>
            <a:noFill/>
          </p:spPr>
          <p:txBody>
            <a:bodyPr wrap="none" rtlCol="0">
              <a:spAutoFit/>
            </a:bodyPr>
            <a:lstStyle/>
            <a:p>
              <a:r>
                <a:rPr lang="en-US" altLang="ja-JP" sz="2800" dirty="0"/>
                <a:t>3</a:t>
              </a:r>
              <a:r>
                <a:rPr kumimoji="1" lang="en-US" altLang="ja-JP" sz="2800" dirty="0"/>
                <a:t>/9</a:t>
              </a:r>
              <a:endParaRPr kumimoji="1" lang="ja-JP" altLang="en-US" sz="2800" dirty="0"/>
            </a:p>
          </p:txBody>
        </p:sp>
        <p:sp>
          <p:nvSpPr>
            <p:cNvPr id="15" name="テキスト ボックス 14"/>
            <p:cNvSpPr txBox="1"/>
            <p:nvPr/>
          </p:nvSpPr>
          <p:spPr>
            <a:xfrm>
              <a:off x="3214678" y="5572140"/>
              <a:ext cx="689612" cy="523220"/>
            </a:xfrm>
            <a:prstGeom prst="rect">
              <a:avLst/>
            </a:prstGeom>
            <a:noFill/>
          </p:spPr>
          <p:txBody>
            <a:bodyPr wrap="none" rtlCol="0">
              <a:spAutoFit/>
            </a:bodyPr>
            <a:lstStyle/>
            <a:p>
              <a:r>
                <a:rPr lang="en-US" altLang="ja-JP" sz="2800" dirty="0"/>
                <a:t>6</a:t>
              </a:r>
              <a:r>
                <a:rPr kumimoji="1" lang="en-US" altLang="ja-JP" sz="2800" dirty="0"/>
                <a:t>/9</a:t>
              </a:r>
              <a:endParaRPr kumimoji="1" lang="ja-JP" altLang="en-US" sz="2800" dirty="0"/>
            </a:p>
          </p:txBody>
        </p:sp>
        <p:cxnSp>
          <p:nvCxnSpPr>
            <p:cNvPr id="19" name="直線コネクタ 18"/>
            <p:cNvCxnSpPr/>
            <p:nvPr/>
          </p:nvCxnSpPr>
          <p:spPr>
            <a:xfrm rot="10800000" flipV="1">
              <a:off x="357158" y="3571876"/>
              <a:ext cx="85725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0800000">
              <a:off x="357158" y="4214818"/>
              <a:ext cx="919170" cy="633418"/>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グループ化 25"/>
            <p:cNvGrpSpPr/>
            <p:nvPr/>
          </p:nvGrpSpPr>
          <p:grpSpPr>
            <a:xfrm>
              <a:off x="3214678" y="2500306"/>
              <a:ext cx="919170" cy="3205186"/>
              <a:chOff x="3000364" y="2571744"/>
              <a:chExt cx="919170" cy="3205186"/>
            </a:xfrm>
          </p:grpSpPr>
          <p:cxnSp>
            <p:nvCxnSpPr>
              <p:cNvPr id="22" name="直線コネクタ 21"/>
              <p:cNvCxnSpPr/>
              <p:nvPr/>
            </p:nvCxnSpPr>
            <p:spPr>
              <a:xfrm rot="10800000" flipV="1">
                <a:off x="3000364" y="2571744"/>
                <a:ext cx="85725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flipV="1">
                <a:off x="3000364" y="4500570"/>
                <a:ext cx="85725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10800000">
                <a:off x="3000364" y="3214686"/>
                <a:ext cx="919170" cy="6334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a:off x="3000364" y="5143512"/>
                <a:ext cx="919170" cy="633418"/>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29" name="テキスト ボックス 28"/>
          <p:cNvSpPr txBox="1"/>
          <p:nvPr/>
        </p:nvSpPr>
        <p:spPr>
          <a:xfrm>
            <a:off x="6643702" y="2000240"/>
            <a:ext cx="1935145" cy="584775"/>
          </a:xfrm>
          <a:prstGeom prst="rect">
            <a:avLst/>
          </a:prstGeom>
          <a:noFill/>
        </p:spPr>
        <p:txBody>
          <a:bodyPr wrap="none" rtlCol="0">
            <a:spAutoFit/>
          </a:bodyPr>
          <a:lstStyle/>
          <a:p>
            <a:r>
              <a:rPr kumimoji="1" lang="en-US" altLang="ja-JP" sz="3200" dirty="0"/>
              <a:t>3/10 * 2/9</a:t>
            </a:r>
            <a:endParaRPr kumimoji="1" lang="ja-JP" altLang="en-US" sz="3200" dirty="0"/>
          </a:p>
        </p:txBody>
      </p:sp>
      <p:sp>
        <p:nvSpPr>
          <p:cNvPr id="30" name="テキスト ボックス 29"/>
          <p:cNvSpPr txBox="1"/>
          <p:nvPr/>
        </p:nvSpPr>
        <p:spPr>
          <a:xfrm>
            <a:off x="6786578" y="3143248"/>
            <a:ext cx="1935145" cy="584775"/>
          </a:xfrm>
          <a:prstGeom prst="rect">
            <a:avLst/>
          </a:prstGeom>
          <a:noFill/>
        </p:spPr>
        <p:txBody>
          <a:bodyPr wrap="none" rtlCol="0">
            <a:spAutoFit/>
          </a:bodyPr>
          <a:lstStyle/>
          <a:p>
            <a:r>
              <a:rPr kumimoji="1" lang="en-US" altLang="ja-JP" sz="3200" dirty="0"/>
              <a:t>3/10 * 7/9</a:t>
            </a:r>
            <a:endParaRPr kumimoji="1" lang="ja-JP" altLang="en-US" sz="3200" dirty="0"/>
          </a:p>
        </p:txBody>
      </p:sp>
      <p:sp>
        <p:nvSpPr>
          <p:cNvPr id="31" name="テキスト ボックス 30"/>
          <p:cNvSpPr txBox="1"/>
          <p:nvPr/>
        </p:nvSpPr>
        <p:spPr>
          <a:xfrm>
            <a:off x="6786578" y="4000504"/>
            <a:ext cx="1935145" cy="584775"/>
          </a:xfrm>
          <a:prstGeom prst="rect">
            <a:avLst/>
          </a:prstGeom>
          <a:noFill/>
        </p:spPr>
        <p:txBody>
          <a:bodyPr wrap="none" rtlCol="0">
            <a:spAutoFit/>
          </a:bodyPr>
          <a:lstStyle/>
          <a:p>
            <a:r>
              <a:rPr lang="en-US" altLang="ja-JP" sz="3200" dirty="0"/>
              <a:t>7</a:t>
            </a:r>
            <a:r>
              <a:rPr kumimoji="1" lang="en-US" altLang="ja-JP" sz="3200" dirty="0"/>
              <a:t>/10 * 3/9</a:t>
            </a:r>
            <a:endParaRPr kumimoji="1" lang="ja-JP" altLang="en-US" sz="3200" dirty="0"/>
          </a:p>
        </p:txBody>
      </p:sp>
      <p:sp>
        <p:nvSpPr>
          <p:cNvPr id="32" name="テキスト ボックス 31"/>
          <p:cNvSpPr txBox="1"/>
          <p:nvPr/>
        </p:nvSpPr>
        <p:spPr>
          <a:xfrm>
            <a:off x="6786578" y="5286388"/>
            <a:ext cx="1935145" cy="584775"/>
          </a:xfrm>
          <a:prstGeom prst="rect">
            <a:avLst/>
          </a:prstGeom>
          <a:noFill/>
        </p:spPr>
        <p:txBody>
          <a:bodyPr wrap="none" rtlCol="0">
            <a:spAutoFit/>
          </a:bodyPr>
          <a:lstStyle/>
          <a:p>
            <a:r>
              <a:rPr lang="en-US" altLang="ja-JP" sz="3200" dirty="0"/>
              <a:t>7</a:t>
            </a:r>
            <a:r>
              <a:rPr kumimoji="1" lang="en-US" altLang="ja-JP" sz="3200" dirty="0"/>
              <a:t>/10 * 6/9</a:t>
            </a:r>
            <a:endParaRPr kumimoji="1" lang="ja-JP" altLang="en-US" sz="3200" dirty="0"/>
          </a:p>
        </p:txBody>
      </p:sp>
      <p:sp>
        <p:nvSpPr>
          <p:cNvPr id="34" name="正方形/長方形 33"/>
          <p:cNvSpPr/>
          <p:nvPr/>
        </p:nvSpPr>
        <p:spPr>
          <a:xfrm>
            <a:off x="6715140" y="785794"/>
            <a:ext cx="2000264"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800" dirty="0"/>
              <a:t>乗法定理</a:t>
            </a:r>
            <a:endParaRPr kumimoji="1" lang="ja-JP" altLang="en-US" sz="2800" dirty="0"/>
          </a:p>
        </p:txBody>
      </p:sp>
      <p:sp>
        <p:nvSpPr>
          <p:cNvPr id="36" name="正方形/長方形 35"/>
          <p:cNvSpPr/>
          <p:nvPr/>
        </p:nvSpPr>
        <p:spPr>
          <a:xfrm>
            <a:off x="2357422" y="1285860"/>
            <a:ext cx="2714644" cy="6429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a:t>条件つき確率</a:t>
            </a:r>
          </a:p>
        </p:txBody>
      </p:sp>
      <p:sp>
        <p:nvSpPr>
          <p:cNvPr id="37" name="テキスト ボックス 36"/>
          <p:cNvSpPr txBox="1"/>
          <p:nvPr/>
        </p:nvSpPr>
        <p:spPr>
          <a:xfrm>
            <a:off x="5560968" y="6215082"/>
            <a:ext cx="3583032" cy="369332"/>
          </a:xfrm>
          <a:prstGeom prst="rect">
            <a:avLst/>
          </a:prstGeom>
          <a:noFill/>
        </p:spPr>
        <p:txBody>
          <a:bodyPr wrap="none" rtlCol="0">
            <a:spAutoFit/>
          </a:bodyPr>
          <a:lstStyle/>
          <a:p>
            <a:r>
              <a:rPr kumimoji="1" lang="ja-JP" altLang="en-US" dirty="0"/>
              <a:t>「合計が１」になっているのはどこ？</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樹形図の描き方</a:t>
            </a:r>
          </a:p>
        </p:txBody>
      </p:sp>
      <p:sp>
        <p:nvSpPr>
          <p:cNvPr id="5" name="コンテンツ プレースホルダ 4"/>
          <p:cNvSpPr>
            <a:spLocks noGrp="1"/>
          </p:cNvSpPr>
          <p:nvPr>
            <p:ph idx="1"/>
          </p:nvPr>
        </p:nvSpPr>
        <p:spPr/>
        <p:txBody>
          <a:bodyPr/>
          <a:lstStyle/>
          <a:p>
            <a:r>
              <a:rPr kumimoji="1" lang="ja-JP" altLang="en-US" dirty="0"/>
              <a:t>特定の場面で生じるすべての事象の枝を</a:t>
            </a:r>
            <a:r>
              <a:rPr lang="ja-JP" altLang="en-US" dirty="0"/>
              <a:t>描く</a:t>
            </a:r>
            <a:r>
              <a:rPr kumimoji="1" lang="ja-JP" altLang="en-US" dirty="0"/>
              <a:t>．</a:t>
            </a:r>
            <a:endParaRPr kumimoji="1" lang="en-US" altLang="ja-JP" dirty="0"/>
          </a:p>
          <a:p>
            <a:pPr lvl="1"/>
            <a:r>
              <a:rPr lang="ja-JP" altLang="en-US" dirty="0"/>
              <a:t>枝分かれの繰り返しは時間順．あるいは考えやすさの順．</a:t>
            </a:r>
            <a:endParaRPr lang="en-US" altLang="ja-JP" dirty="0"/>
          </a:p>
          <a:p>
            <a:pPr lvl="1"/>
            <a:r>
              <a:rPr lang="ja-JP" altLang="en-US" dirty="0"/>
              <a:t>次回に学習するベイズの定理では，最初に「仮説」で分岐させ，次に「データ」で分岐させる．</a:t>
            </a:r>
            <a:endParaRPr kumimoji="1" lang="en-US" altLang="ja-JP" dirty="0"/>
          </a:p>
          <a:p>
            <a:r>
              <a:rPr kumimoji="1" lang="ja-JP" altLang="en-US" dirty="0"/>
              <a:t>記入するもの</a:t>
            </a:r>
            <a:endParaRPr kumimoji="1" lang="en-US" altLang="ja-JP" dirty="0"/>
          </a:p>
          <a:p>
            <a:pPr lvl="1"/>
            <a:r>
              <a:rPr lang="ja-JP" altLang="en-US" dirty="0"/>
              <a:t>事象のラベル</a:t>
            </a:r>
            <a:endParaRPr lang="en-US" altLang="ja-JP" dirty="0"/>
          </a:p>
          <a:p>
            <a:pPr lvl="1"/>
            <a:r>
              <a:rPr kumimoji="1" lang="ja-JP" altLang="en-US" dirty="0"/>
              <a:t>その事象が生じる</a:t>
            </a:r>
            <a:r>
              <a:rPr kumimoji="1" lang="ja-JP" altLang="en-US" u="sng" dirty="0"/>
              <a:t>条件つき</a:t>
            </a:r>
            <a:r>
              <a:rPr kumimoji="1" lang="ja-JP" altLang="en-US" dirty="0"/>
              <a:t>確率</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グループ化 31"/>
          <p:cNvGrpSpPr/>
          <p:nvPr/>
        </p:nvGrpSpPr>
        <p:grpSpPr>
          <a:xfrm>
            <a:off x="1357290" y="1857364"/>
            <a:ext cx="5214974" cy="4013799"/>
            <a:chOff x="1357290" y="1857364"/>
            <a:chExt cx="5214974" cy="4013799"/>
          </a:xfrm>
        </p:grpSpPr>
        <p:sp>
          <p:nvSpPr>
            <p:cNvPr id="25" name="角丸四角形 24"/>
            <p:cNvSpPr/>
            <p:nvPr/>
          </p:nvSpPr>
          <p:spPr>
            <a:xfrm>
              <a:off x="2285984" y="1857364"/>
              <a:ext cx="4286280" cy="235745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1357290" y="5286388"/>
              <a:ext cx="1928826"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3200" b="1" dirty="0">
                  <a:solidFill>
                    <a:srgbClr val="FF0000"/>
                  </a:solidFill>
                </a:rPr>
                <a:t>加</a:t>
              </a:r>
              <a:r>
                <a:rPr kumimoji="1" lang="ja-JP" altLang="en-US" sz="3200" b="1" dirty="0">
                  <a:solidFill>
                    <a:srgbClr val="FF0000"/>
                  </a:solidFill>
                </a:rPr>
                <a:t>法定理</a:t>
              </a:r>
            </a:p>
          </p:txBody>
        </p:sp>
        <p:cxnSp>
          <p:nvCxnSpPr>
            <p:cNvPr id="30" name="直線矢印コネクタ 29"/>
            <p:cNvCxnSpPr/>
            <p:nvPr/>
          </p:nvCxnSpPr>
          <p:spPr>
            <a:xfrm rot="5400000" flipH="1" flipV="1">
              <a:off x="2035951" y="4464851"/>
              <a:ext cx="857256" cy="64294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pSp>
      <p:grpSp>
        <p:nvGrpSpPr>
          <p:cNvPr id="34" name="グループ化 33"/>
          <p:cNvGrpSpPr/>
          <p:nvPr/>
        </p:nvGrpSpPr>
        <p:grpSpPr>
          <a:xfrm>
            <a:off x="2428860" y="2000240"/>
            <a:ext cx="4071966" cy="3513733"/>
            <a:chOff x="2428860" y="2000240"/>
            <a:chExt cx="4071966" cy="3513733"/>
          </a:xfrm>
        </p:grpSpPr>
        <p:sp>
          <p:nvSpPr>
            <p:cNvPr id="14" name="角丸四角形 13"/>
            <p:cNvSpPr/>
            <p:nvPr/>
          </p:nvSpPr>
          <p:spPr>
            <a:xfrm>
              <a:off x="4643438" y="2000240"/>
              <a:ext cx="1857388" cy="19288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角丸四角形 12"/>
            <p:cNvSpPr/>
            <p:nvPr/>
          </p:nvSpPr>
          <p:spPr>
            <a:xfrm>
              <a:off x="2428860" y="2000240"/>
              <a:ext cx="1857388" cy="19288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4500562" y="4929198"/>
              <a:ext cx="1928826"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3200" b="1" dirty="0">
                  <a:solidFill>
                    <a:srgbClr val="FF0000"/>
                  </a:solidFill>
                </a:rPr>
                <a:t>乗法定理</a:t>
              </a:r>
            </a:p>
          </p:txBody>
        </p:sp>
        <p:cxnSp>
          <p:nvCxnSpPr>
            <p:cNvPr id="18" name="直線矢印コネクタ 17"/>
            <p:cNvCxnSpPr/>
            <p:nvPr/>
          </p:nvCxnSpPr>
          <p:spPr>
            <a:xfrm rot="10800000">
              <a:off x="3857620" y="4000504"/>
              <a:ext cx="857256" cy="7858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p:nvPr/>
          </p:nvCxnSpPr>
          <p:spPr>
            <a:xfrm rot="5400000" flipH="1" flipV="1">
              <a:off x="4822033" y="4250537"/>
              <a:ext cx="785818"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1" name="グループ化 30"/>
          <p:cNvGrpSpPr/>
          <p:nvPr/>
        </p:nvGrpSpPr>
        <p:grpSpPr>
          <a:xfrm>
            <a:off x="3643306" y="357166"/>
            <a:ext cx="3143272" cy="3429024"/>
            <a:chOff x="3643306" y="357166"/>
            <a:chExt cx="3143272" cy="3429024"/>
          </a:xfrm>
        </p:grpSpPr>
        <p:sp>
          <p:nvSpPr>
            <p:cNvPr id="6" name="テキスト ボックス 5"/>
            <p:cNvSpPr txBox="1"/>
            <p:nvPr/>
          </p:nvSpPr>
          <p:spPr>
            <a:xfrm>
              <a:off x="4000496" y="357166"/>
              <a:ext cx="278608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3200" b="1" dirty="0">
                  <a:solidFill>
                    <a:srgbClr val="FF0000"/>
                  </a:solidFill>
                </a:rPr>
                <a:t>条件つき確率</a:t>
              </a:r>
            </a:p>
          </p:txBody>
        </p:sp>
        <p:sp>
          <p:nvSpPr>
            <p:cNvPr id="12" name="正方形/長方形 11"/>
            <p:cNvSpPr/>
            <p:nvPr/>
          </p:nvSpPr>
          <p:spPr>
            <a:xfrm>
              <a:off x="5857884" y="2214554"/>
              <a:ext cx="500066" cy="150019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正方形/長方形 10"/>
            <p:cNvSpPr/>
            <p:nvPr/>
          </p:nvSpPr>
          <p:spPr>
            <a:xfrm>
              <a:off x="3643306" y="2143116"/>
              <a:ext cx="571504" cy="16430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22" name="直線矢印コネクタ 21"/>
            <p:cNvCxnSpPr/>
            <p:nvPr/>
          </p:nvCxnSpPr>
          <p:spPr>
            <a:xfrm rot="5400000">
              <a:off x="3821901" y="1321579"/>
              <a:ext cx="1000132" cy="64294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4" name="直線矢印コネクタ 23"/>
            <p:cNvCxnSpPr/>
            <p:nvPr/>
          </p:nvCxnSpPr>
          <p:spPr>
            <a:xfrm rot="16200000" flipH="1">
              <a:off x="5214942" y="1285860"/>
              <a:ext cx="1143008" cy="5715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pSp>
      <mc:AlternateContent xmlns:mc="http://schemas.openxmlformats.org/markup-compatibility/2006" xmlns:a14="http://schemas.microsoft.com/office/drawing/2010/main">
        <mc:Choice Requires="a14">
          <p:sp>
            <p:nvSpPr>
              <p:cNvPr id="2" name="テキスト ボックス 1"/>
              <p:cNvSpPr txBox="1"/>
              <p:nvPr/>
            </p:nvSpPr>
            <p:spPr>
              <a:xfrm>
                <a:off x="1357290" y="2270713"/>
                <a:ext cx="6440994" cy="1272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latin typeface="Cambria Math" panose="02040503050406030204" pitchFamily="18" charset="0"/>
                        </a:rPr>
                        <m:t>𝑃</m:t>
                      </m:r>
                      <m:r>
                        <a:rPr kumimoji="1" lang="en-US" altLang="ja-JP" sz="4400" b="0" i="1" smtClean="0">
                          <a:latin typeface="Cambria Math" panose="02040503050406030204" pitchFamily="18" charset="0"/>
                        </a:rPr>
                        <m:t>=</m:t>
                      </m:r>
                      <m:f>
                        <m:fPr>
                          <m:ctrlPr>
                            <a:rPr kumimoji="1" lang="en-US" altLang="ja-JP" sz="4400" b="0" i="1" smtClean="0">
                              <a:latin typeface="Cambria Math" panose="02040503050406030204" pitchFamily="18" charset="0"/>
                            </a:rPr>
                          </m:ctrlPr>
                        </m:fPr>
                        <m:num>
                          <m:r>
                            <a:rPr kumimoji="1" lang="en-US" altLang="ja-JP" sz="4400" b="0" i="1" smtClean="0">
                              <a:latin typeface="Cambria Math" panose="02040503050406030204" pitchFamily="18" charset="0"/>
                            </a:rPr>
                            <m:t>3</m:t>
                          </m:r>
                        </m:num>
                        <m:den>
                          <m:r>
                            <a:rPr kumimoji="1" lang="en-US" altLang="ja-JP" sz="4400" b="0" i="1" smtClean="0">
                              <a:latin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2</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7</m:t>
                          </m:r>
                        </m:num>
                        <m:den>
                          <m:r>
                            <a:rPr kumimoji="1" lang="en-US" altLang="ja-JP" sz="4400" b="0" i="1" smtClean="0">
                              <a:latin typeface="Cambria Math" panose="02040503050406030204" pitchFamily="18" charset="0"/>
                              <a:ea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10</m:t>
                          </m:r>
                        </m:den>
                      </m:f>
                    </m:oMath>
                  </m:oMathPara>
                </a14:m>
                <a:endParaRPr kumimoji="1" lang="ja-JP" altLang="en-US" sz="44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1357290" y="2270713"/>
                <a:ext cx="6440994" cy="1272080"/>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fill="hold"/>
                                        <p:tgtEl>
                                          <p:spTgt spid="34"/>
                                        </p:tgtEl>
                                        <p:attrNameLst>
                                          <p:attrName>ppt_x</p:attrName>
                                        </p:attrNameLst>
                                      </p:cBhvr>
                                      <p:tavLst>
                                        <p:tav tm="0">
                                          <p:val>
                                            <p:strVal val="#ppt_x"/>
                                          </p:val>
                                        </p:tav>
                                        <p:tav tm="100000">
                                          <p:val>
                                            <p:strVal val="#ppt_x"/>
                                          </p:val>
                                        </p:tav>
                                      </p:tavLst>
                                    </p:anim>
                                    <p:anim calcmode="lin" valueType="num">
                                      <p:cBhvr additive="base">
                                        <p:cTn id="1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r>
              <a:rPr kumimoji="1" lang="en-US" altLang="ja-JP" dirty="0"/>
              <a:t>(</a:t>
            </a:r>
            <a:r>
              <a:rPr kumimoji="1" lang="ja-JP" altLang="en-US" dirty="0"/>
              <a:t>まとめ）</a:t>
            </a:r>
          </a:p>
        </p:txBody>
      </p:sp>
      <p:sp>
        <p:nvSpPr>
          <p:cNvPr id="3" name="コンテンツ プレースホルダ 2"/>
          <p:cNvSpPr>
            <a:spLocks noGrp="1"/>
          </p:cNvSpPr>
          <p:nvPr>
            <p:ph idx="1"/>
          </p:nvPr>
        </p:nvSpPr>
        <p:spPr/>
        <p:txBody>
          <a:bodyPr/>
          <a:lstStyle/>
          <a:p>
            <a:r>
              <a:rPr kumimoji="1" lang="ja-JP" altLang="en-US" dirty="0"/>
              <a:t>１０本のくじのうち，３本があたりである．Ａさんが最初にくじをひき，つぎにＢさんがくじを引く．Ｂさんがあたりくじを引く確率はいくつか．引いたくじは元には戻さないものとする．</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31"/>
          <p:cNvGrpSpPr/>
          <p:nvPr/>
        </p:nvGrpSpPr>
        <p:grpSpPr>
          <a:xfrm>
            <a:off x="1357290" y="1857364"/>
            <a:ext cx="5214974" cy="4013799"/>
            <a:chOff x="1357290" y="1857364"/>
            <a:chExt cx="5214974" cy="4013799"/>
          </a:xfrm>
        </p:grpSpPr>
        <p:sp>
          <p:nvSpPr>
            <p:cNvPr id="25" name="角丸四角形 24"/>
            <p:cNvSpPr/>
            <p:nvPr/>
          </p:nvSpPr>
          <p:spPr>
            <a:xfrm>
              <a:off x="2285984" y="1857364"/>
              <a:ext cx="4286280" cy="235745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8" name="テキスト ボックス 27"/>
            <p:cNvSpPr txBox="1"/>
            <p:nvPr/>
          </p:nvSpPr>
          <p:spPr>
            <a:xfrm>
              <a:off x="1357290" y="5286388"/>
              <a:ext cx="1928826"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3200" b="1" dirty="0">
                  <a:solidFill>
                    <a:srgbClr val="FF0000"/>
                  </a:solidFill>
                </a:rPr>
                <a:t>加</a:t>
              </a:r>
              <a:r>
                <a:rPr kumimoji="1" lang="ja-JP" altLang="en-US" sz="3200" b="1" dirty="0">
                  <a:solidFill>
                    <a:srgbClr val="FF0000"/>
                  </a:solidFill>
                </a:rPr>
                <a:t>法定理</a:t>
              </a:r>
            </a:p>
          </p:txBody>
        </p:sp>
        <p:cxnSp>
          <p:nvCxnSpPr>
            <p:cNvPr id="30" name="直線矢印コネクタ 29"/>
            <p:cNvCxnSpPr/>
            <p:nvPr/>
          </p:nvCxnSpPr>
          <p:spPr>
            <a:xfrm rot="5400000" flipH="1" flipV="1">
              <a:off x="2035951" y="4464851"/>
              <a:ext cx="857256" cy="64294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grpSp>
      <p:grpSp>
        <p:nvGrpSpPr>
          <p:cNvPr id="3" name="グループ化 33"/>
          <p:cNvGrpSpPr/>
          <p:nvPr/>
        </p:nvGrpSpPr>
        <p:grpSpPr>
          <a:xfrm>
            <a:off x="2428860" y="2000240"/>
            <a:ext cx="4071966" cy="3513733"/>
            <a:chOff x="2428860" y="2000240"/>
            <a:chExt cx="4071966" cy="3513733"/>
          </a:xfrm>
        </p:grpSpPr>
        <p:sp>
          <p:nvSpPr>
            <p:cNvPr id="14" name="角丸四角形 13"/>
            <p:cNvSpPr/>
            <p:nvPr/>
          </p:nvSpPr>
          <p:spPr>
            <a:xfrm>
              <a:off x="4643438" y="2000240"/>
              <a:ext cx="1857388" cy="19288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角丸四角形 12"/>
            <p:cNvSpPr/>
            <p:nvPr/>
          </p:nvSpPr>
          <p:spPr>
            <a:xfrm>
              <a:off x="2428860" y="2000240"/>
              <a:ext cx="1857388" cy="19288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4500562" y="4929198"/>
              <a:ext cx="1928826"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3200" b="1" dirty="0">
                  <a:solidFill>
                    <a:srgbClr val="FF0000"/>
                  </a:solidFill>
                </a:rPr>
                <a:t>乗法定理</a:t>
              </a:r>
            </a:p>
          </p:txBody>
        </p:sp>
        <p:cxnSp>
          <p:nvCxnSpPr>
            <p:cNvPr id="18" name="直線矢印コネクタ 17"/>
            <p:cNvCxnSpPr/>
            <p:nvPr/>
          </p:nvCxnSpPr>
          <p:spPr>
            <a:xfrm rot="10800000">
              <a:off x="3857620" y="4000504"/>
              <a:ext cx="857256" cy="7858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p:nvPr/>
          </p:nvCxnSpPr>
          <p:spPr>
            <a:xfrm rot="5400000" flipH="1" flipV="1">
              <a:off x="4822033" y="4250537"/>
              <a:ext cx="785818"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7" name="グループ化 30"/>
          <p:cNvGrpSpPr/>
          <p:nvPr/>
        </p:nvGrpSpPr>
        <p:grpSpPr>
          <a:xfrm>
            <a:off x="3643306" y="357166"/>
            <a:ext cx="3143272" cy="3429024"/>
            <a:chOff x="3643306" y="357166"/>
            <a:chExt cx="3143272" cy="3429024"/>
          </a:xfrm>
        </p:grpSpPr>
        <p:sp>
          <p:nvSpPr>
            <p:cNvPr id="6" name="テキスト ボックス 5"/>
            <p:cNvSpPr txBox="1"/>
            <p:nvPr/>
          </p:nvSpPr>
          <p:spPr>
            <a:xfrm>
              <a:off x="4000496" y="357166"/>
              <a:ext cx="278608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3200" b="1" dirty="0">
                  <a:solidFill>
                    <a:srgbClr val="FF0000"/>
                  </a:solidFill>
                </a:rPr>
                <a:t>条件つき確率</a:t>
              </a:r>
            </a:p>
          </p:txBody>
        </p:sp>
        <p:sp>
          <p:nvSpPr>
            <p:cNvPr id="12" name="正方形/長方形 11"/>
            <p:cNvSpPr/>
            <p:nvPr/>
          </p:nvSpPr>
          <p:spPr>
            <a:xfrm>
              <a:off x="5857884" y="2214554"/>
              <a:ext cx="500066" cy="150019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 name="正方形/長方形 10"/>
            <p:cNvSpPr/>
            <p:nvPr/>
          </p:nvSpPr>
          <p:spPr>
            <a:xfrm>
              <a:off x="3643306" y="2143116"/>
              <a:ext cx="571504" cy="16430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22" name="直線矢印コネクタ 21"/>
            <p:cNvCxnSpPr/>
            <p:nvPr/>
          </p:nvCxnSpPr>
          <p:spPr>
            <a:xfrm rot="5400000">
              <a:off x="3821901" y="1321579"/>
              <a:ext cx="1000132" cy="64294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4" name="直線矢印コネクタ 23"/>
            <p:cNvCxnSpPr/>
            <p:nvPr/>
          </p:nvCxnSpPr>
          <p:spPr>
            <a:xfrm rot="16200000" flipH="1">
              <a:off x="5214942" y="1285860"/>
              <a:ext cx="1143008" cy="57150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pSp>
      <mc:AlternateContent xmlns:mc="http://schemas.openxmlformats.org/markup-compatibility/2006" xmlns:a14="http://schemas.microsoft.com/office/drawing/2010/main">
        <mc:Choice Requires="a14">
          <p:sp>
            <p:nvSpPr>
              <p:cNvPr id="19" name="テキスト ボックス 18"/>
              <p:cNvSpPr txBox="1"/>
              <p:nvPr/>
            </p:nvSpPr>
            <p:spPr>
              <a:xfrm>
                <a:off x="1357290" y="2270713"/>
                <a:ext cx="6440994" cy="1272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latin typeface="Cambria Math" panose="02040503050406030204" pitchFamily="18" charset="0"/>
                        </a:rPr>
                        <m:t>𝑃</m:t>
                      </m:r>
                      <m:r>
                        <a:rPr kumimoji="1" lang="en-US" altLang="ja-JP" sz="4400" b="0" i="1" smtClean="0">
                          <a:latin typeface="Cambria Math" panose="02040503050406030204" pitchFamily="18" charset="0"/>
                        </a:rPr>
                        <m:t>=</m:t>
                      </m:r>
                      <m:f>
                        <m:fPr>
                          <m:ctrlPr>
                            <a:rPr kumimoji="1" lang="en-US" altLang="ja-JP" sz="4400" b="0" i="1" smtClean="0">
                              <a:latin typeface="Cambria Math" panose="02040503050406030204" pitchFamily="18" charset="0"/>
                            </a:rPr>
                          </m:ctrlPr>
                        </m:fPr>
                        <m:num>
                          <m:r>
                            <a:rPr kumimoji="1" lang="en-US" altLang="ja-JP" sz="4400" b="0" i="1" smtClean="0">
                              <a:latin typeface="Cambria Math" panose="02040503050406030204" pitchFamily="18" charset="0"/>
                            </a:rPr>
                            <m:t>3</m:t>
                          </m:r>
                        </m:num>
                        <m:den>
                          <m:r>
                            <a:rPr kumimoji="1" lang="en-US" altLang="ja-JP" sz="4400" b="0" i="1" smtClean="0">
                              <a:latin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2</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7</m:t>
                          </m:r>
                        </m:num>
                        <m:den>
                          <m:r>
                            <a:rPr kumimoji="1" lang="en-US" altLang="ja-JP" sz="4400" b="0" i="1" smtClean="0">
                              <a:latin typeface="Cambria Math" panose="02040503050406030204" pitchFamily="18" charset="0"/>
                              <a:ea typeface="Cambria Math" panose="02040503050406030204" pitchFamily="18" charset="0"/>
                            </a:rPr>
                            <m:t>10</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9</m:t>
                          </m:r>
                        </m:den>
                      </m:f>
                      <m:r>
                        <a:rPr kumimoji="1" lang="en-US" altLang="ja-JP" sz="4400" b="0" i="1" smtClean="0">
                          <a:latin typeface="Cambria Math" panose="02040503050406030204" pitchFamily="18" charset="0"/>
                          <a:ea typeface="Cambria Math" panose="02040503050406030204" pitchFamily="18" charset="0"/>
                        </a:rPr>
                        <m:t>=</m:t>
                      </m:r>
                      <m:f>
                        <m:fPr>
                          <m:ctrlPr>
                            <a:rPr kumimoji="1" lang="en-US" altLang="ja-JP" sz="4400" b="0" i="1" smtClean="0">
                              <a:latin typeface="Cambria Math" panose="02040503050406030204" pitchFamily="18" charset="0"/>
                              <a:ea typeface="Cambria Math" panose="02040503050406030204" pitchFamily="18" charset="0"/>
                            </a:rPr>
                          </m:ctrlPr>
                        </m:fPr>
                        <m:num>
                          <m:r>
                            <a:rPr kumimoji="1" lang="en-US" altLang="ja-JP" sz="4400" b="0" i="1" smtClean="0">
                              <a:latin typeface="Cambria Math" panose="02040503050406030204" pitchFamily="18" charset="0"/>
                              <a:ea typeface="Cambria Math" panose="02040503050406030204" pitchFamily="18" charset="0"/>
                            </a:rPr>
                            <m:t>3</m:t>
                          </m:r>
                        </m:num>
                        <m:den>
                          <m:r>
                            <a:rPr kumimoji="1" lang="en-US" altLang="ja-JP" sz="4400" b="0" i="1" smtClean="0">
                              <a:latin typeface="Cambria Math" panose="02040503050406030204" pitchFamily="18" charset="0"/>
                              <a:ea typeface="Cambria Math" panose="02040503050406030204" pitchFamily="18" charset="0"/>
                            </a:rPr>
                            <m:t>10</m:t>
                          </m:r>
                        </m:den>
                      </m:f>
                    </m:oMath>
                  </m:oMathPara>
                </a14:m>
                <a:endParaRPr kumimoji="1" lang="ja-JP" altLang="en-US" sz="4400" dirty="0"/>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1357290" y="2270713"/>
                <a:ext cx="6440994" cy="1272080"/>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７．独立な事象の乗法定理</a:t>
            </a:r>
          </a:p>
        </p:txBody>
      </p:sp>
      <p:sp>
        <p:nvSpPr>
          <p:cNvPr id="4" name="コンテンツ プレースホルダ 3"/>
          <p:cNvSpPr>
            <a:spLocks noGrp="1"/>
          </p:cNvSpPr>
          <p:nvPr>
            <p:ph idx="1"/>
          </p:nvPr>
        </p:nvSpPr>
        <p:spPr/>
        <p:txBody>
          <a:bodyPr/>
          <a:lstStyle/>
          <a:p>
            <a:r>
              <a:rPr kumimoji="1" lang="ja-JP" altLang="en-US" dirty="0"/>
              <a:t>２つの事象 </a:t>
            </a:r>
            <a:r>
              <a:rPr kumimoji="1" lang="en-US" altLang="ja-JP" i="1" dirty="0">
                <a:latin typeface="Times New Roman" pitchFamily="18" charset="0"/>
                <a:cs typeface="Times New Roman" pitchFamily="18" charset="0"/>
              </a:rPr>
              <a:t>A</a:t>
            </a:r>
            <a:r>
              <a:rPr kumimoji="1" lang="en-US" altLang="ja-JP" baseline="-25000" dirty="0"/>
              <a:t>1</a:t>
            </a:r>
            <a:r>
              <a:rPr kumimoji="1" lang="ja-JP" altLang="en-US" dirty="0" err="1"/>
              <a:t>，</a:t>
            </a:r>
            <a:r>
              <a:rPr kumimoji="1" lang="en-US" altLang="ja-JP" i="1" dirty="0">
                <a:latin typeface="Times New Roman" pitchFamily="18" charset="0"/>
                <a:cs typeface="Times New Roman" pitchFamily="18" charset="0"/>
              </a:rPr>
              <a:t>A</a:t>
            </a:r>
            <a:r>
              <a:rPr kumimoji="1" lang="en-US" altLang="ja-JP" baseline="-25000" dirty="0"/>
              <a:t>2</a:t>
            </a:r>
            <a:r>
              <a:rPr kumimoji="1" lang="ja-JP" altLang="en-US" dirty="0"/>
              <a:t>について，一方の事象の生起が，もう一方の事象の生起に影響しないとき，これら２つの事象は</a:t>
            </a:r>
            <a:r>
              <a:rPr kumimoji="1" lang="ja-JP" altLang="en-US" u="sng" dirty="0">
                <a:solidFill>
                  <a:srgbClr val="FF0000"/>
                </a:solidFill>
              </a:rPr>
              <a:t>独立</a:t>
            </a:r>
            <a:r>
              <a:rPr kumimoji="1" lang="ja-JP" altLang="en-US" dirty="0"/>
              <a:t>（</a:t>
            </a:r>
            <a:r>
              <a:rPr kumimoji="1" lang="en-US" altLang="ja-JP" dirty="0"/>
              <a:t>independent</a:t>
            </a:r>
            <a:r>
              <a:rPr kumimoji="1" lang="ja-JP" altLang="en-US" dirty="0"/>
              <a:t>）であるという．</a:t>
            </a:r>
            <a:endParaRPr kumimoji="1" lang="en-US" altLang="ja-JP" dirty="0"/>
          </a:p>
          <a:p>
            <a:pPr lvl="1"/>
            <a:r>
              <a:rPr kumimoji="1" lang="ja-JP" altLang="en-US" dirty="0"/>
              <a:t>模擬試験の判定と，入試結果は独立ではない．</a:t>
            </a:r>
            <a:endParaRPr kumimoji="1" lang="en-US" altLang="ja-JP" dirty="0"/>
          </a:p>
          <a:p>
            <a:pPr lvl="1"/>
            <a:r>
              <a:rPr lang="ja-JP" altLang="en-US" dirty="0"/>
              <a:t>入試の朝にコインを投げる．コインの裏表と，入試結果は独立である．</a:t>
            </a:r>
            <a:endParaRPr kumimoji="1" lang="ja-JP"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２つの事象が独立ならば，条件つき確率を考えるときでも，条件を考慮する必要がない．</a:t>
            </a:r>
            <a:endParaRPr kumimoji="1" lang="en-US" altLang="ja-JP" dirty="0"/>
          </a:p>
          <a:p>
            <a:endParaRPr lang="en-US" altLang="ja-JP" dirty="0"/>
          </a:p>
          <a:p>
            <a:endParaRPr lang="en-US" altLang="ja-JP" dirty="0"/>
          </a:p>
          <a:p>
            <a:r>
              <a:rPr lang="ja-JP" altLang="en-US" u="sng" dirty="0"/>
              <a:t>独立な事象</a:t>
            </a:r>
            <a:r>
              <a:rPr lang="ja-JP" altLang="en-US" dirty="0"/>
              <a:t>の乗法定理</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1619672" y="2936557"/>
                <a:ext cx="3262432"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2</m:t>
                              </m:r>
                            </m:sub>
                          </m:sSub>
                          <m:r>
                            <a:rPr kumimoji="1" lang="en-US" altLang="ja-JP" sz="3200" b="0" i="1" smtClean="0">
                              <a:latin typeface="Cambria Math" panose="02040503050406030204" pitchFamily="18" charset="0"/>
                            </a:rPr>
                            <m:t>|</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e>
                      </m:d>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2</m:t>
                              </m:r>
                            </m:sub>
                          </m:sSub>
                        </m:e>
                      </m:d>
                    </m:oMath>
                  </m:oMathPara>
                </a14:m>
                <a:endParaRPr kumimoji="1" lang="ja-JP" altLang="en-US" sz="32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619672" y="2936557"/>
                <a:ext cx="3262432" cy="49244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619672" y="4653136"/>
                <a:ext cx="6174447" cy="973536"/>
              </a:xfrm>
              <a:prstGeom prst="rect">
                <a:avLst/>
              </a:prstGeom>
              <a:solidFill>
                <a:srgbClr val="FF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r>
                            <a:rPr kumimoji="1" lang="en-US" altLang="ja-JP" sz="3200" b="0" i="1" smtClean="0">
                              <a:latin typeface="Cambria Math" panose="02040503050406030204" pitchFamily="18" charset="0"/>
                            </a:rPr>
                            <m:t> </m:t>
                          </m:r>
                          <m:r>
                            <m:rPr>
                              <m:nor/>
                            </m:rPr>
                            <a:rPr kumimoji="1" lang="en-US" altLang="ja-JP" sz="3200" b="0" i="0" smtClean="0">
                              <a:latin typeface="Cambria Math" panose="02040503050406030204" pitchFamily="18" charset="0"/>
                            </a:rPr>
                            <m:t>and</m:t>
                          </m:r>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 </m:t>
                              </m:r>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2</m:t>
                              </m:r>
                            </m:sub>
                          </m:sSub>
                        </m:e>
                      </m:d>
                      <m:r>
                        <m:rPr>
                          <m:aln/>
                        </m:rP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e>
                      </m:d>
                      <m:r>
                        <a:rPr kumimoji="1" lang="en-US" altLang="ja-JP" sz="3200" b="0" i="1" smtClean="0">
                          <a:latin typeface="Cambria Math" panose="02040503050406030204" pitchFamily="18" charset="0"/>
                          <a:ea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𝑃</m:t>
                      </m:r>
                      <m:d>
                        <m:dPr>
                          <m:begChr m:val="{"/>
                          <m:endChr m:val="}"/>
                          <m:ctrlPr>
                            <a:rPr kumimoji="1" lang="en-US" altLang="ja-JP" sz="3200" b="0" i="1" smtClean="0">
                              <a:latin typeface="Cambria Math" panose="02040503050406030204" pitchFamily="18" charset="0"/>
                              <a:ea typeface="Cambria Math" panose="02040503050406030204" pitchFamily="18" charset="0"/>
                            </a:rPr>
                          </m:ctrlPr>
                        </m:dPr>
                        <m:e>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𝐴</m:t>
                              </m:r>
                            </m:e>
                            <m:sub>
                              <m:r>
                                <a:rPr kumimoji="1" lang="en-US" altLang="ja-JP" sz="3200" b="0" i="1" smtClean="0">
                                  <a:latin typeface="Cambria Math" panose="02040503050406030204" pitchFamily="18" charset="0"/>
                                  <a:ea typeface="Cambria Math" panose="02040503050406030204" pitchFamily="18" charset="0"/>
                                </a:rPr>
                                <m:t>2</m:t>
                              </m:r>
                            </m:sub>
                          </m:sSub>
                          <m:r>
                            <a:rPr kumimoji="1" lang="en-US" altLang="ja-JP" sz="3200" b="0" i="1" smtClean="0">
                              <a:latin typeface="Cambria Math" panose="02040503050406030204" pitchFamily="18" charset="0"/>
                              <a:ea typeface="Cambria Math" panose="02040503050406030204" pitchFamily="18" charset="0"/>
                            </a:rPr>
                            <m:t>|</m:t>
                          </m:r>
                          <m:sSub>
                            <m:sSubPr>
                              <m:ctrlPr>
                                <a:rPr kumimoji="1" lang="en-US" altLang="ja-JP" sz="3200" b="0" i="1" smtClean="0">
                                  <a:latin typeface="Cambria Math" panose="02040503050406030204" pitchFamily="18" charset="0"/>
                                  <a:ea typeface="Cambria Math" panose="02040503050406030204" pitchFamily="18" charset="0"/>
                                </a:rPr>
                              </m:ctrlPr>
                            </m:sSubPr>
                            <m:e>
                              <m:r>
                                <a:rPr kumimoji="1" lang="en-US" altLang="ja-JP" sz="3200" b="0" i="1" smtClean="0">
                                  <a:latin typeface="Cambria Math" panose="02040503050406030204" pitchFamily="18" charset="0"/>
                                  <a:ea typeface="Cambria Math" panose="02040503050406030204" pitchFamily="18" charset="0"/>
                                </a:rPr>
                                <m:t>𝐴</m:t>
                              </m:r>
                            </m:e>
                            <m:sub>
                              <m:r>
                                <a:rPr kumimoji="1" lang="en-US" altLang="ja-JP" sz="3200" b="0" i="1" smtClean="0">
                                  <a:latin typeface="Cambria Math" panose="02040503050406030204" pitchFamily="18" charset="0"/>
                                  <a:ea typeface="Cambria Math" panose="02040503050406030204" pitchFamily="18" charset="0"/>
                                </a:rPr>
                                <m:t>1</m:t>
                              </m:r>
                            </m:sub>
                          </m:sSub>
                        </m:e>
                      </m:d>
                      <m:r>
                        <m:rPr>
                          <m:brk m:alnAt="1"/>
                        </m:rP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1</m:t>
                              </m:r>
                            </m:sub>
                          </m:sSub>
                        </m:e>
                      </m:d>
                      <m:r>
                        <a:rPr kumimoji="1" lang="en-US" altLang="ja-JP" sz="3200" b="0" i="1" smtClean="0">
                          <a:latin typeface="Cambria Math" panose="02040503050406030204" pitchFamily="18" charset="0"/>
                        </a:rPr>
                        <m:t>𝑃</m:t>
                      </m:r>
                      <m:d>
                        <m:dPr>
                          <m:begChr m:val="{"/>
                          <m:endChr m:val="}"/>
                          <m:ctrlPr>
                            <a:rPr kumimoji="1" lang="en-US" altLang="ja-JP" sz="3200" b="0" i="1" smtClean="0">
                              <a:latin typeface="Cambria Math" panose="02040503050406030204" pitchFamily="18" charset="0"/>
                            </a:rPr>
                          </m:ctrlPr>
                        </m:dPr>
                        <m:e>
                          <m:sSub>
                            <m:sSubPr>
                              <m:ctrlPr>
                                <a:rPr kumimoji="1" lang="en-US" altLang="ja-JP" sz="3200" b="0" i="1" smtClean="0">
                                  <a:latin typeface="Cambria Math" panose="02040503050406030204" pitchFamily="18" charset="0"/>
                                </a:rPr>
                              </m:ctrlPr>
                            </m:sSubPr>
                            <m:e>
                              <m:r>
                                <a:rPr kumimoji="1" lang="en-US" altLang="ja-JP" sz="3200" b="0" i="1" smtClean="0">
                                  <a:latin typeface="Cambria Math" panose="02040503050406030204" pitchFamily="18" charset="0"/>
                                </a:rPr>
                                <m:t>𝐴</m:t>
                              </m:r>
                            </m:e>
                            <m:sub>
                              <m:r>
                                <a:rPr kumimoji="1" lang="en-US" altLang="ja-JP" sz="3200" b="0" i="1" smtClean="0">
                                  <a:latin typeface="Cambria Math" panose="02040503050406030204" pitchFamily="18" charset="0"/>
                                </a:rPr>
                                <m:t>2</m:t>
                              </m:r>
                            </m:sub>
                          </m:sSub>
                        </m:e>
                      </m:d>
                    </m:oMath>
                  </m:oMathPara>
                </a14:m>
                <a:endParaRPr kumimoji="1" lang="ja-JP" altLang="en-US" sz="32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619672" y="4653136"/>
                <a:ext cx="6174447" cy="973536"/>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排反と独立</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a:bodyPr>
              <a:lstStyle/>
              <a:p>
                <a:r>
                  <a:rPr kumimoji="1" lang="ja-JP" altLang="en-US" dirty="0"/>
                  <a:t>事象の排反と独立を混同しないように！</a:t>
                </a:r>
                <a:endParaRPr kumimoji="1" lang="en-US" altLang="ja-JP" dirty="0"/>
              </a:p>
              <a:p>
                <a:pPr lvl="1"/>
                <a:r>
                  <a:rPr lang="ja-JP" altLang="en-US" dirty="0"/>
                  <a:t>排反：２つの事象が同時には生じないこと</a:t>
                </a:r>
                <a:endParaRPr lang="en-US" altLang="ja-JP" dirty="0"/>
              </a:p>
              <a:p>
                <a:pPr lvl="1"/>
                <a:r>
                  <a:rPr kumimoji="1" lang="ja-JP" altLang="en-US" dirty="0"/>
                  <a:t>独立：</a:t>
                </a:r>
                <a:r>
                  <a:rPr lang="ja-JP" altLang="en-US" dirty="0"/>
                  <a:t>一方の事象の生起が，もう一方の事象の生起に影響しない（情報を与えない）こと．</a:t>
                </a:r>
                <a:endParaRPr lang="en-US" altLang="ja-JP" dirty="0"/>
              </a:p>
              <a:p>
                <a:r>
                  <a:rPr kumimoji="1" lang="ja-JP" altLang="en-US" u="sng" dirty="0"/>
                  <a:t>２つの</a:t>
                </a:r>
                <a:r>
                  <a:rPr lang="ja-JP" altLang="en-US" u="sng" dirty="0"/>
                  <a:t>事象 </a:t>
                </a:r>
                <a:r>
                  <a:rPr kumimoji="1" lang="en-US" altLang="ja-JP" i="1" u="sng" dirty="0">
                    <a:latin typeface="Times New Roman" pitchFamily="18" charset="0"/>
                    <a:cs typeface="Times New Roman" pitchFamily="18" charset="0"/>
                  </a:rPr>
                  <a:t>A</a:t>
                </a:r>
                <a:r>
                  <a:rPr kumimoji="1" lang="en-US" altLang="ja-JP" u="sng" dirty="0"/>
                  <a:t>, </a:t>
                </a:r>
                <a:r>
                  <a:rPr kumimoji="1" lang="en-US" altLang="ja-JP" i="1" u="sng" dirty="0">
                    <a:latin typeface="Times New Roman" pitchFamily="18" charset="0"/>
                    <a:cs typeface="Times New Roman" pitchFamily="18" charset="0"/>
                  </a:rPr>
                  <a:t>B</a:t>
                </a:r>
                <a:r>
                  <a:rPr kumimoji="1" lang="en-US" altLang="ja-JP" u="sng" dirty="0"/>
                  <a:t> </a:t>
                </a:r>
                <a:r>
                  <a:rPr lang="ja-JP" altLang="en-US" u="sng" dirty="0" err="1"/>
                  <a:t>が排</a:t>
                </a:r>
                <a:r>
                  <a:rPr lang="ja-JP" altLang="en-US" u="sng" dirty="0"/>
                  <a:t>反</a:t>
                </a:r>
                <a:r>
                  <a:rPr kumimoji="1" lang="ja-JP" altLang="en-US" u="sng" dirty="0"/>
                  <a:t>ならば，これら２つの事象は独立ではない</a:t>
                </a:r>
                <a:r>
                  <a:rPr kumimoji="1" lang="ja-JP" altLang="en-US" dirty="0"/>
                  <a:t>．</a:t>
                </a:r>
                <a:endParaRPr kumimoji="1" lang="en-US" altLang="ja-JP" dirty="0"/>
              </a:p>
              <a:p>
                <a:pPr lvl="1"/>
                <a:r>
                  <a:rPr lang="en-US" altLang="ja-JP" i="1" dirty="0">
                    <a:latin typeface="Times New Roman" pitchFamily="18" charset="0"/>
                    <a:cs typeface="Times New Roman" pitchFamily="18" charset="0"/>
                  </a:rPr>
                  <a:t>A</a:t>
                </a:r>
                <a:r>
                  <a:rPr lang="en-US" altLang="ja-JP" dirty="0"/>
                  <a:t> </a:t>
                </a:r>
                <a:r>
                  <a:rPr lang="ja-JP" altLang="en-US" dirty="0"/>
                  <a:t>が生じたという情報が，</a:t>
                </a:r>
                <a:r>
                  <a:rPr lang="en-US" altLang="ja-JP" i="1" dirty="0">
                    <a:latin typeface="Times New Roman" pitchFamily="18" charset="0"/>
                    <a:cs typeface="Times New Roman" pitchFamily="18" charset="0"/>
                  </a:rPr>
                  <a:t>B</a:t>
                </a:r>
                <a:r>
                  <a:rPr lang="ja-JP" altLang="en-US" dirty="0"/>
                  <a:t> の生起に関する情報を与えている．</a:t>
                </a:r>
                <a:r>
                  <a:rPr lang="en-US" altLang="ja-JP" i="1" dirty="0">
                    <a:latin typeface="Times New Roman" pitchFamily="18" charset="0"/>
                    <a:cs typeface="Times New Roman" pitchFamily="18" charset="0"/>
                  </a:rPr>
                  <a:t>A</a:t>
                </a:r>
                <a:r>
                  <a:rPr lang="en-US" altLang="ja-JP" dirty="0"/>
                  <a:t> </a:t>
                </a:r>
                <a:r>
                  <a:rPr lang="ja-JP" altLang="en-US" dirty="0"/>
                  <a:t>と </a:t>
                </a:r>
                <a:r>
                  <a:rPr lang="en-US" altLang="ja-JP" i="1" dirty="0">
                    <a:latin typeface="Times New Roman" pitchFamily="18" charset="0"/>
                    <a:cs typeface="Times New Roman" pitchFamily="18" charset="0"/>
                  </a:rPr>
                  <a:t>B</a:t>
                </a:r>
                <a:r>
                  <a:rPr lang="en-US" altLang="ja-JP" dirty="0"/>
                  <a:t> </a:t>
                </a:r>
                <a:r>
                  <a:rPr lang="ja-JP" altLang="en-US" dirty="0"/>
                  <a:t>が排反ならば，</a:t>
                </a:r>
                <a14:m>
                  <m:oMath xmlns:m="http://schemas.openxmlformats.org/officeDocument/2006/math">
                    <m:r>
                      <a:rPr lang="en-US" altLang="ja-JP" b="0" i="1" smtClean="0">
                        <a:latin typeface="Cambria Math" panose="02040503050406030204" pitchFamily="18" charset="0"/>
                      </a:rPr>
                      <m:t>𝑃</m:t>
                    </m:r>
                    <m:d>
                      <m:dPr>
                        <m:begChr m:val="{"/>
                        <m:endChr m:val="}"/>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𝐵</m:t>
                        </m:r>
                        <m:r>
                          <a:rPr lang="en-US" altLang="ja-JP" b="0" i="1" smtClean="0">
                            <a:latin typeface="Cambria Math" panose="02040503050406030204" pitchFamily="18" charset="0"/>
                          </a:rPr>
                          <m:t>|</m:t>
                        </m:r>
                        <m:r>
                          <a:rPr lang="en-US" altLang="ja-JP" b="0" i="1" smtClean="0">
                            <a:latin typeface="Cambria Math" panose="02040503050406030204" pitchFamily="18" charset="0"/>
                          </a:rPr>
                          <m:t>𝐴</m:t>
                        </m:r>
                      </m:e>
                    </m:d>
                    <m:r>
                      <a:rPr lang="en-US" altLang="ja-JP" b="0" i="1" smtClean="0">
                        <a:latin typeface="Cambria Math" panose="02040503050406030204" pitchFamily="18" charset="0"/>
                      </a:rPr>
                      <m:t>=0</m:t>
                    </m:r>
                  </m:oMath>
                </a14:m>
                <a:r>
                  <a:rPr lang="en-US" altLang="ja-JP" dirty="0"/>
                  <a:t>  </a:t>
                </a:r>
                <a:r>
                  <a:rPr lang="ja-JP" altLang="en-US" dirty="0"/>
                  <a:t>である．</a:t>
                </a:r>
                <a14:m>
                  <m:oMath xmlns:m="http://schemas.openxmlformats.org/officeDocument/2006/math">
                    <m:r>
                      <a:rPr lang="en-US" altLang="ja-JP" b="0" i="1" smtClean="0">
                        <a:latin typeface="Cambria Math" panose="02040503050406030204" pitchFamily="18" charset="0"/>
                      </a:rPr>
                      <m:t>𝑃</m:t>
                    </m:r>
                    <m:d>
                      <m:dPr>
                        <m:begChr m:val="{"/>
                        <m:endChr m:val="}"/>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𝐵</m:t>
                        </m:r>
                      </m:e>
                    </m:d>
                    <m:r>
                      <a:rPr lang="en-US" altLang="ja-JP" b="0" i="1" smtClean="0">
                        <a:latin typeface="Cambria Math" panose="02040503050406030204" pitchFamily="18" charset="0"/>
                        <a:ea typeface="Cambria Math" panose="02040503050406030204" pitchFamily="18" charset="0"/>
                      </a:rPr>
                      <m:t>≠0</m:t>
                    </m:r>
                  </m:oMath>
                </a14:m>
                <a:r>
                  <a:rPr lang="en-US" altLang="ja-JP" dirty="0"/>
                  <a:t> </a:t>
                </a:r>
                <a:r>
                  <a:rPr lang="ja-JP" altLang="en-US" dirty="0"/>
                  <a:t>ならば，</a:t>
                </a:r>
                <a:r>
                  <a:rPr lang="en-US" altLang="ja-JP" dirty="0"/>
                  <a:t> </a:t>
                </a:r>
                <a14:m>
                  <m:oMath xmlns:m="http://schemas.openxmlformats.org/officeDocument/2006/math">
                    <m:r>
                      <a:rPr lang="en-US" altLang="ja-JP" i="1">
                        <a:latin typeface="Cambria Math" panose="02040503050406030204" pitchFamily="18" charset="0"/>
                      </a:rPr>
                      <m:t>𝑃</m:t>
                    </m:r>
                    <m:d>
                      <m:dPr>
                        <m:begChr m:val="{"/>
                        <m:endChr m:val="}"/>
                        <m:ctrlPr>
                          <a:rPr lang="en-US" altLang="ja-JP" i="1">
                            <a:latin typeface="Cambria Math" panose="02040503050406030204" pitchFamily="18" charset="0"/>
                          </a:rPr>
                        </m:ctrlPr>
                      </m:dPr>
                      <m:e>
                        <m:r>
                          <a:rPr lang="en-US" altLang="ja-JP" i="1">
                            <a:latin typeface="Cambria Math" panose="02040503050406030204" pitchFamily="18" charset="0"/>
                          </a:rPr>
                          <m:t>𝐵</m:t>
                        </m:r>
                        <m:r>
                          <a:rPr lang="en-US" altLang="ja-JP" i="1">
                            <a:latin typeface="Cambria Math" panose="02040503050406030204" pitchFamily="18" charset="0"/>
                          </a:rPr>
                          <m:t>|</m:t>
                        </m:r>
                        <m:r>
                          <a:rPr lang="en-US" altLang="ja-JP" i="1">
                            <a:latin typeface="Cambria Math" panose="02040503050406030204" pitchFamily="18" charset="0"/>
                          </a:rPr>
                          <m:t>𝐴</m:t>
                        </m:r>
                      </m:e>
                    </m:d>
                    <m:r>
                      <a:rPr lang="en-US" altLang="ja-JP"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𝑃</m:t>
                    </m:r>
                    <m:d>
                      <m:dPr>
                        <m:begChr m:val="{"/>
                        <m:endChr m:val="}"/>
                        <m:ctrlPr>
                          <a:rPr lang="en-US" altLang="ja-JP" b="0" i="1" smtClean="0">
                            <a:latin typeface="Cambria Math" panose="02040503050406030204" pitchFamily="18" charset="0"/>
                            <a:ea typeface="Cambria Math" panose="02040503050406030204" pitchFamily="18" charset="0"/>
                          </a:rPr>
                        </m:ctrlPr>
                      </m:dPr>
                      <m:e>
                        <m:r>
                          <a:rPr lang="en-US" altLang="ja-JP" b="0" i="1" smtClean="0">
                            <a:latin typeface="Cambria Math" panose="02040503050406030204" pitchFamily="18" charset="0"/>
                            <a:ea typeface="Cambria Math" panose="02040503050406030204" pitchFamily="18" charset="0"/>
                          </a:rPr>
                          <m:t>𝐵</m:t>
                        </m:r>
                      </m:e>
                    </m:d>
                  </m:oMath>
                </a14:m>
                <a:r>
                  <a:rPr kumimoji="1" lang="ja-JP" altLang="en-US" dirty="0"/>
                  <a:t>．</a:t>
                </a:r>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3"/>
                <a:stretch>
                  <a:fillRect l="-1704" t="-2426" b="-1887"/>
                </a:stretch>
              </a:blipFill>
            </p:spPr>
            <p:txBody>
              <a:bodyPr/>
              <a:lstStyle/>
              <a:p>
                <a:r>
                  <a:rPr lang="ja-JP" altLang="en-US">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2AC98F-1921-4AD3-9B72-03F3CB2B400F}"/>
              </a:ext>
            </a:extLst>
          </p:cNvPr>
          <p:cNvSpPr>
            <a:spLocks noGrp="1"/>
          </p:cNvSpPr>
          <p:nvPr>
            <p:ph type="title"/>
          </p:nvPr>
        </p:nvSpPr>
        <p:spPr/>
        <p:txBody>
          <a:bodyPr/>
          <a:lstStyle/>
          <a:p>
            <a:r>
              <a:rPr kumimoji="1" lang="ja-JP" altLang="en-US" dirty="0"/>
              <a:t>エクセルでの実験</a:t>
            </a:r>
          </a:p>
        </p:txBody>
      </p:sp>
      <p:sp>
        <p:nvSpPr>
          <p:cNvPr id="3" name="コンテンツ プレースホルダー 2">
            <a:extLst>
              <a:ext uri="{FF2B5EF4-FFF2-40B4-BE49-F238E27FC236}">
                <a16:creationId xmlns:a16="http://schemas.microsoft.com/office/drawing/2014/main" id="{4FB2D646-9417-4C82-95BA-54708D37AA7D}"/>
              </a:ext>
            </a:extLst>
          </p:cNvPr>
          <p:cNvSpPr>
            <a:spLocks noGrp="1"/>
          </p:cNvSpPr>
          <p:nvPr>
            <p:ph idx="1"/>
          </p:nvPr>
        </p:nvSpPr>
        <p:spPr/>
        <p:txBody>
          <a:bodyPr/>
          <a:lstStyle/>
          <a:p>
            <a:r>
              <a:rPr lang="en-US" altLang="ja-JP" dirty="0"/>
              <a:t>0 </a:t>
            </a:r>
            <a:r>
              <a:rPr lang="ja-JP" altLang="en-US" dirty="0"/>
              <a:t>から </a:t>
            </a:r>
            <a:r>
              <a:rPr lang="en-US" altLang="ja-JP" dirty="0"/>
              <a:t>1 </a:t>
            </a:r>
            <a:r>
              <a:rPr lang="ja-JP" altLang="en-US" dirty="0"/>
              <a:t>までの実数を「等確率」でひとつ抽出するには，</a:t>
            </a:r>
            <a:r>
              <a:rPr lang="en-US" altLang="ja-JP" dirty="0"/>
              <a:t>RAND </a:t>
            </a:r>
            <a:r>
              <a:rPr lang="ja-JP" altLang="en-US" dirty="0"/>
              <a:t>関数を用いる．</a:t>
            </a:r>
            <a:endParaRPr lang="en-US" altLang="ja-JP" dirty="0"/>
          </a:p>
          <a:p>
            <a:r>
              <a:rPr kumimoji="1" lang="ja-JP" altLang="en-US" dirty="0"/>
              <a:t>ある範囲の整数（</a:t>
            </a:r>
            <a:r>
              <a:rPr kumimoji="1" lang="en-US" altLang="ja-JP" dirty="0"/>
              <a:t>0 </a:t>
            </a:r>
            <a:r>
              <a:rPr kumimoji="1" lang="ja-JP" altLang="en-US" dirty="0"/>
              <a:t>以上）を等確率でひとつ抽出するには，</a:t>
            </a:r>
            <a:r>
              <a:rPr kumimoji="1" lang="en-US" altLang="ja-JP" dirty="0"/>
              <a:t>RANDBETWEEN </a:t>
            </a:r>
            <a:r>
              <a:rPr kumimoji="1" lang="ja-JP" altLang="en-US" dirty="0"/>
              <a:t>関数を用いる．</a:t>
            </a:r>
            <a:endParaRPr kumimoji="1" lang="en-US" altLang="ja-JP" dirty="0"/>
          </a:p>
          <a:p>
            <a:pPr lvl="1"/>
            <a:r>
              <a:rPr kumimoji="1" lang="ja-JP" altLang="en-US" dirty="0"/>
              <a:t>乱数表（</a:t>
            </a:r>
            <a:r>
              <a:rPr kumimoji="1" lang="en-US" altLang="ja-JP" dirty="0"/>
              <a:t>0 </a:t>
            </a:r>
            <a:r>
              <a:rPr kumimoji="1" lang="ja-JP" altLang="en-US" dirty="0"/>
              <a:t>から </a:t>
            </a:r>
            <a:r>
              <a:rPr kumimoji="1" lang="en-US" altLang="ja-JP" dirty="0"/>
              <a:t>9 </a:t>
            </a:r>
            <a:r>
              <a:rPr kumimoji="1" lang="ja-JP" altLang="en-US" dirty="0"/>
              <a:t>までの整数値がどのような規則性もなく出現する）からの抽出は </a:t>
            </a:r>
            <a:r>
              <a:rPr kumimoji="1" lang="en-US" altLang="ja-JP" dirty="0"/>
              <a:t>RANDBETWEEN(0, 9)</a:t>
            </a:r>
            <a:r>
              <a:rPr lang="ja-JP" altLang="en-US" dirty="0"/>
              <a:t> となる．</a:t>
            </a:r>
            <a:endParaRPr kumimoji="1" lang="ja-JP" altLang="en-US" dirty="0"/>
          </a:p>
        </p:txBody>
      </p:sp>
    </p:spTree>
    <p:extLst>
      <p:ext uri="{BB962C8B-B14F-4D97-AF65-F5344CB8AC3E}">
        <p14:creationId xmlns:p14="http://schemas.microsoft.com/office/powerpoint/2010/main" val="251574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95F046-2A20-4F5C-8EE2-518257AC29EC}"/>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D28BA043-AEE8-40F6-AFB8-05F203C700E4}"/>
              </a:ext>
            </a:extLst>
          </p:cNvPr>
          <p:cNvSpPr>
            <a:spLocks noGrp="1"/>
          </p:cNvSpPr>
          <p:nvPr>
            <p:ph idx="1"/>
          </p:nvPr>
        </p:nvSpPr>
        <p:spPr/>
        <p:txBody>
          <a:bodyPr/>
          <a:lstStyle/>
          <a:p>
            <a:r>
              <a:rPr lang="en-US" altLang="ja-JP" dirty="0"/>
              <a:t>RAND </a:t>
            </a:r>
            <a:r>
              <a:rPr lang="ja-JP" altLang="en-US" dirty="0"/>
              <a:t>関数で抽出された実数が，ある範囲に含まれるかどうかを判定することで，特定の結果が特定の確率で生じる実験ができる．</a:t>
            </a:r>
            <a:endParaRPr lang="en-US" altLang="ja-JP" dirty="0"/>
          </a:p>
          <a:p>
            <a:pPr lvl="1"/>
            <a:r>
              <a:rPr lang="ja-JP" altLang="en-US" dirty="0"/>
              <a:t>例：表と裏が等確率で生じるコインを投げる場合，</a:t>
            </a:r>
            <a:r>
              <a:rPr lang="en-US" altLang="ja-JP" dirty="0"/>
              <a:t>0.5 </a:t>
            </a:r>
            <a:r>
              <a:rPr lang="ja-JP" altLang="en-US" dirty="0"/>
              <a:t>を境界として，表と裏を決めることができる．</a:t>
            </a:r>
            <a:r>
              <a:rPr lang="en-US" altLang="ja-JP" dirty="0"/>
              <a:t>IF </a:t>
            </a:r>
            <a:r>
              <a:rPr lang="ja-JP" altLang="en-US" dirty="0"/>
              <a:t>関数を用いて判定する．</a:t>
            </a:r>
            <a:endParaRPr lang="en-US" altLang="ja-JP" dirty="0"/>
          </a:p>
        </p:txBody>
      </p:sp>
      <p:pic>
        <p:nvPicPr>
          <p:cNvPr id="7" name="図 6" descr="グラフィカル ユーザー インターフェイス, アプリケーション が含まれている画像&#10;&#10;自動的に生成された説明">
            <a:extLst>
              <a:ext uri="{FF2B5EF4-FFF2-40B4-BE49-F238E27FC236}">
                <a16:creationId xmlns:a16="http://schemas.microsoft.com/office/drawing/2014/main" id="{25A4290B-015B-4B93-B2E3-AFBD106ABC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39" y="4509120"/>
            <a:ext cx="4952775" cy="1512168"/>
          </a:xfrm>
          <a:prstGeom prst="rect">
            <a:avLst/>
          </a:prstGeom>
        </p:spPr>
      </p:pic>
    </p:spTree>
    <p:extLst>
      <p:ext uri="{BB962C8B-B14F-4D97-AF65-F5344CB8AC3E}">
        <p14:creationId xmlns:p14="http://schemas.microsoft.com/office/powerpoint/2010/main" val="374089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EF85DA-8DA0-4239-A4FC-F3A58AF18416}"/>
              </a:ext>
            </a:extLst>
          </p:cNvPr>
          <p:cNvSpPr>
            <a:spLocks noGrp="1"/>
          </p:cNvSpPr>
          <p:nvPr>
            <p:ph type="title"/>
          </p:nvPr>
        </p:nvSpPr>
        <p:spPr/>
        <p:txBody>
          <a:bodyPr/>
          <a:lstStyle/>
          <a:p>
            <a:r>
              <a:rPr kumimoji="1" lang="en-US" altLang="ja-JP" dirty="0"/>
              <a:t>R </a:t>
            </a:r>
            <a:r>
              <a:rPr kumimoji="1" lang="ja-JP" altLang="en-US" dirty="0"/>
              <a:t>での実験</a:t>
            </a:r>
          </a:p>
        </p:txBody>
      </p:sp>
      <p:sp>
        <p:nvSpPr>
          <p:cNvPr id="3" name="コンテンツ プレースホルダー 2">
            <a:extLst>
              <a:ext uri="{FF2B5EF4-FFF2-40B4-BE49-F238E27FC236}">
                <a16:creationId xmlns:a16="http://schemas.microsoft.com/office/drawing/2014/main" id="{8FF6B226-0811-407D-AD5B-A4043EFE5B37}"/>
              </a:ext>
            </a:extLst>
          </p:cNvPr>
          <p:cNvSpPr>
            <a:spLocks noGrp="1"/>
          </p:cNvSpPr>
          <p:nvPr>
            <p:ph idx="1"/>
          </p:nvPr>
        </p:nvSpPr>
        <p:spPr/>
        <p:txBody>
          <a:bodyPr/>
          <a:lstStyle/>
          <a:p>
            <a:r>
              <a:rPr lang="en-US" altLang="ja-JP" dirty="0"/>
              <a:t>0 </a:t>
            </a:r>
            <a:r>
              <a:rPr lang="ja-JP" altLang="en-US" dirty="0"/>
              <a:t>から </a:t>
            </a:r>
            <a:r>
              <a:rPr lang="en-US" altLang="ja-JP" dirty="0"/>
              <a:t>1 </a:t>
            </a:r>
            <a:r>
              <a:rPr lang="ja-JP" altLang="en-US" dirty="0"/>
              <a:t>までの実数を「等確率」で抽出するには，</a:t>
            </a:r>
            <a:r>
              <a:rPr lang="en-US" altLang="ja-JP" dirty="0" err="1"/>
              <a:t>runif</a:t>
            </a:r>
            <a:r>
              <a:rPr lang="en-US" altLang="ja-JP" dirty="0"/>
              <a:t> </a:t>
            </a:r>
            <a:r>
              <a:rPr lang="ja-JP" altLang="en-US" dirty="0"/>
              <a:t>関数を用いる．抽出する数値の個数を引数に指定する．</a:t>
            </a:r>
            <a:endParaRPr lang="en-US" altLang="ja-JP" dirty="0"/>
          </a:p>
          <a:p>
            <a:pPr lvl="1"/>
            <a:r>
              <a:rPr lang="ja-JP" altLang="en-US" dirty="0"/>
              <a:t>一様分布（</a:t>
            </a:r>
            <a:r>
              <a:rPr lang="en-US" altLang="ja-JP" u="sng" dirty="0"/>
              <a:t>unif</a:t>
            </a:r>
            <a:r>
              <a:rPr lang="en-US" altLang="ja-JP" dirty="0"/>
              <a:t>orm distribution</a:t>
            </a:r>
            <a:r>
              <a:rPr lang="ja-JP" altLang="en-US" dirty="0"/>
              <a:t>）からの乱数（</a:t>
            </a:r>
            <a:r>
              <a:rPr lang="en-US" altLang="ja-JP" u="sng" dirty="0"/>
              <a:t>r</a:t>
            </a:r>
            <a:r>
              <a:rPr lang="en-US" altLang="ja-JP" dirty="0"/>
              <a:t>andom number</a:t>
            </a:r>
            <a:r>
              <a:rPr lang="ja-JP" altLang="en-US" dirty="0"/>
              <a:t>）抽出という意味．</a:t>
            </a:r>
            <a:endParaRPr lang="en-US" altLang="ja-JP" dirty="0"/>
          </a:p>
          <a:p>
            <a:endParaRPr kumimoji="1" lang="ja-JP" altLang="en-US" dirty="0"/>
          </a:p>
        </p:txBody>
      </p:sp>
      <p:pic>
        <p:nvPicPr>
          <p:cNvPr id="5" name="図 4" descr="テキスト が含まれている画像&#10;&#10;自動的に生成された説明">
            <a:extLst>
              <a:ext uri="{FF2B5EF4-FFF2-40B4-BE49-F238E27FC236}">
                <a16:creationId xmlns:a16="http://schemas.microsoft.com/office/drawing/2014/main" id="{594B409B-797E-4DF4-9EBF-26BDFCA30E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221088"/>
            <a:ext cx="5410478" cy="1632034"/>
          </a:xfrm>
          <a:prstGeom prst="rect">
            <a:avLst/>
          </a:prstGeom>
        </p:spPr>
      </p:pic>
    </p:spTree>
    <p:extLst>
      <p:ext uri="{BB962C8B-B14F-4D97-AF65-F5344CB8AC3E}">
        <p14:creationId xmlns:p14="http://schemas.microsoft.com/office/powerpoint/2010/main" val="16067923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2660</TotalTime>
  <Words>3665</Words>
  <Application>Microsoft Office PowerPoint</Application>
  <PresentationFormat>画面に合わせる (4:3)</PresentationFormat>
  <Paragraphs>512</Paragraphs>
  <Slides>64</Slides>
  <Notes>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64</vt:i4>
      </vt:variant>
    </vt:vector>
  </HeadingPairs>
  <TitlesOfParts>
    <vt:vector size="72" baseType="lpstr">
      <vt:lpstr>ＭＳ Ｐゴシック</vt:lpstr>
      <vt:lpstr>Arial</vt:lpstr>
      <vt:lpstr>Calibri</vt:lpstr>
      <vt:lpstr>Cambria Math</vt:lpstr>
      <vt:lpstr>Times New Roman</vt:lpstr>
      <vt:lpstr>Wingdings</vt:lpstr>
      <vt:lpstr>Office テーマ</vt:lpstr>
      <vt:lpstr>数式</vt:lpstr>
      <vt:lpstr>ホーエル『初等統計学』 第３章　確率（前半）</vt:lpstr>
      <vt:lpstr>１．序節 統計の授業なのに確率？</vt:lpstr>
      <vt:lpstr>PowerPoint プレゼンテーション</vt:lpstr>
      <vt:lpstr>学習目標</vt:lpstr>
      <vt:lpstr>例題</vt:lpstr>
      <vt:lpstr>PowerPoint プレゼンテーション</vt:lpstr>
      <vt:lpstr>エクセルでの実験</vt:lpstr>
      <vt:lpstr>PowerPoint プレゼンテーション</vt:lpstr>
      <vt:lpstr>R での実験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２．標本空間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３．（単一）事象の確率</vt:lpstr>
      <vt:lpstr>PowerPoint プレゼンテーション</vt:lpstr>
      <vt:lpstr>PowerPoint プレゼンテーション</vt:lpstr>
      <vt:lpstr>PowerPoint プレゼンテーション</vt:lpstr>
      <vt:lpstr>PowerPoint プレゼンテーション</vt:lpstr>
      <vt:lpstr>４．複合事象の確率</vt:lpstr>
      <vt:lpstr>PowerPoint プレゼンテーション</vt:lpstr>
      <vt:lpstr>PowerPoint プレゼンテーション</vt:lpstr>
      <vt:lpstr>５．加法定理</vt:lpstr>
      <vt:lpstr>排反な事象</vt:lpstr>
      <vt:lpstr>和事象と加法定理</vt:lpstr>
      <vt:lpstr>例１：２つのサイコロの目の和が 7あるいは11</vt:lpstr>
      <vt:lpstr>例２：２つのサイコロの目の和が 少なくとも10</vt:lpstr>
      <vt:lpstr>PowerPoint プレゼンテーション</vt:lpstr>
      <vt:lpstr>例題（再）</vt:lpstr>
      <vt:lpstr>PowerPoint プレゼンテーション</vt:lpstr>
      <vt:lpstr>例題の標本空間</vt:lpstr>
      <vt:lpstr>PowerPoint プレゼンテーション</vt:lpstr>
      <vt:lpstr>樹形図（確率の木）での標本空間</vt:lpstr>
      <vt:lpstr>面積図での標本空間</vt:lpstr>
      <vt:lpstr>６．乗法定理</vt:lpstr>
      <vt:lpstr>例：２つのサイコロの目がいずれも３以上で，目の和が７</vt:lpstr>
      <vt:lpstr>条件つき確率</vt:lpstr>
      <vt:lpstr>PowerPoint プレゼンテーション</vt:lpstr>
      <vt:lpstr>例：２つのサイコロの目がいずれも３以上のとき（条件），目の和が７</vt:lpstr>
      <vt:lpstr>条件つき確率：例</vt:lpstr>
      <vt:lpstr>面積図での標本空間</vt:lpstr>
      <vt:lpstr>PowerPoint プレゼンテーション</vt:lpstr>
      <vt:lpstr>PowerPoint プレゼンテーション</vt:lpstr>
      <vt:lpstr>PowerPoint プレゼンテーション</vt:lpstr>
      <vt:lpstr>PowerPoint プレゼンテーション</vt:lpstr>
      <vt:lpstr>例題（再）</vt:lpstr>
      <vt:lpstr>PowerPoint プレゼンテーション</vt:lpstr>
      <vt:lpstr>面積図での標本空間</vt:lpstr>
      <vt:lpstr>積事象の確率と乗法定理</vt:lpstr>
      <vt:lpstr>PowerPoint プレゼンテーション</vt:lpstr>
      <vt:lpstr>面積図での標本空間</vt:lpstr>
      <vt:lpstr>樹形図</vt:lpstr>
      <vt:lpstr>樹形図の描き方</vt:lpstr>
      <vt:lpstr>例題(まとめ）</vt:lpstr>
      <vt:lpstr>PowerPoint プレゼンテーション</vt:lpstr>
      <vt:lpstr>７．独立な事象の乗法定理</vt:lpstr>
      <vt:lpstr>PowerPoint プレゼンテーション</vt:lpstr>
      <vt:lpstr>排反と独立</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ホーエル『初等統計学』 第３章　確率</dc:title>
  <dc:creator>Atsushi TERAO</dc:creator>
  <cp:lastModifiedBy>t41338TERAOAtsushi</cp:lastModifiedBy>
  <cp:revision>204</cp:revision>
  <dcterms:created xsi:type="dcterms:W3CDTF">2008-10-18T08:07:52Z</dcterms:created>
  <dcterms:modified xsi:type="dcterms:W3CDTF">2022-10-11T07:25:33Z</dcterms:modified>
</cp:coreProperties>
</file>