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58" r:id="rId9"/>
    <p:sldId id="264"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89" d="100"/>
          <a:sy n="89" d="100"/>
        </p:scale>
        <p:origin x="68"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2CB434-232A-48D9-9A8D-E088F1C313E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0C6A11-28EC-4124-9B0C-1C30CB7D27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33E0F2D-F334-4179-BC93-2D18584E287A}"/>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9BA9267A-F649-4966-AE3C-98717D2FC0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B09302-1E17-4569-B4B7-1BB3811A63EF}"/>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637817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A8C892-2F40-4A5B-A292-30DA8FB98E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672F23-1D28-4662-84F6-027E76A81B6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D06D90-C1E1-4EA9-B444-EF17654C5C74}"/>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2ECFEE24-D4D4-49BB-995A-7215712658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508D86-9926-410D-81A3-1B11A4658A37}"/>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2991396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1F2C5DC-1862-47B6-99E8-B309F4D3B42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DE59021-666F-44CD-B5BD-35B7820DE23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D1C0692-E52F-4FE3-B91F-7BD84E8E3CDC}"/>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4B167697-9CBB-4304-841B-8EB70505CB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523439-C30E-4F72-864F-15BDD779CB47}"/>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379990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3D187-42BA-47CF-8392-0E8F2644884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E089B85-367C-40AB-8F10-6C488DC573D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D60761-D865-4547-8E20-DA64E97D0DA6}"/>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16AA261A-E3D9-49BC-9CBA-EC7C4C02B4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25FB02-7385-470B-8C24-470C899AF248}"/>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1492645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4F2CC-1DC8-4EAB-BE95-FB9FB7E4A54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366E44-70A6-4F86-9055-9991D49CA1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9E5C64B-F429-49FB-8975-74C2D1D86ECA}"/>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BD13E952-7513-4917-89D1-7796A793D9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E95A23-C388-4DED-9E5C-D0DFBCDAD504}"/>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593852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483C66-0D17-4CB7-A753-850A867FBA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22FA3B-469C-4B39-ABBA-0A6CA5CEEF9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F5F7BCA-3467-4565-9564-59323C59635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EF7832C-0914-49A5-9948-55C86C629531}"/>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6" name="フッター プレースホルダー 5">
            <a:extLst>
              <a:ext uri="{FF2B5EF4-FFF2-40B4-BE49-F238E27FC236}">
                <a16:creationId xmlns:a16="http://schemas.microsoft.com/office/drawing/2014/main" id="{38C1ED01-045C-4049-820C-66DB9AE043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FC553F2-7F99-449A-9227-17238EB97C2B}"/>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4219326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8B4E95-41D6-48F2-B408-E092AA294A8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B240D6-C574-4015-A7DF-AE34F19A7C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AEF9603-F22C-4A9E-9F0C-EF45174EBDD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82DCDB0-F661-49E5-BE2E-33E2093FA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C01C3EF-31F2-4176-8C0F-EED4D93972F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697D19-BBA6-4055-82B1-703970EC2BFE}"/>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8" name="フッター プレースホルダー 7">
            <a:extLst>
              <a:ext uri="{FF2B5EF4-FFF2-40B4-BE49-F238E27FC236}">
                <a16:creationId xmlns:a16="http://schemas.microsoft.com/office/drawing/2014/main" id="{789B84E3-7773-4794-9AC7-3DA730DC5A7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DAD1930-F784-408A-9485-50FE2C5F9D21}"/>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222266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F390D4-9016-435A-AFC8-FFD5ACDA031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C38A237-744C-4B1F-899D-14B9784CD5C8}"/>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4" name="フッター プレースホルダー 3">
            <a:extLst>
              <a:ext uri="{FF2B5EF4-FFF2-40B4-BE49-F238E27FC236}">
                <a16:creationId xmlns:a16="http://schemas.microsoft.com/office/drawing/2014/main" id="{E02275CD-5B9B-4594-B6EF-09B51BCE05C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2B0028F-578D-482E-9710-2BE60A82AA81}"/>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3637633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CBF4FB-AE54-42C9-9896-FC508C3ED400}"/>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3" name="フッター プレースホルダー 2">
            <a:extLst>
              <a:ext uri="{FF2B5EF4-FFF2-40B4-BE49-F238E27FC236}">
                <a16:creationId xmlns:a16="http://schemas.microsoft.com/office/drawing/2014/main" id="{34F98C87-A9E5-4F10-9347-3D1875089F7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E0EDB49-7D66-428E-B82E-84D5789C6FD6}"/>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325759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D426B-4014-4770-A05D-B4D06B1ECE6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D1EC095-BCA8-46A4-8685-EB96D3D38B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D448AEC-7416-4B03-9EED-5D09D7B38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FCD1444-4C7B-4383-87F1-71C3552F0ACE}"/>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6" name="フッター プレースホルダー 5">
            <a:extLst>
              <a:ext uri="{FF2B5EF4-FFF2-40B4-BE49-F238E27FC236}">
                <a16:creationId xmlns:a16="http://schemas.microsoft.com/office/drawing/2014/main" id="{17847247-488E-4576-99D5-7D6F9030C3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E36C13-4909-4EE9-B98F-86E108999260}"/>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172103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AB6FAD-25AB-4567-9547-5FEADB4FCBB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A3E2FE1-0053-4518-8CC7-78004CA370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172AE0E-100C-46A3-B9E7-4E66798B1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5FB466-0F1D-4D7F-B86A-3D33929A3C96}"/>
              </a:ext>
            </a:extLst>
          </p:cNvPr>
          <p:cNvSpPr>
            <a:spLocks noGrp="1"/>
          </p:cNvSpPr>
          <p:nvPr>
            <p:ph type="dt" sz="half" idx="10"/>
          </p:nvPr>
        </p:nvSpPr>
        <p:spPr/>
        <p:txBody>
          <a:bodyPr/>
          <a:lstStyle/>
          <a:p>
            <a:fld id="{242E13BA-79AD-4DBD-A58A-92385C5B0655}" type="datetimeFigureOut">
              <a:rPr kumimoji="1" lang="ja-JP" altLang="en-US" smtClean="0"/>
              <a:t>2020/7/21</a:t>
            </a:fld>
            <a:endParaRPr kumimoji="1" lang="ja-JP" altLang="en-US"/>
          </a:p>
        </p:txBody>
      </p:sp>
      <p:sp>
        <p:nvSpPr>
          <p:cNvPr id="6" name="フッター プレースホルダー 5">
            <a:extLst>
              <a:ext uri="{FF2B5EF4-FFF2-40B4-BE49-F238E27FC236}">
                <a16:creationId xmlns:a16="http://schemas.microsoft.com/office/drawing/2014/main" id="{755C8533-EFA5-42BA-87A2-D6CEA9C45BA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DCBF140-978D-4B26-A757-647C5EA2E2EB}"/>
              </a:ext>
            </a:extLst>
          </p:cNvPr>
          <p:cNvSpPr>
            <a:spLocks noGrp="1"/>
          </p:cNvSpPr>
          <p:nvPr>
            <p:ph type="sldNum" sz="quarter" idx="12"/>
          </p:nvPr>
        </p:nvSpPr>
        <p:spPr/>
        <p:txBody>
          <a:body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1095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87ED4CC-894A-4F70-8E90-FB05D13334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2D797F-F4D7-460D-9209-8B6A9A3FE8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1EB797-42A5-47F1-A8BB-18409C3A4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13BA-79AD-4DBD-A58A-92385C5B0655}" type="datetimeFigureOut">
              <a:rPr kumimoji="1" lang="ja-JP" altLang="en-US" smtClean="0"/>
              <a:t>2020/7/21</a:t>
            </a:fld>
            <a:endParaRPr kumimoji="1" lang="ja-JP" altLang="en-US"/>
          </a:p>
        </p:txBody>
      </p:sp>
      <p:sp>
        <p:nvSpPr>
          <p:cNvPr id="5" name="フッター プレースホルダー 4">
            <a:extLst>
              <a:ext uri="{FF2B5EF4-FFF2-40B4-BE49-F238E27FC236}">
                <a16:creationId xmlns:a16="http://schemas.microsoft.com/office/drawing/2014/main" id="{89F176A3-ADD1-41EC-AF63-159E8823A9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156FF11-A841-4EDD-B301-C0C6D4C701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AF4FC-481D-46B0-AAAA-27992549220D}" type="slidenum">
              <a:rPr kumimoji="1" lang="ja-JP" altLang="en-US" smtClean="0"/>
              <a:t>‹#›</a:t>
            </a:fld>
            <a:endParaRPr kumimoji="1" lang="ja-JP" altLang="en-US"/>
          </a:p>
        </p:txBody>
      </p:sp>
    </p:spTree>
    <p:extLst>
      <p:ext uri="{BB962C8B-B14F-4D97-AF65-F5344CB8AC3E}">
        <p14:creationId xmlns:p14="http://schemas.microsoft.com/office/powerpoint/2010/main" val="2428700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CCDCB-C6CC-4D32-AC73-9BB1D63EFBBF}"/>
              </a:ext>
            </a:extLst>
          </p:cNvPr>
          <p:cNvSpPr>
            <a:spLocks noGrp="1"/>
          </p:cNvSpPr>
          <p:nvPr>
            <p:ph type="ctrTitle"/>
          </p:nvPr>
        </p:nvSpPr>
        <p:spPr/>
        <p:txBody>
          <a:bodyPr>
            <a:normAutofit/>
          </a:bodyPr>
          <a:lstStyle/>
          <a:p>
            <a:r>
              <a:rPr lang="ja-JP" altLang="en-US" dirty="0"/>
              <a:t>教育方法の研究　第</a:t>
            </a:r>
            <a:r>
              <a:rPr lang="en-US" altLang="ja-JP" dirty="0"/>
              <a:t>14</a:t>
            </a:r>
            <a:r>
              <a:rPr lang="ja-JP" altLang="en-US" dirty="0"/>
              <a:t>回</a:t>
            </a:r>
            <a:br>
              <a:rPr lang="en-US" altLang="ja-JP" dirty="0"/>
            </a:br>
            <a:r>
              <a:rPr lang="ja-JP" altLang="en-US" dirty="0"/>
              <a:t>情報活用能力の育成</a:t>
            </a:r>
            <a:endParaRPr kumimoji="1" lang="ja-JP" altLang="en-US" dirty="0"/>
          </a:p>
        </p:txBody>
      </p:sp>
      <p:sp>
        <p:nvSpPr>
          <p:cNvPr id="3" name="字幕 2">
            <a:extLst>
              <a:ext uri="{FF2B5EF4-FFF2-40B4-BE49-F238E27FC236}">
                <a16:creationId xmlns:a16="http://schemas.microsoft.com/office/drawing/2014/main" id="{30EBBB9C-F256-470C-BDA5-A93273BC1D01}"/>
              </a:ext>
            </a:extLst>
          </p:cNvPr>
          <p:cNvSpPr>
            <a:spLocks noGrp="1"/>
          </p:cNvSpPr>
          <p:nvPr>
            <p:ph type="subTitle" idx="1"/>
          </p:nvPr>
        </p:nvSpPr>
        <p:spPr/>
        <p:txBody>
          <a:bodyPr>
            <a:normAutofit lnSpcReduction="10000"/>
          </a:bodyPr>
          <a:lstStyle/>
          <a:p>
            <a:r>
              <a:rPr lang="ja-JP" altLang="en-US" dirty="0"/>
              <a:t>寺尾　敦</a:t>
            </a:r>
          </a:p>
          <a:p>
            <a:r>
              <a:rPr lang="ja-JP" altLang="en-US" dirty="0"/>
              <a:t>青山学院大学社会情報学部</a:t>
            </a:r>
          </a:p>
          <a:p>
            <a:r>
              <a:rPr lang="en-US" altLang="ja-JP" dirty="0" err="1"/>
              <a:t>atsushi</a:t>
            </a:r>
            <a:r>
              <a:rPr lang="en-US" altLang="ja-JP" dirty="0"/>
              <a:t> [at] si.aoyama.ac.jp</a:t>
            </a:r>
          </a:p>
          <a:p>
            <a:r>
              <a:rPr lang="en-US" altLang="ja-JP" dirty="0"/>
              <a:t>Twitter: @aterao</a:t>
            </a:r>
          </a:p>
        </p:txBody>
      </p:sp>
    </p:spTree>
    <p:extLst>
      <p:ext uri="{BB962C8B-B14F-4D97-AF65-F5344CB8AC3E}">
        <p14:creationId xmlns:p14="http://schemas.microsoft.com/office/powerpoint/2010/main" val="3835692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FC77A1-6E2D-4E4E-8499-6FE92CDB1EA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9150940-552D-42BC-8BD4-BFE0B16B2356}"/>
              </a:ext>
            </a:extLst>
          </p:cNvPr>
          <p:cNvSpPr>
            <a:spLocks noGrp="1"/>
          </p:cNvSpPr>
          <p:nvPr>
            <p:ph idx="1"/>
          </p:nvPr>
        </p:nvSpPr>
        <p:spPr/>
        <p:txBody>
          <a:bodyPr/>
          <a:lstStyle/>
          <a:p>
            <a:r>
              <a:rPr lang="ja-JP" altLang="en-US" dirty="0"/>
              <a:t>情報活用能力の育成は，第</a:t>
            </a:r>
            <a:r>
              <a:rPr lang="en-US" altLang="ja-JP" dirty="0"/>
              <a:t>12</a:t>
            </a:r>
            <a:r>
              <a:rPr lang="ja-JP" altLang="en-US" dirty="0"/>
              <a:t>回と</a:t>
            </a:r>
            <a:r>
              <a:rPr lang="en-US" altLang="ja-JP" dirty="0"/>
              <a:t>13</a:t>
            </a:r>
            <a:r>
              <a:rPr lang="ja-JP" altLang="en-US" dirty="0"/>
              <a:t>回の授業で考えた，情報機器を活用した学習指導案に取り込むことができるかもしれない．考えてみてほしい．</a:t>
            </a:r>
            <a:endParaRPr lang="en-US" altLang="ja-JP" dirty="0"/>
          </a:p>
          <a:p>
            <a:r>
              <a:rPr kumimoji="1" lang="ja-JP" altLang="en-US" dirty="0"/>
              <a:t>最終レポート課題でも，情報活用能力の育成に言及できるかもしれない．</a:t>
            </a:r>
          </a:p>
        </p:txBody>
      </p:sp>
    </p:spTree>
    <p:extLst>
      <p:ext uri="{BB962C8B-B14F-4D97-AF65-F5344CB8AC3E}">
        <p14:creationId xmlns:p14="http://schemas.microsoft.com/office/powerpoint/2010/main" val="2175854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74F4FC-E5AF-4AED-B59B-6A8D3C61DBD6}"/>
              </a:ext>
            </a:extLst>
          </p:cNvPr>
          <p:cNvSpPr>
            <a:spLocks noGrp="1"/>
          </p:cNvSpPr>
          <p:nvPr>
            <p:ph type="title"/>
          </p:nvPr>
        </p:nvSpPr>
        <p:spPr/>
        <p:txBody>
          <a:bodyPr/>
          <a:lstStyle/>
          <a:p>
            <a:r>
              <a:rPr lang="ja-JP" altLang="en-US" dirty="0"/>
              <a:t>本授業の内容と目標</a:t>
            </a:r>
            <a:endParaRPr kumimoji="1" lang="ja-JP" altLang="en-US" dirty="0"/>
          </a:p>
        </p:txBody>
      </p:sp>
      <p:sp>
        <p:nvSpPr>
          <p:cNvPr id="3" name="コンテンツ プレースホルダー 2">
            <a:extLst>
              <a:ext uri="{FF2B5EF4-FFF2-40B4-BE49-F238E27FC236}">
                <a16:creationId xmlns:a16="http://schemas.microsoft.com/office/drawing/2014/main" id="{A3A6E551-4424-4FFB-8AE0-5C5B04BA7A3D}"/>
              </a:ext>
            </a:extLst>
          </p:cNvPr>
          <p:cNvSpPr>
            <a:spLocks noGrp="1"/>
          </p:cNvSpPr>
          <p:nvPr>
            <p:ph idx="1"/>
          </p:nvPr>
        </p:nvSpPr>
        <p:spPr/>
        <p:txBody>
          <a:bodyPr>
            <a:normAutofit lnSpcReduction="10000"/>
          </a:bodyPr>
          <a:lstStyle/>
          <a:p>
            <a:r>
              <a:rPr lang="ja-JP" altLang="en-US" dirty="0"/>
              <a:t>新学習指導要領における</a:t>
            </a:r>
            <a:r>
              <a:rPr lang="ja-JP" altLang="en-US" u="sng" dirty="0">
                <a:solidFill>
                  <a:srgbClr val="FF0000"/>
                </a:solidFill>
              </a:rPr>
              <a:t>情報活用能力</a:t>
            </a:r>
            <a:r>
              <a:rPr lang="ja-JP" altLang="en-US" dirty="0"/>
              <a:t>とは何かを理解する．</a:t>
            </a:r>
            <a:endParaRPr lang="en-US" altLang="ja-JP" dirty="0"/>
          </a:p>
          <a:p>
            <a:pPr lvl="1"/>
            <a:r>
              <a:rPr lang="ja-JP" altLang="en-US" dirty="0"/>
              <a:t>情報</a:t>
            </a:r>
            <a:r>
              <a:rPr kumimoji="1" lang="ja-JP" altLang="en-US" dirty="0"/>
              <a:t>活用能力は</a:t>
            </a:r>
            <a:r>
              <a:rPr kumimoji="1" lang="ja-JP" altLang="en-US" u="sng" dirty="0">
                <a:solidFill>
                  <a:srgbClr val="FF0000"/>
                </a:solidFill>
              </a:rPr>
              <a:t>学習の基盤となる資質・能力</a:t>
            </a:r>
            <a:r>
              <a:rPr kumimoji="1" lang="ja-JP" altLang="en-US" dirty="0"/>
              <a:t>のひとつである．</a:t>
            </a:r>
            <a:endParaRPr kumimoji="1" lang="en-US" altLang="ja-JP" dirty="0"/>
          </a:p>
          <a:p>
            <a:pPr lvl="1"/>
            <a:r>
              <a:rPr kumimoji="1" lang="ja-JP" altLang="en-US" u="sng" dirty="0">
                <a:solidFill>
                  <a:srgbClr val="FF0000"/>
                </a:solidFill>
              </a:rPr>
              <a:t>教科横断的に育成する</a:t>
            </a:r>
            <a:r>
              <a:rPr kumimoji="1" lang="ja-JP" altLang="en-US" dirty="0"/>
              <a:t>ことが求められている．</a:t>
            </a:r>
            <a:endParaRPr kumimoji="1" lang="en-US" altLang="ja-JP" dirty="0"/>
          </a:p>
          <a:p>
            <a:r>
              <a:rPr lang="ja-JP" altLang="en-US" dirty="0"/>
              <a:t>情報活用能力はとりわけ探究的な学習で重要になると思われる．</a:t>
            </a:r>
            <a:r>
              <a:rPr lang="ja-JP" altLang="en-US" u="sng" dirty="0">
                <a:solidFill>
                  <a:srgbClr val="FF0000"/>
                </a:solidFill>
              </a:rPr>
              <a:t>深い学習</a:t>
            </a:r>
            <a:r>
              <a:rPr lang="ja-JP" altLang="en-US" dirty="0"/>
              <a:t>を達成する学習環境デザインを考える．教科の目標とともに，情報活用能力の育成を考慮する必要がある．</a:t>
            </a:r>
            <a:endParaRPr lang="en-US" altLang="ja-JP" dirty="0"/>
          </a:p>
          <a:p>
            <a:pPr lvl="1"/>
            <a:r>
              <a:rPr lang="ja-JP" altLang="en-US" dirty="0"/>
              <a:t>学習者中心：学習者は何に興味を持ち，どのような知識を持っているか？</a:t>
            </a:r>
            <a:endParaRPr lang="en-US" altLang="ja-JP" dirty="0"/>
          </a:p>
          <a:p>
            <a:pPr lvl="1"/>
            <a:r>
              <a:rPr lang="ja-JP" altLang="en-US" dirty="0"/>
              <a:t>知識中心：どのようなプロセスで，どのような理解が達成されるか？</a:t>
            </a:r>
            <a:endParaRPr lang="en-US" altLang="ja-JP" dirty="0"/>
          </a:p>
          <a:p>
            <a:pPr lvl="1"/>
            <a:r>
              <a:rPr lang="ja-JP" altLang="en-US" dirty="0"/>
              <a:t>評価中心：形成的評価をどのように行うか？</a:t>
            </a:r>
            <a:endParaRPr lang="en-US" altLang="ja-JP" dirty="0"/>
          </a:p>
          <a:p>
            <a:pPr lvl="1"/>
            <a:r>
              <a:rPr lang="ja-JP" altLang="en-US" dirty="0"/>
              <a:t>共同体中心：教室の共同体はどのように機能するか？</a:t>
            </a:r>
            <a:endParaRPr lang="en-US" altLang="ja-JP" dirty="0"/>
          </a:p>
          <a:p>
            <a:endParaRPr kumimoji="1" lang="ja-JP" altLang="en-US" dirty="0"/>
          </a:p>
        </p:txBody>
      </p:sp>
    </p:spTree>
    <p:extLst>
      <p:ext uri="{BB962C8B-B14F-4D97-AF65-F5344CB8AC3E}">
        <p14:creationId xmlns:p14="http://schemas.microsoft.com/office/powerpoint/2010/main" val="235953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7CE49B-3C93-4CA0-8067-2A4B601AB55A}"/>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B7AA0C9-4349-46F6-8880-4B1A299EC6FE}"/>
              </a:ext>
            </a:extLst>
          </p:cNvPr>
          <p:cNvSpPr>
            <a:spLocks noGrp="1"/>
          </p:cNvSpPr>
          <p:nvPr>
            <p:ph idx="1"/>
          </p:nvPr>
        </p:nvSpPr>
        <p:spPr/>
        <p:txBody>
          <a:bodyPr/>
          <a:lstStyle/>
          <a:p>
            <a:r>
              <a:rPr kumimoji="1" lang="ja-JP" altLang="en-US" dirty="0"/>
              <a:t>参考資料「</a:t>
            </a:r>
            <a:r>
              <a:rPr lang="ja-JP" altLang="en-US" dirty="0"/>
              <a:t>意外と知らない</a:t>
            </a:r>
            <a:r>
              <a:rPr lang="en-US" altLang="ja-JP" dirty="0"/>
              <a:t>“</a:t>
            </a:r>
            <a:r>
              <a:rPr lang="ja-JP" altLang="en-US" dirty="0"/>
              <a:t>情報活用能力</a:t>
            </a:r>
            <a:r>
              <a:rPr lang="en-US" altLang="ja-JP" dirty="0"/>
              <a:t>”</a:t>
            </a:r>
            <a:r>
              <a:rPr lang="ja-JP" altLang="en-US" dirty="0"/>
              <a:t>」を読む．</a:t>
            </a:r>
            <a:endParaRPr lang="en-US" altLang="ja-JP" dirty="0"/>
          </a:p>
          <a:p>
            <a:r>
              <a:rPr lang="ja-JP" altLang="en-US" dirty="0"/>
              <a:t>第１回の記事では小学校学習指導要領解説からの引用がある．中学校および高等学校学習指導要領解説（総則編）にもほぼ同じ記述がある．記事のリンク先にある中学校（高等学校）指導要領解説（総則編）にアクセスし，「情報活用能力」という語句を検索して，そこに書かれていることを読む．</a:t>
            </a:r>
            <a:endParaRPr kumimoji="1" lang="ja-JP" altLang="en-US" dirty="0"/>
          </a:p>
        </p:txBody>
      </p:sp>
    </p:spTree>
    <p:extLst>
      <p:ext uri="{BB962C8B-B14F-4D97-AF65-F5344CB8AC3E}">
        <p14:creationId xmlns:p14="http://schemas.microsoft.com/office/powerpoint/2010/main" val="178560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70911F-1835-4545-8AAA-56327C51C68A}"/>
              </a:ext>
            </a:extLst>
          </p:cNvPr>
          <p:cNvSpPr>
            <a:spLocks noGrp="1"/>
          </p:cNvSpPr>
          <p:nvPr>
            <p:ph type="title"/>
          </p:nvPr>
        </p:nvSpPr>
        <p:spPr/>
        <p:txBody>
          <a:bodyPr/>
          <a:lstStyle/>
          <a:p>
            <a:r>
              <a:rPr kumimoji="1" lang="ja-JP" altLang="en-US" dirty="0"/>
              <a:t>位置づけ</a:t>
            </a:r>
          </a:p>
        </p:txBody>
      </p:sp>
      <p:sp>
        <p:nvSpPr>
          <p:cNvPr id="3" name="コンテンツ プレースホルダー 2">
            <a:extLst>
              <a:ext uri="{FF2B5EF4-FFF2-40B4-BE49-F238E27FC236}">
                <a16:creationId xmlns:a16="http://schemas.microsoft.com/office/drawing/2014/main" id="{ADB44E76-8E36-492F-8780-1A423096E1B2}"/>
              </a:ext>
            </a:extLst>
          </p:cNvPr>
          <p:cNvSpPr>
            <a:spLocks noGrp="1"/>
          </p:cNvSpPr>
          <p:nvPr>
            <p:ph idx="1"/>
          </p:nvPr>
        </p:nvSpPr>
        <p:spPr/>
        <p:txBody>
          <a:bodyPr>
            <a:normAutofit lnSpcReduction="10000"/>
          </a:bodyPr>
          <a:lstStyle/>
          <a:p>
            <a:r>
              <a:rPr kumimoji="1" lang="ja-JP" altLang="en-US" dirty="0"/>
              <a:t>学習の基盤となる能力・資質</a:t>
            </a:r>
            <a:endParaRPr kumimoji="1" lang="en-US" altLang="ja-JP" dirty="0"/>
          </a:p>
          <a:p>
            <a:pPr lvl="1"/>
            <a:r>
              <a:rPr lang="ja-JP" altLang="en-US" dirty="0"/>
              <a:t>言語能力</a:t>
            </a:r>
            <a:endParaRPr lang="en-US" altLang="ja-JP" dirty="0"/>
          </a:p>
          <a:p>
            <a:pPr lvl="1"/>
            <a:r>
              <a:rPr kumimoji="1" lang="ja-JP" altLang="en-US" dirty="0"/>
              <a:t>情報活用能力</a:t>
            </a:r>
            <a:endParaRPr kumimoji="1" lang="en-US" altLang="ja-JP" dirty="0"/>
          </a:p>
          <a:p>
            <a:pPr lvl="1"/>
            <a:r>
              <a:rPr lang="ja-JP" altLang="en-US" dirty="0"/>
              <a:t>問題発見・解決能力</a:t>
            </a:r>
            <a:endParaRPr lang="en-US" altLang="ja-JP" dirty="0"/>
          </a:p>
          <a:p>
            <a:r>
              <a:rPr lang="ja-JP" altLang="en-US" dirty="0"/>
              <a:t>各学校においては，教科等の目標や内容を見通し，特に</a:t>
            </a:r>
            <a:r>
              <a:rPr lang="ja-JP" altLang="en-US" u="sng" dirty="0">
                <a:solidFill>
                  <a:srgbClr val="FF0000"/>
                </a:solidFill>
              </a:rPr>
              <a:t>学習の基盤となる資質・能力</a:t>
            </a:r>
            <a:r>
              <a:rPr lang="ja-JP" altLang="en-US" dirty="0"/>
              <a:t>（言語能力，</a:t>
            </a:r>
            <a:r>
              <a:rPr lang="ja-JP" altLang="en-US" u="sng" dirty="0">
                <a:solidFill>
                  <a:srgbClr val="FF0000"/>
                </a:solidFill>
              </a:rPr>
              <a:t>情報活用能力</a:t>
            </a:r>
            <a:r>
              <a:rPr lang="ja-JP" altLang="en-US" dirty="0"/>
              <a:t>（情報モラルを含む。以下同じ。），問題発見・解決能力等）や現代的な諸課題に対応して求められる資質・能力の育成のために</a:t>
            </a:r>
            <a:r>
              <a:rPr lang="ja-JP" altLang="en-US" u="sng" dirty="0">
                <a:solidFill>
                  <a:srgbClr val="FF0000"/>
                </a:solidFill>
              </a:rPr>
              <a:t>教科等横断的な学習</a:t>
            </a:r>
            <a:r>
              <a:rPr lang="ja-JP" altLang="en-US" dirty="0"/>
              <a:t>を充実することや，</a:t>
            </a:r>
            <a:r>
              <a:rPr lang="ja-JP" altLang="en-US" u="sng" dirty="0">
                <a:solidFill>
                  <a:srgbClr val="FF0000"/>
                </a:solidFill>
              </a:rPr>
              <a:t>主体的・対話的で深い学び</a:t>
            </a:r>
            <a:r>
              <a:rPr lang="ja-JP" altLang="en-US" dirty="0"/>
              <a:t>の実現に向けた授業改善を単元や題材など内容や時間のまとまりを見通して行うことが求められる。</a:t>
            </a:r>
            <a:r>
              <a:rPr lang="ja-JP" altLang="en-US" sz="1900" dirty="0"/>
              <a:t>高等学校学習指導要領解説総則編 </a:t>
            </a:r>
            <a:r>
              <a:rPr lang="en-US" altLang="ja-JP" sz="1900" dirty="0"/>
              <a:t>p.4</a:t>
            </a:r>
            <a:r>
              <a:rPr lang="ja-JP" altLang="en-US" sz="1900" dirty="0"/>
              <a:t>）</a:t>
            </a:r>
            <a:endParaRPr kumimoji="1" lang="ja-JP" altLang="en-US" sz="1900" dirty="0"/>
          </a:p>
        </p:txBody>
      </p:sp>
    </p:spTree>
    <p:extLst>
      <p:ext uri="{BB962C8B-B14F-4D97-AF65-F5344CB8AC3E}">
        <p14:creationId xmlns:p14="http://schemas.microsoft.com/office/powerpoint/2010/main" val="2184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8BD067-4475-4D6E-B664-EA4A22E4F083}"/>
              </a:ext>
            </a:extLst>
          </p:cNvPr>
          <p:cNvSpPr>
            <a:spLocks noGrp="1"/>
          </p:cNvSpPr>
          <p:nvPr>
            <p:ph type="title"/>
          </p:nvPr>
        </p:nvSpPr>
        <p:spPr/>
        <p:txBody>
          <a:bodyPr/>
          <a:lstStyle/>
          <a:p>
            <a:r>
              <a:rPr kumimoji="1" lang="ja-JP" altLang="en-US" dirty="0"/>
              <a:t>定義</a:t>
            </a:r>
          </a:p>
        </p:txBody>
      </p:sp>
      <p:sp>
        <p:nvSpPr>
          <p:cNvPr id="3" name="コンテンツ プレースホルダー 2">
            <a:extLst>
              <a:ext uri="{FF2B5EF4-FFF2-40B4-BE49-F238E27FC236}">
                <a16:creationId xmlns:a16="http://schemas.microsoft.com/office/drawing/2014/main" id="{B7372580-3154-4EA4-AA92-464550502A15}"/>
              </a:ext>
            </a:extLst>
          </p:cNvPr>
          <p:cNvSpPr>
            <a:spLocks noGrp="1"/>
          </p:cNvSpPr>
          <p:nvPr>
            <p:ph idx="1"/>
          </p:nvPr>
        </p:nvSpPr>
        <p:spPr/>
        <p:txBody>
          <a:bodyPr>
            <a:normAutofit/>
          </a:bodyPr>
          <a:lstStyle/>
          <a:p>
            <a:r>
              <a:rPr lang="ja-JP" altLang="en-US" dirty="0"/>
              <a:t>情報活用能力は，世の中の様々な事象を情報とその結び付きとして捉え，情報及び情報技術を適切かつ効果的に活用して，問題を発見・解決したり自分の考えを形成したりしていくために必要な資質・能力である。</a:t>
            </a:r>
            <a:endParaRPr lang="en-US" altLang="ja-JP" dirty="0"/>
          </a:p>
          <a:p>
            <a:r>
              <a:rPr lang="ja-JP" altLang="en-US" dirty="0"/>
              <a:t>将来の予測が難しい社会において，情報を主体的に捉えながら，何が重要かを主体的に考え，見いだした情報を活用しながら他者と協働し，新たな価値の創造に挑んでいくためには，情報活用能力の育成が重要となる。</a:t>
            </a:r>
            <a:r>
              <a:rPr lang="ja-JP" altLang="en-US" sz="1800" dirty="0"/>
              <a:t>（高等学校学習指導要領解説総則編 </a:t>
            </a:r>
            <a:r>
              <a:rPr lang="en-US" altLang="ja-JP" sz="1800" dirty="0"/>
              <a:t>p.54-55</a:t>
            </a:r>
            <a:r>
              <a:rPr lang="ja-JP" altLang="en-US" sz="1800" dirty="0"/>
              <a:t>）</a:t>
            </a:r>
            <a:endParaRPr kumimoji="1" lang="ja-JP" altLang="en-US" sz="1800" dirty="0"/>
          </a:p>
        </p:txBody>
      </p:sp>
    </p:spTree>
    <p:extLst>
      <p:ext uri="{BB962C8B-B14F-4D97-AF65-F5344CB8AC3E}">
        <p14:creationId xmlns:p14="http://schemas.microsoft.com/office/powerpoint/2010/main" val="1940913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DF3EC1-AB47-466E-9520-0E0D5CDEC150}"/>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9F9743E-8198-45FC-B2B4-6F9C39378370}"/>
              </a:ext>
            </a:extLst>
          </p:cNvPr>
          <p:cNvSpPr>
            <a:spLocks noGrp="1"/>
          </p:cNvSpPr>
          <p:nvPr>
            <p:ph idx="1"/>
          </p:nvPr>
        </p:nvSpPr>
        <p:spPr/>
        <p:txBody>
          <a:bodyPr>
            <a:normAutofit/>
          </a:bodyPr>
          <a:lstStyle/>
          <a:p>
            <a:r>
              <a:rPr lang="ja-JP" altLang="en-US" dirty="0"/>
              <a:t>情報活用能力をより具体的に捉えれば，学習活動において必要に応じてコンピュータ等の情報手段を適切に用いて情報を得たり，情報を整理・比較したり，得られた情報をわかりやすく発信・伝達したり，必要に応じて保存・共有したりといったことができる力であり，更に，このような学習活動を遂行する上で必要となる情報手段の基本的な操作の習得や，プログラミング的思考，情報モラル，情報セキュリティ，統計等に関する資質・能力等も含むものである。</a:t>
            </a:r>
            <a:r>
              <a:rPr lang="ja-JP" altLang="en-US" sz="1800" dirty="0"/>
              <a:t>（高等学校学習指導要領解説総則編 </a:t>
            </a:r>
            <a:r>
              <a:rPr lang="en-US" altLang="ja-JP" sz="1800" dirty="0"/>
              <a:t>p.55</a:t>
            </a:r>
            <a:r>
              <a:rPr lang="ja-JP" altLang="en-US" sz="1800" dirty="0"/>
              <a:t>）</a:t>
            </a:r>
            <a:endParaRPr kumimoji="1" lang="ja-JP" altLang="en-US" sz="1800" dirty="0"/>
          </a:p>
        </p:txBody>
      </p:sp>
    </p:spTree>
    <p:extLst>
      <p:ext uri="{BB962C8B-B14F-4D97-AF65-F5344CB8AC3E}">
        <p14:creationId xmlns:p14="http://schemas.microsoft.com/office/powerpoint/2010/main" val="3206270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9535CE-4C4E-47EB-957C-DC422E642C13}"/>
              </a:ext>
            </a:extLst>
          </p:cNvPr>
          <p:cNvSpPr>
            <a:spLocks noGrp="1"/>
          </p:cNvSpPr>
          <p:nvPr>
            <p:ph type="title"/>
          </p:nvPr>
        </p:nvSpPr>
        <p:spPr/>
        <p:txBody>
          <a:bodyPr/>
          <a:lstStyle/>
          <a:p>
            <a:r>
              <a:rPr kumimoji="1" lang="ja-JP" altLang="en-US" dirty="0"/>
              <a:t>育成の方法</a:t>
            </a:r>
          </a:p>
        </p:txBody>
      </p:sp>
      <p:sp>
        <p:nvSpPr>
          <p:cNvPr id="3" name="コンテンツ プレースホルダー 2">
            <a:extLst>
              <a:ext uri="{FF2B5EF4-FFF2-40B4-BE49-F238E27FC236}">
                <a16:creationId xmlns:a16="http://schemas.microsoft.com/office/drawing/2014/main" id="{1A63D52A-9ED3-43F8-9490-1B6738145CFC}"/>
              </a:ext>
            </a:extLst>
          </p:cNvPr>
          <p:cNvSpPr>
            <a:spLocks noGrp="1"/>
          </p:cNvSpPr>
          <p:nvPr>
            <p:ph idx="1"/>
          </p:nvPr>
        </p:nvSpPr>
        <p:spPr/>
        <p:txBody>
          <a:bodyPr/>
          <a:lstStyle/>
          <a:p>
            <a:r>
              <a:rPr lang="ja-JP" altLang="en-US" dirty="0"/>
              <a:t>こうした情報活用能力は，各教科等の学びを支える基盤であり，これを確実に育んでいくためには，</a:t>
            </a:r>
            <a:r>
              <a:rPr lang="ja-JP" altLang="en-US" u="sng" dirty="0"/>
              <a:t>各教科等の特質に応じて適切な学習場面で育成を図る</a:t>
            </a:r>
            <a:r>
              <a:rPr lang="ja-JP" altLang="en-US" dirty="0"/>
              <a:t>ことが重要であるとともに，そうして育まれた</a:t>
            </a:r>
            <a:r>
              <a:rPr lang="ja-JP" altLang="en-US" u="sng" dirty="0"/>
              <a:t>情報活用能力を発揮させる</a:t>
            </a:r>
            <a:r>
              <a:rPr lang="ja-JP" altLang="en-US" dirty="0"/>
              <a:t>ことにより，各教科等における</a:t>
            </a:r>
            <a:r>
              <a:rPr lang="ja-JP" altLang="en-US" u="sng" dirty="0"/>
              <a:t>主体的・対話的で深い学びへとつながっていく</a:t>
            </a:r>
            <a:r>
              <a:rPr lang="ja-JP" altLang="en-US" dirty="0"/>
              <a:t>ことが一層期待されるものである。</a:t>
            </a:r>
            <a:r>
              <a:rPr lang="ja-JP" altLang="en-US" sz="1800" dirty="0"/>
              <a:t>（高等学校学習指導要領解説総則編 </a:t>
            </a:r>
            <a:r>
              <a:rPr lang="en-US" altLang="ja-JP" sz="1800" dirty="0"/>
              <a:t>p.55</a:t>
            </a:r>
            <a:r>
              <a:rPr lang="ja-JP" altLang="en-US" sz="1800" dirty="0"/>
              <a:t>）</a:t>
            </a:r>
            <a:endParaRPr kumimoji="1" lang="ja-JP" altLang="en-US" sz="1800" dirty="0"/>
          </a:p>
        </p:txBody>
      </p:sp>
    </p:spTree>
    <p:extLst>
      <p:ext uri="{BB962C8B-B14F-4D97-AF65-F5344CB8AC3E}">
        <p14:creationId xmlns:p14="http://schemas.microsoft.com/office/powerpoint/2010/main" val="101300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141232-0ACD-4176-BDD5-A0FED454B4B6}"/>
              </a:ext>
            </a:extLst>
          </p:cNvPr>
          <p:cNvSpPr>
            <a:spLocks noGrp="1"/>
          </p:cNvSpPr>
          <p:nvPr>
            <p:ph type="title"/>
          </p:nvPr>
        </p:nvSpPr>
        <p:spPr/>
        <p:txBody>
          <a:bodyPr/>
          <a:lstStyle/>
          <a:p>
            <a:r>
              <a:rPr kumimoji="1" lang="ja-JP" altLang="en-US" dirty="0"/>
              <a:t>学習環境デザイン</a:t>
            </a:r>
          </a:p>
        </p:txBody>
      </p:sp>
      <p:sp>
        <p:nvSpPr>
          <p:cNvPr id="3" name="コンテンツ プレースホルダー 2">
            <a:extLst>
              <a:ext uri="{FF2B5EF4-FFF2-40B4-BE49-F238E27FC236}">
                <a16:creationId xmlns:a16="http://schemas.microsoft.com/office/drawing/2014/main" id="{71E8F6D6-78E7-40F2-B424-968885B1D89F}"/>
              </a:ext>
            </a:extLst>
          </p:cNvPr>
          <p:cNvSpPr>
            <a:spLocks noGrp="1"/>
          </p:cNvSpPr>
          <p:nvPr>
            <p:ph idx="1"/>
          </p:nvPr>
        </p:nvSpPr>
        <p:spPr/>
        <p:txBody>
          <a:bodyPr>
            <a:normAutofit/>
          </a:bodyPr>
          <a:lstStyle/>
          <a:p>
            <a:r>
              <a:rPr lang="ja-JP" altLang="en-US" dirty="0"/>
              <a:t>各教科の学習で獲得される知識</a:t>
            </a:r>
            <a:endParaRPr lang="en-US" altLang="ja-JP" dirty="0"/>
          </a:p>
          <a:p>
            <a:pPr lvl="1"/>
            <a:r>
              <a:rPr lang="ja-JP" altLang="en-US" dirty="0"/>
              <a:t>領域固有の知識</a:t>
            </a:r>
            <a:endParaRPr lang="en-US" altLang="ja-JP" dirty="0"/>
          </a:p>
          <a:p>
            <a:pPr lvl="1"/>
            <a:r>
              <a:rPr lang="ja-JP" altLang="en-US" dirty="0"/>
              <a:t>領域一般の知識：情報活用能力，学習方略</a:t>
            </a:r>
            <a:endParaRPr lang="en-US" altLang="ja-JP" dirty="0"/>
          </a:p>
          <a:p>
            <a:r>
              <a:rPr lang="ja-JP" altLang="en-US" u="sng" dirty="0"/>
              <a:t>教科での理解を深めながら，同時に，領域一般のスキルである情報活用能力を獲得していく授業のデザイン</a:t>
            </a:r>
            <a:r>
              <a:rPr lang="ja-JP" altLang="en-US" dirty="0"/>
              <a:t>が求められる．</a:t>
            </a:r>
            <a:endParaRPr lang="en-US" altLang="ja-JP" dirty="0"/>
          </a:p>
          <a:p>
            <a:r>
              <a:rPr lang="ja-JP" altLang="en-US" dirty="0"/>
              <a:t>領域固有の基本的な知識を前提として，その知識をさらに拡充するとともに，情報活用能力を育成していく</a:t>
            </a:r>
            <a:r>
              <a:rPr lang="ja-JP" altLang="en-US" u="sng" dirty="0"/>
              <a:t>探求型の学習</a:t>
            </a:r>
            <a:r>
              <a:rPr lang="ja-JP" altLang="en-US" dirty="0"/>
              <a:t>が適しているのではないかと考えられる．</a:t>
            </a:r>
            <a:endParaRPr lang="en-US" altLang="ja-JP" dirty="0"/>
          </a:p>
        </p:txBody>
      </p:sp>
    </p:spTree>
    <p:extLst>
      <p:ext uri="{BB962C8B-B14F-4D97-AF65-F5344CB8AC3E}">
        <p14:creationId xmlns:p14="http://schemas.microsoft.com/office/powerpoint/2010/main" val="325026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1ACB7-13F7-46B6-AC1D-C62C87CB99B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33ED6F0-5A6E-433B-AF48-8C888DEBD44D}"/>
              </a:ext>
            </a:extLst>
          </p:cNvPr>
          <p:cNvSpPr>
            <a:spLocks noGrp="1"/>
          </p:cNvSpPr>
          <p:nvPr>
            <p:ph idx="1"/>
          </p:nvPr>
        </p:nvSpPr>
        <p:spPr/>
        <p:txBody>
          <a:bodyPr>
            <a:normAutofit/>
          </a:bodyPr>
          <a:lstStyle/>
          <a:p>
            <a:r>
              <a:rPr lang="ja-JP" altLang="en-US" dirty="0"/>
              <a:t>「調べ学習」をすればよいのではない．調べた資料を単に切り貼りしてまとめるだけでは，教科の知識も深まらないし，情報活用能力も高められない．</a:t>
            </a:r>
            <a:r>
              <a:rPr lang="ja-JP" altLang="en-US" sz="1800" dirty="0"/>
              <a:t>参考資料：情報活用能力をどのように育てていくのか</a:t>
            </a:r>
            <a:endParaRPr lang="en-US" altLang="ja-JP" sz="1800" dirty="0"/>
          </a:p>
          <a:p>
            <a:r>
              <a:rPr lang="ja-JP" altLang="en-US" u="sng" dirty="0">
                <a:solidFill>
                  <a:srgbClr val="FF0000"/>
                </a:solidFill>
              </a:rPr>
              <a:t>深い学習</a:t>
            </a:r>
            <a:r>
              <a:rPr lang="ja-JP" altLang="en-US" dirty="0"/>
              <a:t>を達成する学習環境デザインを考える．教科の目標とともに，情報活用能力の育成を考慮する．</a:t>
            </a:r>
            <a:endParaRPr lang="en-US" altLang="ja-JP" dirty="0"/>
          </a:p>
          <a:p>
            <a:pPr lvl="1"/>
            <a:r>
              <a:rPr lang="ja-JP" altLang="en-US" dirty="0"/>
              <a:t>学習者中心：学習者は何に興味を持ち，どのような知識を持っているか？</a:t>
            </a:r>
            <a:endParaRPr lang="en-US" altLang="ja-JP" dirty="0"/>
          </a:p>
          <a:p>
            <a:pPr lvl="1"/>
            <a:r>
              <a:rPr lang="ja-JP" altLang="en-US" dirty="0"/>
              <a:t>知識中心：どのようなプロセスで，どのような理解が達成されるか？</a:t>
            </a:r>
            <a:endParaRPr lang="en-US" altLang="ja-JP" dirty="0"/>
          </a:p>
          <a:p>
            <a:pPr lvl="1"/>
            <a:r>
              <a:rPr lang="ja-JP" altLang="en-US" dirty="0"/>
              <a:t>評価中心：形成的評価をどのように行うか？</a:t>
            </a:r>
            <a:endParaRPr lang="en-US" altLang="ja-JP" dirty="0"/>
          </a:p>
          <a:p>
            <a:pPr lvl="1"/>
            <a:r>
              <a:rPr lang="ja-JP" altLang="en-US" dirty="0"/>
              <a:t>共同体中心：教室の共同体はどのように機能するか？</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20789277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1053</Words>
  <Application>Microsoft Office PowerPoint</Application>
  <PresentationFormat>ワイド画面</PresentationFormat>
  <Paragraphs>42</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教育方法の研究　第14回 情報活用能力の育成</vt:lpstr>
      <vt:lpstr>本授業の内容と目標</vt:lpstr>
      <vt:lpstr>PowerPoint プレゼンテーション</vt:lpstr>
      <vt:lpstr>位置づけ</vt:lpstr>
      <vt:lpstr>定義</vt:lpstr>
      <vt:lpstr>PowerPoint プレゼンテーション</vt:lpstr>
      <vt:lpstr>育成の方法</vt:lpstr>
      <vt:lpstr>学習環境デザイン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第14回 情報活用能力の育成</dc:title>
  <dc:creator>寺尾　敦</dc:creator>
  <cp:lastModifiedBy>寺尾　敦</cp:lastModifiedBy>
  <cp:revision>14</cp:revision>
  <dcterms:created xsi:type="dcterms:W3CDTF">2020-07-21T10:02:57Z</dcterms:created>
  <dcterms:modified xsi:type="dcterms:W3CDTF">2020-07-21T12:56:51Z</dcterms:modified>
</cp:coreProperties>
</file>